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sldIdLst>
    <p:sldId id="256" r:id="rId5"/>
    <p:sldId id="257" r:id="rId6"/>
    <p:sldId id="258" r:id="rId7"/>
    <p:sldId id="268" r:id="rId8"/>
    <p:sldId id="272" r:id="rId9"/>
    <p:sldId id="269" r:id="rId10"/>
    <p:sldId id="274" r:id="rId11"/>
    <p:sldId id="276" r:id="rId12"/>
    <p:sldId id="277" r:id="rId13"/>
    <p:sldId id="260" r:id="rId14"/>
    <p:sldId id="261" r:id="rId15"/>
    <p:sldId id="262" r:id="rId16"/>
    <p:sldId id="263" r:id="rId17"/>
    <p:sldId id="265" r:id="rId18"/>
    <p:sldId id="26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4660"/>
  </p:normalViewPr>
  <p:slideViewPr>
    <p:cSldViewPr>
      <p:cViewPr>
        <p:scale>
          <a:sx n="60" d="100"/>
          <a:sy n="60" d="100"/>
        </p:scale>
        <p:origin x="-1614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tdcTDcbuW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7808" y="980728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en-GB" sz="72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Numeracy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79712" y="2852936"/>
            <a:ext cx="5040560" cy="2537296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6200" b="1" u="sng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Multiplication </a:t>
            </a:r>
          </a:p>
          <a:p>
            <a:pPr algn="l"/>
            <a:endParaRPr lang="en-GB" sz="6200" dirty="0" smtClean="0">
              <a:solidFill>
                <a:srgbClr val="7030A0"/>
              </a:solidFill>
              <a:latin typeface="Bahnschrift" panose="020B0502040204020203" pitchFamily="34" charset="0"/>
            </a:endParaRPr>
          </a:p>
          <a:p>
            <a:pPr algn="l"/>
            <a:r>
              <a:rPr lang="en-GB" sz="62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L.I  To solve multiplication  problems</a:t>
            </a:r>
          </a:p>
          <a:p>
            <a:pPr algn="l"/>
            <a:r>
              <a:rPr lang="en-GB" sz="62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S.C. I can build, describe and count arrays</a:t>
            </a:r>
          </a:p>
          <a:p>
            <a:pPr algn="l"/>
            <a:r>
              <a:rPr lang="en-GB" sz="6200" dirty="0">
                <a:solidFill>
                  <a:srgbClr val="7030A0"/>
                </a:solidFill>
                <a:latin typeface="Bahnschrift" panose="020B0502040204020203" pitchFamily="34" charset="0"/>
              </a:rPr>
              <a:t> </a:t>
            </a:r>
            <a:r>
              <a:rPr lang="en-GB" sz="62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           I can skip count in 2’s and 5’s </a:t>
            </a:r>
          </a:p>
          <a:p>
            <a:pPr algn="l"/>
            <a:r>
              <a:rPr lang="en-GB" sz="62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           </a:t>
            </a:r>
            <a:endParaRPr lang="en-GB" sz="4500" dirty="0" smtClean="0">
              <a:solidFill>
                <a:srgbClr val="7030A0"/>
              </a:solidFill>
              <a:latin typeface="Bahnschrift" panose="020B0502040204020203" pitchFamily="34" charset="0"/>
            </a:endParaRPr>
          </a:p>
          <a:p>
            <a:endParaRPr lang="en-GB" sz="4500" dirty="0" smtClean="0">
              <a:solidFill>
                <a:srgbClr val="7030A0"/>
              </a:solidFill>
              <a:latin typeface="Bahnschrift" panose="020B0502040204020203" pitchFamily="34" charset="0"/>
            </a:endParaRPr>
          </a:p>
          <a:p>
            <a:r>
              <a:rPr lang="en-GB" sz="4500" dirty="0" smtClean="0">
                <a:solidFill>
                  <a:srgbClr val="7030A0"/>
                </a:solidFill>
                <a:latin typeface="Bahnschrift" panose="020B0502040204020203" pitchFamily="34" charset="0"/>
              </a:rPr>
              <a:t>        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34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1412776"/>
            <a:ext cx="7408333" cy="41373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Write the following sums in your jotter. Remember to draw an arrays to help you solve the multiplication. 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There are </a:t>
            </a:r>
            <a:r>
              <a:rPr lang="en-GB" dirty="0" smtClean="0">
                <a:solidFill>
                  <a:schemeClr val="tx1"/>
                </a:solidFill>
                <a:latin typeface="Algerian" panose="04020705040A02060702" pitchFamily="82" charset="0"/>
              </a:rPr>
              <a:t>Mild</a:t>
            </a: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, </a:t>
            </a:r>
            <a:r>
              <a:rPr lang="en-GB" dirty="0" smtClean="0">
                <a:solidFill>
                  <a:schemeClr val="tx1"/>
                </a:solidFill>
                <a:latin typeface="Broadway" panose="04040905080B02020502" pitchFamily="82" charset="0"/>
              </a:rPr>
              <a:t>Hot</a:t>
            </a: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 and </a:t>
            </a:r>
            <a:r>
              <a:rPr lang="en-GB" dirty="0" smtClean="0">
                <a:solidFill>
                  <a:schemeClr val="tx1"/>
                </a:solidFill>
                <a:latin typeface="Goudy Stout" panose="0202090407030B020401" pitchFamily="18" charset="0"/>
              </a:rPr>
              <a:t>Spicy </a:t>
            </a: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ones to choose from.  If you complete a set and find it easy try the next one!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If you get you stuck you use real objects to help you build an arrays.  For example you may use buttons, </a:t>
            </a:r>
            <a:r>
              <a:rPr lang="en-GB" dirty="0" err="1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cheerios</a:t>
            </a:r>
            <a:r>
              <a:rPr lang="en-GB" dirty="0">
                <a:solidFill>
                  <a:schemeClr val="tx1"/>
                </a:solidFill>
                <a:latin typeface="SassoonCRInfantMedium" panose="02000603020000020003" pitchFamily="2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or bits of </a:t>
            </a:r>
            <a:r>
              <a:rPr lang="en-GB" dirty="0" err="1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lego</a:t>
            </a:r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.</a:t>
            </a:r>
            <a:endParaRPr lang="en-GB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  <a:latin typeface="SassoonCRInfantMedium" panose="02000603020000020003" pitchFamily="2" charset="0"/>
              </a:rPr>
              <a:t>Daily tasks</a:t>
            </a:r>
            <a:endParaRPr lang="en-GB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37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604"/>
            <a:ext cx="8229600" cy="1252728"/>
          </a:xfrm>
        </p:spPr>
        <p:txBody>
          <a:bodyPr/>
          <a:lstStyle/>
          <a:p>
            <a:r>
              <a:rPr lang="en-GB" dirty="0" smtClean="0">
                <a:solidFill>
                  <a:srgbClr val="FFFF00"/>
                </a:solidFill>
                <a:latin typeface="Algerian" panose="04020705040A02060702" pitchFamily="82" charset="0"/>
              </a:rPr>
              <a:t>Mild</a:t>
            </a:r>
            <a:endParaRPr lang="en-GB" dirty="0">
              <a:solidFill>
                <a:srgbClr val="FFFF00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691278"/>
              </p:ext>
            </p:extLst>
          </p:nvPr>
        </p:nvGraphicFramePr>
        <p:xfrm>
          <a:off x="2231740" y="1196752"/>
          <a:ext cx="4680520" cy="4206240"/>
        </p:xfrm>
        <a:graphic>
          <a:graphicData uri="http://schemas.openxmlformats.org/drawingml/2006/table">
            <a:tbl>
              <a:tblPr firstRow="1" firstCol="1" bandRow="1"/>
              <a:tblGrid>
                <a:gridCol w="720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1.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x 2 </a:t>
                      </a:r>
                      <a:r>
                        <a:rPr lang="en-GB" sz="2400" dirty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1 x 2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3.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4 x 2 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4.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x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 1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5.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x 4 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6.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5 x 2 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7.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x 7 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8.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x 5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9.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x 6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0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10.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x 8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453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FF9900"/>
                </a:solidFill>
                <a:latin typeface="Goudy Stout" panose="0202090407030B020401" pitchFamily="18" charset="0"/>
              </a:rPr>
              <a:t>Spicy</a:t>
            </a:r>
            <a:endParaRPr lang="en-GB" dirty="0">
              <a:solidFill>
                <a:srgbClr val="FF9900"/>
              </a:solidFill>
            </a:endParaRPr>
          </a:p>
        </p:txBody>
      </p:sp>
      <p:graphicFrame>
        <p:nvGraphicFramePr>
          <p:cNvPr id="5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071366"/>
              </p:ext>
            </p:extLst>
          </p:nvPr>
        </p:nvGraphicFramePr>
        <p:xfrm>
          <a:off x="2411760" y="1340768"/>
          <a:ext cx="4680520" cy="4206240"/>
        </p:xfrm>
        <a:graphic>
          <a:graphicData uri="http://schemas.openxmlformats.org/drawingml/2006/table">
            <a:tbl>
              <a:tblPr firstRow="1" firstCol="1" bandRow="1"/>
              <a:tblGrid>
                <a:gridCol w="720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1.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x 2 </a:t>
                      </a:r>
                      <a:r>
                        <a:rPr lang="en-GB" sz="2400" dirty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x 4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3.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x 6 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4.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 2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5.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x 5 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6.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3 x 5 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7.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5 x 5 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8.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3 x 2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9.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3 x 3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0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10.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x 10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56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  <a:latin typeface="Broadway" panose="04040905080B02020502" pitchFamily="82" charset="0"/>
              </a:rPr>
              <a:t>Hot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929833"/>
              </p:ext>
            </p:extLst>
          </p:nvPr>
        </p:nvGraphicFramePr>
        <p:xfrm>
          <a:off x="2231740" y="1340768"/>
          <a:ext cx="4680520" cy="4206240"/>
        </p:xfrm>
        <a:graphic>
          <a:graphicData uri="http://schemas.openxmlformats.org/drawingml/2006/table">
            <a:tbl>
              <a:tblPr firstRow="1" firstCol="1" bandRow="1"/>
              <a:tblGrid>
                <a:gridCol w="720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1.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3 x 2 </a:t>
                      </a:r>
                      <a:r>
                        <a:rPr lang="en-GB" sz="2400" dirty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5 x 3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3.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5 x 6 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4.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7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x</a:t>
                      </a: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 3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5.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4 x 4 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6.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7 x 5 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7.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3 x 6 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8.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4 x 6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1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9.</a:t>
                      </a:r>
                      <a:endParaRPr lang="en-GB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3 x 7 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10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10.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baseline="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2 x 8</a:t>
                      </a:r>
                      <a:r>
                        <a:rPr lang="en-GB" sz="2400" dirty="0" smtClean="0">
                          <a:effectLst/>
                          <a:latin typeface="SassoonCRInfantMedium"/>
                          <a:ea typeface="Calibri"/>
                          <a:cs typeface="Times New Roman"/>
                        </a:rPr>
                        <a:t>=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583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Image result for hand outl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744465"/>
            <a:ext cx="1728642" cy="1673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traffic light out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079839"/>
            <a:ext cx="2279138" cy="3021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1700808"/>
            <a:ext cx="7408333" cy="442535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SassoonCRInfantMedium" panose="02000603020000020003" pitchFamily="2" charset="0"/>
              </a:rPr>
              <a:t>How did you get on? Choose one way.</a:t>
            </a:r>
          </a:p>
          <a:p>
            <a:pPr marL="0" indent="0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dirty="0" smtClean="0">
                <a:latin typeface="SassoonCRInfantMedium" panose="02000603020000020003" pitchFamily="2" charset="0"/>
              </a:rPr>
              <a:t>Tell me how you feel it went by leaving </a:t>
            </a:r>
          </a:p>
          <a:p>
            <a:pPr marL="0" indent="0">
              <a:buNone/>
            </a:pPr>
            <a:r>
              <a:rPr lang="en-GB" dirty="0" smtClean="0">
                <a:latin typeface="SassoonCRInfantMedium" panose="02000603020000020003" pitchFamily="2" charset="0"/>
              </a:rPr>
              <a:t>a comment on the blog.</a:t>
            </a:r>
          </a:p>
          <a:p>
            <a:pPr marL="0" indent="0">
              <a:buNone/>
            </a:pPr>
            <a:endParaRPr lang="en-GB" dirty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dirty="0" smtClean="0">
                <a:latin typeface="SassoonCRInfantMedium" panose="02000603020000020003" pitchFamily="2" charset="0"/>
              </a:rPr>
              <a:t>Draw one of the self assessment methods below next to your work.</a:t>
            </a:r>
          </a:p>
          <a:p>
            <a:pPr marL="0" indent="0">
              <a:buNone/>
            </a:pPr>
            <a:endParaRPr lang="en-GB" dirty="0" smtClean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endParaRPr lang="en-GB" dirty="0" smtClean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sz="1900" b="1" u="sng" dirty="0">
                <a:latin typeface="SassoonCRInfantMedium" panose="02000603020000020003" pitchFamily="2" charset="0"/>
              </a:rPr>
              <a:t>T</a:t>
            </a:r>
            <a:r>
              <a:rPr lang="en-GB" sz="1900" b="1" u="sng" dirty="0" smtClean="0">
                <a:latin typeface="SassoonCRInfantMedium" panose="02000603020000020003" pitchFamily="2" charset="0"/>
              </a:rPr>
              <a:t>raffic light </a:t>
            </a:r>
            <a:r>
              <a:rPr lang="en-GB" sz="1900" dirty="0" smtClean="0">
                <a:latin typeface="SassoonCRInfantMedium" panose="02000603020000020003" pitchFamily="2" charset="0"/>
              </a:rPr>
              <a:t>			</a:t>
            </a:r>
            <a:r>
              <a:rPr lang="en-GB" sz="1900" b="1" u="sng" dirty="0" smtClean="0">
                <a:latin typeface="SassoonCRInfantMedium" panose="02000603020000020003" pitchFamily="2" charset="0"/>
              </a:rPr>
              <a:t>Fist of 5</a:t>
            </a:r>
          </a:p>
          <a:p>
            <a:pPr marL="0" indent="0">
              <a:buNone/>
            </a:pPr>
            <a:r>
              <a:rPr lang="en-GB" sz="1900" dirty="0">
                <a:latin typeface="SassoonCRInfantMedium" panose="02000603020000020003" pitchFamily="2" charset="0"/>
              </a:rPr>
              <a:t>	</a:t>
            </a:r>
            <a:r>
              <a:rPr lang="en-GB" sz="1900" dirty="0" smtClean="0">
                <a:latin typeface="SassoonCRInfantMedium" panose="02000603020000020003" pitchFamily="2" charset="0"/>
              </a:rPr>
              <a:t>			1 – I </a:t>
            </a:r>
            <a:r>
              <a:rPr lang="en-GB" sz="1900" dirty="0">
                <a:latin typeface="SassoonCRInfantMedium" panose="02000603020000020003" pitchFamily="2" charset="0"/>
              </a:rPr>
              <a:t>struggled</a:t>
            </a:r>
            <a:endParaRPr lang="en-GB" sz="1900" dirty="0" smtClean="0">
              <a:latin typeface="SassoonCRInfantMedium" panose="02000603020000020003" pitchFamily="2" charset="0"/>
            </a:endParaRPr>
          </a:p>
          <a:p>
            <a:pPr marL="0" indent="0">
              <a:buNone/>
            </a:pPr>
            <a:r>
              <a:rPr lang="en-GB" sz="1900" dirty="0" smtClean="0">
                <a:solidFill>
                  <a:srgbClr val="FF0000"/>
                </a:solidFill>
                <a:latin typeface="SassoonCRInfantMedium" panose="02000603020000020003" pitchFamily="2" charset="0"/>
              </a:rPr>
              <a:t>Red</a:t>
            </a:r>
            <a:r>
              <a:rPr lang="en-GB" sz="1900" dirty="0" smtClean="0">
                <a:latin typeface="SassoonCRInfantMedium" panose="02000603020000020003" pitchFamily="2" charset="0"/>
              </a:rPr>
              <a:t> – not there yet		      	2 – I found some difficult</a:t>
            </a:r>
          </a:p>
          <a:p>
            <a:pPr marL="0" indent="0">
              <a:buNone/>
            </a:pPr>
            <a:r>
              <a:rPr lang="en-GB" sz="1900" dirty="0">
                <a:solidFill>
                  <a:srgbClr val="FFC000"/>
                </a:solidFill>
                <a:latin typeface="SassoonCRInfantMedium" panose="02000603020000020003" pitchFamily="2" charset="0"/>
              </a:rPr>
              <a:t>Orange</a:t>
            </a:r>
            <a:r>
              <a:rPr lang="en-GB" sz="1900" dirty="0">
                <a:latin typeface="SassoonCRInfantMedium" panose="02000603020000020003" pitchFamily="2" charset="0"/>
              </a:rPr>
              <a:t> – getting </a:t>
            </a:r>
            <a:r>
              <a:rPr lang="en-GB" sz="1900" dirty="0" smtClean="0">
                <a:latin typeface="SassoonCRInfantMedium" panose="02000603020000020003" pitchFamily="2" charset="0"/>
              </a:rPr>
              <a:t>there		3 – </a:t>
            </a:r>
            <a:r>
              <a:rPr lang="en-GB" sz="1900" dirty="0">
                <a:latin typeface="SassoonCRInfantMedium" panose="02000603020000020003" pitchFamily="2" charset="0"/>
              </a:rPr>
              <a:t>I think I’m getting </a:t>
            </a:r>
            <a:r>
              <a:rPr lang="en-GB" sz="1900" dirty="0" smtClean="0">
                <a:latin typeface="SassoonCRInfantMedium" panose="02000603020000020003" pitchFamily="2" charset="0"/>
              </a:rPr>
              <a:t>it</a:t>
            </a:r>
          </a:p>
          <a:p>
            <a:pPr marL="0" indent="0">
              <a:buNone/>
            </a:pPr>
            <a:r>
              <a:rPr lang="en-GB" sz="1900" dirty="0" smtClean="0">
                <a:solidFill>
                  <a:srgbClr val="00B050"/>
                </a:solidFill>
                <a:latin typeface="SassoonCRInfantMedium" panose="02000603020000020003" pitchFamily="2" charset="0"/>
              </a:rPr>
              <a:t>Green</a:t>
            </a:r>
            <a:r>
              <a:rPr lang="en-GB" sz="1900" dirty="0" smtClean="0">
                <a:latin typeface="SassoonCRInfantMedium" panose="02000603020000020003" pitchFamily="2" charset="0"/>
              </a:rPr>
              <a:t> </a:t>
            </a:r>
            <a:r>
              <a:rPr lang="en-GB" sz="1900" dirty="0">
                <a:latin typeface="SassoonCRInfantMedium" panose="02000603020000020003" pitchFamily="2" charset="0"/>
              </a:rPr>
              <a:t>– got it!	</a:t>
            </a:r>
            <a:r>
              <a:rPr lang="en-GB" sz="1900" dirty="0" smtClean="0">
                <a:latin typeface="SassoonCRInfantMedium" panose="02000603020000020003" pitchFamily="2" charset="0"/>
              </a:rPr>
              <a:t>		4 – I’m doing well</a:t>
            </a:r>
          </a:p>
          <a:p>
            <a:pPr marL="0" indent="0">
              <a:buNone/>
            </a:pPr>
            <a:r>
              <a:rPr lang="en-GB" sz="1900" dirty="0" smtClean="0">
                <a:latin typeface="SassoonCRInfantMedium" panose="02000603020000020003" pitchFamily="2" charset="0"/>
              </a:rPr>
              <a:t>				5 – I have got it!</a:t>
            </a:r>
            <a:endParaRPr lang="en-GB" sz="1900" dirty="0">
              <a:latin typeface="SassoonCRInfantMedium" panose="02000603020000020003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  <a:latin typeface="SassoonCRInfantMedium" panose="02000603020000020003" pitchFamily="2" charset="0"/>
              </a:rPr>
              <a:t>Assessment</a:t>
            </a:r>
            <a:endParaRPr lang="en-GB" dirty="0">
              <a:solidFill>
                <a:srgbClr val="7030A0"/>
              </a:solidFill>
              <a:latin typeface="SassoonCRInfantMedium" panose="02000603020000020003" pitchFamily="2" charset="0"/>
            </a:endParaRPr>
          </a:p>
        </p:txBody>
      </p:sp>
      <p:pic>
        <p:nvPicPr>
          <p:cNvPr id="1026" name="Picture 2" descr="Image result for girl and boy think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066" y="1268760"/>
            <a:ext cx="2415092" cy="1690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6" descr="Image result for hand outl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8" descr="Image result for hand outlin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10" descr="Image result for hand outlin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85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2492896"/>
            <a:ext cx="8280919" cy="363326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8800" dirty="0" smtClean="0">
                <a:solidFill>
                  <a:srgbClr val="FFC000"/>
                </a:solidFill>
                <a:latin typeface="KG Chasing Cars" panose="02000000000000000000" pitchFamily="2" charset="0"/>
              </a:rPr>
              <a:t>Well Done Everyone!</a:t>
            </a:r>
            <a:endParaRPr lang="en-GB" sz="8800" dirty="0">
              <a:solidFill>
                <a:srgbClr val="FFC000"/>
              </a:solidFill>
              <a:latin typeface="KG Chasing Car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76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SassoonCRInfantMedium" panose="02000603020000020003" pitchFamily="2" charset="0"/>
              </a:rPr>
              <a:t>Orally practise counting forwards in 5 and 10s. </a:t>
            </a:r>
          </a:p>
          <a:p>
            <a:r>
              <a:rPr lang="en-GB" dirty="0" smtClean="0">
                <a:latin typeface="SassoonCRInfantMedium" panose="02000603020000020003" pitchFamily="2" charset="0"/>
              </a:rPr>
              <a:t>Now lets learn about arrays- watch the video link below. </a:t>
            </a:r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://www.youtube.com/watch?v=CtdcTDcbuW0</a:t>
            </a:r>
            <a:endParaRPr lang="en-GB" dirty="0" smtClean="0">
              <a:latin typeface="SassoonCRInfantMedium" panose="02000603020000020003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SassoonCRInfantMedium" panose="02000603020000020003" pitchFamily="2" charset="0"/>
              </a:rPr>
              <a:t>Warm up</a:t>
            </a:r>
            <a:endParaRPr lang="en-GB" dirty="0">
              <a:latin typeface="SassoonCRInfantMedium" panose="020006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31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2708920"/>
            <a:ext cx="7408333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erlin Sans FB" panose="020E0602020502020306" pitchFamily="34" charset="0"/>
              </a:rPr>
              <a:t>Today we will learn how to solve multiplication problems using the </a:t>
            </a:r>
            <a:r>
              <a:rPr lang="en-US" sz="4000" dirty="0" smtClean="0">
                <a:latin typeface="Berlin Sans FB" panose="020E0602020502020306" pitchFamily="34" charset="0"/>
              </a:rPr>
              <a:t>array strategy!</a:t>
            </a:r>
            <a:endParaRPr lang="en-US" sz="4000" dirty="0">
              <a:latin typeface="Berlin Sans FB" panose="020E0602020502020306" pitchFamily="34" charset="0"/>
            </a:endParaRPr>
          </a:p>
          <a:p>
            <a:pPr marL="0" indent="0" algn="ctr">
              <a:buNone/>
            </a:pPr>
            <a:endParaRPr lang="en-GB" sz="2900" dirty="0">
              <a:latin typeface="SassoonCRInfantMedium" panose="02000603020000020003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Multiplication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87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mage result for circus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64904"/>
            <a:ext cx="1366444" cy="3713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hought Bubble: Cloud 2"/>
          <p:cNvSpPr/>
          <p:nvPr/>
        </p:nvSpPr>
        <p:spPr>
          <a:xfrm>
            <a:off x="1979712" y="332656"/>
            <a:ext cx="3498574" cy="2079762"/>
          </a:xfrm>
          <a:prstGeom prst="cloudCallout">
            <a:avLst>
              <a:gd name="adj1" fmla="val -58712"/>
              <a:gd name="adj2" fmla="val 790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Berlin Sans FB" panose="020E0602020502020306" pitchFamily="34" charset="0"/>
              </a:rPr>
              <a:t>Let’s see all the words we need to use when solving multiplication problems. </a:t>
            </a:r>
          </a:p>
        </p:txBody>
      </p:sp>
      <p:sp>
        <p:nvSpPr>
          <p:cNvPr id="6" name="Rectangle: Rounded Corners 8"/>
          <p:cNvSpPr/>
          <p:nvPr/>
        </p:nvSpPr>
        <p:spPr>
          <a:xfrm>
            <a:off x="5844207" y="424276"/>
            <a:ext cx="2398643" cy="940905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Berlin Sans FB" panose="020E0602020502020306" pitchFamily="34" charset="0"/>
              </a:rPr>
              <a:t>groups of </a:t>
            </a:r>
          </a:p>
        </p:txBody>
      </p:sp>
      <p:sp>
        <p:nvSpPr>
          <p:cNvPr id="7" name="Rectangle: Rounded Corners 5"/>
          <p:cNvSpPr/>
          <p:nvPr/>
        </p:nvSpPr>
        <p:spPr>
          <a:xfrm>
            <a:off x="2777158" y="3021496"/>
            <a:ext cx="2398643" cy="940905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Berlin Sans FB" panose="020E0602020502020306" pitchFamily="34" charset="0"/>
              </a:rPr>
              <a:t>Times</a:t>
            </a:r>
          </a:p>
        </p:txBody>
      </p:sp>
      <p:sp>
        <p:nvSpPr>
          <p:cNvPr id="8" name="Rectangle: Rounded Corners 3"/>
          <p:cNvSpPr/>
          <p:nvPr/>
        </p:nvSpPr>
        <p:spPr>
          <a:xfrm>
            <a:off x="6215270" y="2080591"/>
            <a:ext cx="2398643" cy="940905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Berlin Sans FB" panose="020E0602020502020306" pitchFamily="34" charset="0"/>
              </a:rPr>
              <a:t>Lot’s of</a:t>
            </a:r>
          </a:p>
        </p:txBody>
      </p:sp>
      <p:sp>
        <p:nvSpPr>
          <p:cNvPr id="9" name="Rectangle: Rounded Corners 6"/>
          <p:cNvSpPr/>
          <p:nvPr/>
        </p:nvSpPr>
        <p:spPr>
          <a:xfrm>
            <a:off x="5724128" y="4221088"/>
            <a:ext cx="2398643" cy="940905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Berlin Sans FB" panose="020E0602020502020306" pitchFamily="34" charset="0"/>
              </a:rPr>
              <a:t>multiply</a:t>
            </a:r>
          </a:p>
        </p:txBody>
      </p:sp>
      <p:sp>
        <p:nvSpPr>
          <p:cNvPr id="10" name="Rectangle: Rounded Corners 7"/>
          <p:cNvSpPr/>
          <p:nvPr/>
        </p:nvSpPr>
        <p:spPr>
          <a:xfrm>
            <a:off x="2411760" y="5013176"/>
            <a:ext cx="2398643" cy="940905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Berlin Sans FB" panose="020E0602020502020306" pitchFamily="34" charset="0"/>
              </a:rPr>
              <a:t>Sets of </a:t>
            </a:r>
          </a:p>
        </p:txBody>
      </p:sp>
    </p:spTree>
    <p:extLst>
      <p:ext uri="{BB962C8B-B14F-4D97-AF65-F5344CB8AC3E}">
        <p14:creationId xmlns:p14="http://schemas.microsoft.com/office/powerpoint/2010/main" val="310398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18155" y="1715643"/>
            <a:ext cx="7632700" cy="12534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72000" rIns="0" bIns="72000">
            <a:spAutoFit/>
          </a:bodyPr>
          <a:lstStyle>
            <a:lvl1pPr>
              <a:defRPr>
                <a:solidFill>
                  <a:schemeClr val="tx1"/>
                </a:solidFill>
                <a:latin typeface="Twinkl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inkl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inkl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inkl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inkl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inkl" pitchFamily="2" charset="0"/>
              </a:defRPr>
            </a:lvl9pPr>
          </a:lstStyle>
          <a:p>
            <a:pPr eaLnBrk="1" hangingPunct="1"/>
            <a:r>
              <a:rPr lang="en-GB" altLang="en-US" sz="2400" dirty="0">
                <a:latin typeface="SassoonCRInfant" panose="02010503020300020003" pitchFamily="2" charset="0"/>
              </a:rPr>
              <a:t>When pictures or objects are put into columns and rows, it is called an array. They can help us to count objects more efficiently. </a:t>
            </a:r>
          </a:p>
        </p:txBody>
      </p:sp>
      <p:sp>
        <p:nvSpPr>
          <p:cNvPr id="5" name="Title 20"/>
          <p:cNvSpPr>
            <a:spLocks noGrp="1"/>
          </p:cNvSpPr>
          <p:nvPr>
            <p:ph type="title"/>
          </p:nvPr>
        </p:nvSpPr>
        <p:spPr>
          <a:xfrm>
            <a:off x="457200" y="479425"/>
            <a:ext cx="8220075" cy="993775"/>
          </a:xfrm>
        </p:spPr>
        <p:txBody>
          <a:bodyPr/>
          <a:lstStyle/>
          <a:p>
            <a:r>
              <a:rPr lang="en-GB" altLang="en-US" sz="3600" dirty="0"/>
              <a:t>What Is an Array?</a:t>
            </a:r>
          </a:p>
        </p:txBody>
      </p:sp>
      <p:grpSp>
        <p:nvGrpSpPr>
          <p:cNvPr id="43" name="Group 8"/>
          <p:cNvGrpSpPr>
            <a:grpSpLocks/>
          </p:cNvGrpSpPr>
          <p:nvPr/>
        </p:nvGrpSpPr>
        <p:grpSpPr bwMode="auto">
          <a:xfrm>
            <a:off x="2555776" y="2977346"/>
            <a:ext cx="3708400" cy="2025650"/>
            <a:chOff x="2741695" y="1498060"/>
            <a:chExt cx="3707742" cy="2026487"/>
          </a:xfrm>
        </p:grpSpPr>
        <p:grpSp>
          <p:nvGrpSpPr>
            <p:cNvPr id="44" name="Group 6"/>
            <p:cNvGrpSpPr>
              <a:grpSpLocks/>
            </p:cNvGrpSpPr>
            <p:nvPr/>
          </p:nvGrpSpPr>
          <p:grpSpPr bwMode="auto">
            <a:xfrm>
              <a:off x="2741695" y="1498060"/>
              <a:ext cx="448978" cy="2026487"/>
              <a:chOff x="1545193" y="1439693"/>
              <a:chExt cx="448978" cy="2026488"/>
            </a:xfrm>
          </p:grpSpPr>
          <p:pic>
            <p:nvPicPr>
              <p:cNvPr id="65" name="Picture 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1439693"/>
                <a:ext cx="448978" cy="4443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6" name="Picture 1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1967066"/>
                <a:ext cx="448978" cy="4443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7" name="Picture 2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2494436"/>
                <a:ext cx="448978" cy="4443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8" name="Picture 2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3021811"/>
                <a:ext cx="448978" cy="4443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5" name="Group 51"/>
            <p:cNvGrpSpPr>
              <a:grpSpLocks/>
            </p:cNvGrpSpPr>
            <p:nvPr/>
          </p:nvGrpSpPr>
          <p:grpSpPr bwMode="auto">
            <a:xfrm>
              <a:off x="3556386" y="1498060"/>
              <a:ext cx="448978" cy="2026487"/>
              <a:chOff x="1545193" y="1439694"/>
              <a:chExt cx="448978" cy="2026487"/>
            </a:xfrm>
          </p:grpSpPr>
          <p:pic>
            <p:nvPicPr>
              <p:cNvPr id="61" name="Picture 5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1439694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2" name="Picture 5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1967066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3" name="Picture 5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2494438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4" name="Picture 5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3021810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6" name="Group 57"/>
            <p:cNvGrpSpPr>
              <a:grpSpLocks/>
            </p:cNvGrpSpPr>
            <p:nvPr/>
          </p:nvGrpSpPr>
          <p:grpSpPr bwMode="auto">
            <a:xfrm>
              <a:off x="4371077" y="1498060"/>
              <a:ext cx="448978" cy="2026487"/>
              <a:chOff x="1545193" y="1439694"/>
              <a:chExt cx="448978" cy="2026487"/>
            </a:xfrm>
          </p:grpSpPr>
          <p:pic>
            <p:nvPicPr>
              <p:cNvPr id="57" name="Picture 5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1439694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8" name="Picture 59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1967066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9" name="Picture 6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2494438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0" name="Picture 6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3021810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7" name="Group 63"/>
            <p:cNvGrpSpPr>
              <a:grpSpLocks/>
            </p:cNvGrpSpPr>
            <p:nvPr/>
          </p:nvGrpSpPr>
          <p:grpSpPr bwMode="auto">
            <a:xfrm>
              <a:off x="5185768" y="1498060"/>
              <a:ext cx="448978" cy="2026487"/>
              <a:chOff x="1545193" y="1439694"/>
              <a:chExt cx="448978" cy="2026487"/>
            </a:xfrm>
          </p:grpSpPr>
          <p:pic>
            <p:nvPicPr>
              <p:cNvPr id="53" name="Picture 6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1439694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4" name="Picture 6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1967066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5" name="Picture 66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2494438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6" name="Picture 6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3021810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48" name="Group 69"/>
            <p:cNvGrpSpPr>
              <a:grpSpLocks/>
            </p:cNvGrpSpPr>
            <p:nvPr/>
          </p:nvGrpSpPr>
          <p:grpSpPr bwMode="auto">
            <a:xfrm>
              <a:off x="6000459" y="1498060"/>
              <a:ext cx="448978" cy="2026487"/>
              <a:chOff x="1545193" y="1439694"/>
              <a:chExt cx="448978" cy="2026487"/>
            </a:xfrm>
          </p:grpSpPr>
          <p:pic>
            <p:nvPicPr>
              <p:cNvPr id="49" name="Picture 70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1439694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0" name="Picture 71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1967066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" name="Picture 7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2494438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2" name="Picture 73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45193" y="3021810"/>
                <a:ext cx="448978" cy="4443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69" name="TextBox 68"/>
          <p:cNvSpPr txBox="1"/>
          <p:nvPr/>
        </p:nvSpPr>
        <p:spPr>
          <a:xfrm>
            <a:off x="3491880" y="5002996"/>
            <a:ext cx="4320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latin typeface="SassoonCRInfant" panose="02010503020300020003" pitchFamily="2" charset="0"/>
              </a:rPr>
              <a:t>5x4=20</a:t>
            </a:r>
            <a:endParaRPr lang="en-GB" sz="4400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5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3568" y="548680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Berlin Sans FB" panose="020E0602020502020306" pitchFamily="34" charset="0"/>
              </a:rPr>
              <a:t>How do we solve </a:t>
            </a:r>
            <a:r>
              <a:rPr lang="en-US" sz="2800" dirty="0" smtClean="0">
                <a:latin typeface="Berlin Sans FB" panose="020E0602020502020306" pitchFamily="34" charset="0"/>
              </a:rPr>
              <a:t>multiplication problems </a:t>
            </a:r>
            <a:r>
              <a:rPr lang="en-US" sz="2800" dirty="0">
                <a:latin typeface="Berlin Sans FB" panose="020E0602020502020306" pitchFamily="34" charset="0"/>
              </a:rPr>
              <a:t>using </a:t>
            </a:r>
            <a:r>
              <a:rPr lang="en-US" sz="2800" dirty="0" smtClean="0">
                <a:latin typeface="Berlin Sans FB" panose="020E0602020502020306" pitchFamily="34" charset="0"/>
              </a:rPr>
              <a:t>the array strategy?  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759187" y="1699646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SassoonCRInfant" panose="02010503020300020003" pitchFamily="2" charset="0"/>
              </a:rPr>
              <a:t>Lets try and solve this …..</a:t>
            </a:r>
            <a:endParaRPr lang="en-GB" sz="2800" dirty="0">
              <a:latin typeface="SassoonCRInfant" panose="02010503020300020003" pitchFamily="2" charset="0"/>
            </a:endParaRPr>
          </a:p>
        </p:txBody>
      </p:sp>
      <p:sp>
        <p:nvSpPr>
          <p:cNvPr id="7" name="Rectangle: Rounded Corners 6"/>
          <p:cNvSpPr/>
          <p:nvPr/>
        </p:nvSpPr>
        <p:spPr>
          <a:xfrm>
            <a:off x="1129543" y="2370524"/>
            <a:ext cx="2462834" cy="86508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Berlin Sans FB" panose="020E0602020502020306" pitchFamily="34" charset="0"/>
              </a:rPr>
              <a:t>2 x 3 = 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9552" y="3366415"/>
            <a:ext cx="5040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SassoonCRInfant" panose="02010503020300020003" pitchFamily="2" charset="0"/>
              </a:rPr>
              <a:t>What is the first number? </a:t>
            </a:r>
          </a:p>
          <a:p>
            <a:r>
              <a:rPr lang="en-GB" sz="2800" dirty="0">
                <a:solidFill>
                  <a:srgbClr val="FF0000"/>
                </a:solidFill>
                <a:latin typeface="SassoonCRInfant" panose="02010503020300020003" pitchFamily="2" charset="0"/>
              </a:rPr>
              <a:t> </a:t>
            </a:r>
            <a:r>
              <a:rPr lang="en-GB" sz="2800" dirty="0" smtClean="0">
                <a:solidFill>
                  <a:srgbClr val="FF0000"/>
                </a:solidFill>
                <a:latin typeface="SassoonCRInfant" panose="02010503020300020003" pitchFamily="2" charset="0"/>
              </a:rPr>
              <a:t>              </a:t>
            </a:r>
            <a:r>
              <a:rPr lang="en-GB" sz="4800" dirty="0" smtClean="0">
                <a:solidFill>
                  <a:srgbClr val="FF0000"/>
                </a:solidFill>
                <a:latin typeface="SassoonCRInfant" panose="02010503020300020003" pitchFamily="2" charset="0"/>
              </a:rPr>
              <a:t>2</a:t>
            </a:r>
          </a:p>
          <a:p>
            <a:r>
              <a:rPr lang="en-GB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assoonCRInfant" panose="02010503020300020003" pitchFamily="2" charset="0"/>
              </a:rPr>
              <a:t>We  draw 2 circles  </a:t>
            </a: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SassoonCRInfant" panose="02010503020300020003" pitchFamily="2" charset="0"/>
            </a:endParaRPr>
          </a:p>
          <a:p>
            <a:endParaRPr lang="en-GB" sz="2800" dirty="0">
              <a:solidFill>
                <a:schemeClr val="tx1">
                  <a:lumMod val="85000"/>
                  <a:lumOff val="15000"/>
                </a:schemeClr>
              </a:solidFill>
              <a:latin typeface="SassoonCRInfant" panose="02010503020300020003" pitchFamily="2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6228184" y="3717032"/>
            <a:ext cx="748434" cy="72008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076056" y="3717032"/>
            <a:ext cx="748434" cy="7175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1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55576" y="476672"/>
            <a:ext cx="7925421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Berlin Sans FB" panose="020E0602020502020306" pitchFamily="34" charset="0"/>
              </a:rPr>
              <a:t>Now what is the second number? </a:t>
            </a:r>
            <a:r>
              <a:rPr lang="en-US" sz="4400" dirty="0">
                <a:solidFill>
                  <a:srgbClr val="FF0000"/>
                </a:solidFill>
                <a:latin typeface="Berlin Sans FB" panose="020E0602020502020306" pitchFamily="34" charset="0"/>
              </a:rPr>
              <a:t>3</a:t>
            </a:r>
            <a:endParaRPr lang="en-US" sz="3600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pPr algn="ctr"/>
            <a:endParaRPr lang="en-US" sz="3600" dirty="0">
              <a:solidFill>
                <a:srgbClr val="FF0000"/>
              </a:solidFill>
              <a:latin typeface="Berlin Sans FB" panose="020E0602020502020306" pitchFamily="34" charset="0"/>
            </a:endParaRPr>
          </a:p>
          <a:p>
            <a:pPr algn="ctr"/>
            <a:r>
              <a:rPr lang="en-US" sz="3600" dirty="0">
                <a:latin typeface="Berlin Sans FB" panose="020E0602020502020306" pitchFamily="34" charset="0"/>
              </a:rPr>
              <a:t>So draw circles at the bottom to have </a:t>
            </a:r>
            <a:r>
              <a:rPr lang="en-US" sz="3600" dirty="0" smtClean="0">
                <a:latin typeface="Berlin Sans FB" panose="020E0602020502020306" pitchFamily="34" charset="0"/>
              </a:rPr>
              <a:t>2 </a:t>
            </a:r>
            <a:r>
              <a:rPr lang="en-US" sz="3600" dirty="0">
                <a:latin typeface="Berlin Sans FB" panose="020E0602020502020306" pitchFamily="34" charset="0"/>
              </a:rPr>
              <a:t>groups of </a:t>
            </a:r>
            <a:r>
              <a:rPr lang="en-US" sz="3600" dirty="0" smtClean="0">
                <a:latin typeface="Berlin Sans FB" panose="020E0602020502020306" pitchFamily="34" charset="0"/>
              </a:rPr>
              <a:t>3. </a:t>
            </a:r>
            <a:endParaRPr lang="en-US" sz="3200" dirty="0">
              <a:latin typeface="Berlin Sans FB" panose="020E0602020502020306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1187622" y="3081790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051720" y="3081790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181694" y="3928003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051720" y="3967005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181693" y="4809488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051720" y="4809488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72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1449712" y="1530249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23673" y="4095749"/>
            <a:ext cx="45372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Berlin Sans FB" panose="020E0602020502020306" pitchFamily="34" charset="0"/>
              </a:rPr>
              <a:t>answer</a:t>
            </a:r>
            <a:r>
              <a:rPr lang="en-US" sz="3200" dirty="0">
                <a:latin typeface="Berlin Sans FB" panose="020E0602020502020306" pitchFamily="34" charset="0"/>
              </a:rPr>
              <a:t>! </a:t>
            </a:r>
            <a:r>
              <a:rPr lang="en-US" sz="6000" dirty="0">
                <a:solidFill>
                  <a:srgbClr val="FF0000"/>
                </a:solidFill>
                <a:latin typeface="Berlin Sans FB" panose="020E0602020502020306" pitchFamily="34" charset="0"/>
              </a:rPr>
              <a:t>6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365233" y="1530249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449712" y="2353695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372630" y="3220104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378040" y="2353695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449711" y="3177141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: Rounded Corners 23"/>
          <p:cNvSpPr/>
          <p:nvPr/>
        </p:nvSpPr>
        <p:spPr>
          <a:xfrm>
            <a:off x="4352824" y="1715980"/>
            <a:ext cx="2739456" cy="120896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Berlin Sans FB" panose="020E0602020502020306" pitchFamily="34" charset="0"/>
              </a:rPr>
              <a:t>2 x 3 = ___</a:t>
            </a:r>
          </a:p>
        </p:txBody>
      </p:sp>
      <p:sp>
        <p:nvSpPr>
          <p:cNvPr id="2" name="Rectangle 1"/>
          <p:cNvSpPr/>
          <p:nvPr/>
        </p:nvSpPr>
        <p:spPr>
          <a:xfrm>
            <a:off x="107504" y="4498820"/>
            <a:ext cx="50614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dirty="0">
                <a:latin typeface="SassoonCRInfant" panose="02010503020300020003" pitchFamily="2" charset="0"/>
              </a:rPr>
              <a:t>Remember: You don’t need to count every </a:t>
            </a:r>
            <a:r>
              <a:rPr lang="en-GB" altLang="en-US" dirty="0" smtClean="0">
                <a:latin typeface="SassoonCRInfant" panose="02010503020300020003" pitchFamily="2" charset="0"/>
              </a:rPr>
              <a:t>circle.</a:t>
            </a:r>
            <a:endParaRPr lang="en-GB" altLang="en-US" dirty="0">
              <a:latin typeface="SassoonCRInfant" panose="02010503020300020003" pitchFamily="2" charset="0"/>
            </a:endParaRPr>
          </a:p>
          <a:p>
            <a:r>
              <a:rPr lang="en-GB" altLang="en-US" dirty="0">
                <a:latin typeface="SassoonCRInfant" panose="02010503020300020003" pitchFamily="2" charset="0"/>
              </a:rPr>
              <a:t>For this one </a:t>
            </a:r>
            <a:r>
              <a:rPr lang="en-GB" altLang="en-US" dirty="0" smtClean="0">
                <a:latin typeface="SassoonCRInfant" panose="02010503020300020003" pitchFamily="2" charset="0"/>
              </a:rPr>
              <a:t>, you </a:t>
            </a:r>
            <a:r>
              <a:rPr lang="en-GB" altLang="en-US" dirty="0">
                <a:latin typeface="SassoonCRInfant" panose="02010503020300020003" pitchFamily="2" charset="0"/>
              </a:rPr>
              <a:t>could count in </a:t>
            </a:r>
            <a:r>
              <a:rPr lang="en-GB" altLang="en-US" dirty="0" smtClean="0">
                <a:latin typeface="SassoonCRInfant" panose="02010503020300020003" pitchFamily="2" charset="0"/>
              </a:rPr>
              <a:t>2s!</a:t>
            </a:r>
            <a:endParaRPr lang="en-GB" dirty="0">
              <a:latin typeface="SassoonCRInfant" panose="020105030203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32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-673060" y="140470"/>
            <a:ext cx="8229600" cy="125272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dirty="0" smtClean="0">
                <a:solidFill>
                  <a:srgbClr val="002060"/>
                </a:solidFill>
              </a:rPr>
              <a:t>Let’s try and solve this…. 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3" name="Rectangle: Rounded Corners 6"/>
          <p:cNvSpPr/>
          <p:nvPr/>
        </p:nvSpPr>
        <p:spPr>
          <a:xfrm>
            <a:off x="1691680" y="1916832"/>
            <a:ext cx="2462834" cy="86508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Berlin Sans FB" panose="020E0602020502020306" pitchFamily="34" charset="0"/>
              </a:rPr>
              <a:t>2 x 4</a:t>
            </a:r>
            <a:r>
              <a:rPr lang="en-US" sz="3600" dirty="0" smtClean="0">
                <a:solidFill>
                  <a:srgbClr val="FF0000"/>
                </a:solidFill>
                <a:latin typeface="Berlin Sans FB" panose="020E0602020502020306" pitchFamily="34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latin typeface="Berlin Sans FB" panose="020E0602020502020306" pitchFamily="34" charset="0"/>
              </a:rPr>
              <a:t>= 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3169560"/>
            <a:ext cx="43204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 need to draw 2 columns…..</a:t>
            </a:r>
          </a:p>
          <a:p>
            <a:endParaRPr lang="en-GB" dirty="0"/>
          </a:p>
          <a:p>
            <a:r>
              <a:rPr lang="en-GB" dirty="0" smtClean="0"/>
              <a:t>and 4 rows. </a:t>
            </a:r>
          </a:p>
          <a:p>
            <a:endParaRPr lang="en-GB" dirty="0"/>
          </a:p>
          <a:p>
            <a:r>
              <a:rPr lang="en-GB" dirty="0" smtClean="0"/>
              <a:t>How many altogether? </a:t>
            </a:r>
          </a:p>
          <a:p>
            <a:r>
              <a:rPr lang="en-GB" dirty="0" smtClean="0"/>
              <a:t>Remember to count in 2’s  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5658794" y="2025727"/>
            <a:ext cx="748434" cy="7175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6531474" y="2025727"/>
            <a:ext cx="748434" cy="7175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5658794" y="2919694"/>
            <a:ext cx="748434" cy="7175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6531474" y="2933077"/>
            <a:ext cx="748434" cy="7175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658794" y="3860255"/>
            <a:ext cx="748434" cy="7175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6531474" y="3824206"/>
            <a:ext cx="748434" cy="7175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5658794" y="4725144"/>
            <a:ext cx="748434" cy="7175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6531474" y="4715335"/>
            <a:ext cx="748434" cy="717521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018174" y="1232059"/>
            <a:ext cx="0" cy="75520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7524328" y="2276872"/>
            <a:ext cx="117981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075095" y="3305077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3</a:t>
            </a:r>
            <a:endParaRPr lang="en-GB" sz="4800" dirty="0"/>
          </a:p>
        </p:txBody>
      </p:sp>
      <p:sp>
        <p:nvSpPr>
          <p:cNvPr id="19" name="TextBox 18"/>
          <p:cNvSpPr txBox="1"/>
          <p:nvPr/>
        </p:nvSpPr>
        <p:spPr>
          <a:xfrm>
            <a:off x="5826960" y="558993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1</a:t>
            </a:r>
            <a:endParaRPr lang="en-GB" sz="4800" dirty="0"/>
          </a:p>
        </p:txBody>
      </p:sp>
      <p:sp>
        <p:nvSpPr>
          <p:cNvPr id="20" name="Rectangle 19"/>
          <p:cNvSpPr/>
          <p:nvPr/>
        </p:nvSpPr>
        <p:spPr>
          <a:xfrm>
            <a:off x="1340255" y="4566263"/>
            <a:ext cx="45372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Berlin Sans FB" panose="020E0602020502020306" pitchFamily="34" charset="0"/>
              </a:rPr>
              <a:t>answer</a:t>
            </a:r>
            <a:r>
              <a:rPr lang="en-US" sz="3200" dirty="0">
                <a:latin typeface="Berlin Sans FB" panose="020E0602020502020306" pitchFamily="34" charset="0"/>
              </a:rPr>
              <a:t>! </a:t>
            </a:r>
            <a:r>
              <a:rPr lang="en-US" sz="6000" dirty="0">
                <a:solidFill>
                  <a:srgbClr val="FF0000"/>
                </a:solidFill>
                <a:latin typeface="Berlin Sans FB" panose="020E0602020502020306" pitchFamily="34" charset="0"/>
              </a:rPr>
              <a:t>8</a:t>
            </a:r>
            <a:endParaRPr lang="en-US" sz="3200" dirty="0">
              <a:solidFill>
                <a:srgbClr val="FF00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7556540" y="3233090"/>
            <a:ext cx="117981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7556760" y="4219015"/>
            <a:ext cx="117981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556540" y="5229200"/>
            <a:ext cx="1179811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639282" y="522645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2</a:t>
            </a:r>
            <a:endParaRPr lang="en-GB" sz="4800" dirty="0"/>
          </a:p>
        </p:txBody>
      </p:sp>
      <p:sp>
        <p:nvSpPr>
          <p:cNvPr id="32" name="TextBox 31"/>
          <p:cNvSpPr txBox="1"/>
          <p:nvPr/>
        </p:nvSpPr>
        <p:spPr>
          <a:xfrm>
            <a:off x="8023014" y="1571763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1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157831" y="4300971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4</a:t>
            </a:r>
            <a:endParaRPr lang="en-GB" sz="4800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6905691" y="1229114"/>
            <a:ext cx="0" cy="75520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198017" y="2536887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2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13362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9E0BA88649344086DCE6F8955502CF" ma:contentTypeVersion="4" ma:contentTypeDescription="Create a new document." ma:contentTypeScope="" ma:versionID="34faaeba5a97d79022c2e45814de7e12">
  <xsd:schema xmlns:xsd="http://www.w3.org/2001/XMLSchema" xmlns:xs="http://www.w3.org/2001/XMLSchema" xmlns:p="http://schemas.microsoft.com/office/2006/metadata/properties" xmlns:ns2="f7744e2f-d42f-4c38-828d-ec4523744c6b" xmlns:ns3="690b8ffb-c026-47eb-afaf-b04eaa6e25f8" targetNamespace="http://schemas.microsoft.com/office/2006/metadata/properties" ma:root="true" ma:fieldsID="b947694485b4a187553ed1e59c60279b" ns2:_="" ns3:_="">
    <xsd:import namespace="f7744e2f-d42f-4c38-828d-ec4523744c6b"/>
    <xsd:import namespace="690b8ffb-c026-47eb-afaf-b04eaa6e25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744e2f-d42f-4c38-828d-ec4523744c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0b8ffb-c026-47eb-afaf-b04eaa6e2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7E991B-D89D-4ED3-860A-1BEDF3F4E2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744e2f-d42f-4c38-828d-ec4523744c6b"/>
    <ds:schemaRef ds:uri="690b8ffb-c026-47eb-afaf-b04eaa6e2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D7BA10-6AC0-466E-B1CB-062BA8011058}">
  <ds:schemaRefs>
    <ds:schemaRef ds:uri="http://purl.org/dc/elements/1.1/"/>
    <ds:schemaRef ds:uri="http://schemas.microsoft.com/office/2006/documentManagement/types"/>
    <ds:schemaRef ds:uri="690b8ffb-c026-47eb-afaf-b04eaa6e25f8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f7744e2f-d42f-4c38-828d-ec4523744c6b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04321E5-3B92-462B-9EF5-1DE4216A50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5691</TotalTime>
  <Words>551</Words>
  <Application>Microsoft Office PowerPoint</Application>
  <PresentationFormat>On-screen Show (4:3)</PresentationFormat>
  <Paragraphs>138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Waveform</vt:lpstr>
      <vt:lpstr>Numeracy </vt:lpstr>
      <vt:lpstr>Warm up</vt:lpstr>
      <vt:lpstr>Multiplication </vt:lpstr>
      <vt:lpstr>PowerPoint Presentation</vt:lpstr>
      <vt:lpstr>What Is an Array?</vt:lpstr>
      <vt:lpstr>PowerPoint Presentation</vt:lpstr>
      <vt:lpstr>PowerPoint Presentation</vt:lpstr>
      <vt:lpstr>PowerPoint Presentation</vt:lpstr>
      <vt:lpstr>PowerPoint Presentation</vt:lpstr>
      <vt:lpstr>Daily tasks</vt:lpstr>
      <vt:lpstr>Mild</vt:lpstr>
      <vt:lpstr>Spicy</vt:lpstr>
      <vt:lpstr>Hot</vt:lpstr>
      <vt:lpstr>Assessment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Numeracy</dc:title>
  <dc:creator>Lindsay Anderson</dc:creator>
  <cp:lastModifiedBy>Lindsay Anderson</cp:lastModifiedBy>
  <cp:revision>62</cp:revision>
  <dcterms:created xsi:type="dcterms:W3CDTF">2020-03-18T10:25:50Z</dcterms:created>
  <dcterms:modified xsi:type="dcterms:W3CDTF">2020-03-31T06:59:09Z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0x010100139E0BA88649344086DCE6F8955502CF</vt:lpwstr>
  </property>
</Properties>
</file>