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0" r:id="rId1"/>
  </p:sldMasterIdLst>
  <p:sldIdLst>
    <p:sldId id="270" r:id="rId2"/>
    <p:sldId id="281" r:id="rId3"/>
    <p:sldId id="269" r:id="rId4"/>
    <p:sldId id="285" r:id="rId5"/>
    <p:sldId id="258" r:id="rId6"/>
    <p:sldId id="284" r:id="rId7"/>
    <p:sldId id="256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699FF"/>
    <a:srgbClr val="66FF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3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7671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573281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2892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388828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3164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69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87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22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0779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05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0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1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89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7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95536" y="1412875"/>
            <a:ext cx="7524502" cy="504046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11200" b="1" u="sng" dirty="0">
                <a:solidFill>
                  <a:srgbClr val="0070C0"/>
                </a:solidFill>
                <a:latin typeface="SassoonCRInfant" panose="02010503020300020003" pitchFamily="2" charset="0"/>
              </a:rPr>
              <a:t>Writing – Writer’s Craft, part </a:t>
            </a:r>
            <a:r>
              <a:rPr lang="en-GB" sz="11200" b="1" u="sng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2 </a:t>
            </a:r>
            <a:r>
              <a:rPr lang="en-GB" sz="11200" b="1" u="sng" dirty="0">
                <a:solidFill>
                  <a:srgbClr val="0070C0"/>
                </a:solidFill>
                <a:latin typeface="SassoonCRInfant" panose="02010503020300020003" pitchFamily="2" charset="0"/>
              </a:rPr>
              <a:t>(of 3)</a:t>
            </a:r>
          </a:p>
          <a:p>
            <a:pPr marL="0" indent="0">
              <a:buNone/>
            </a:pPr>
            <a:endParaRPr lang="en-GB" sz="112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r>
              <a:rPr lang="en-GB" sz="11200" b="1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You will need:</a:t>
            </a:r>
          </a:p>
          <a:p>
            <a:pPr marL="0" indent="0">
              <a:buNone/>
            </a:pPr>
            <a:r>
              <a:rPr lang="en-GB" sz="11200" b="1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   Sharp pencil, paper and someone </a:t>
            </a:r>
          </a:p>
          <a:p>
            <a:pPr marL="0" indent="0">
              <a:buNone/>
            </a:pPr>
            <a:r>
              <a:rPr lang="en-GB" sz="11200" b="1" dirty="0">
                <a:solidFill>
                  <a:srgbClr val="0070C0"/>
                </a:solidFill>
                <a:latin typeface="SassoonCRInfant" panose="02010503020300020003" pitchFamily="2" charset="0"/>
              </a:rPr>
              <a:t> </a:t>
            </a:r>
            <a:r>
              <a:rPr lang="en-GB" sz="11200" b="1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  to help you read through the lesson.</a:t>
            </a:r>
          </a:p>
          <a:p>
            <a:endParaRPr lang="en-GB" sz="11200" dirty="0" smtClean="0">
              <a:solidFill>
                <a:srgbClr val="0070C0"/>
              </a:solidFill>
              <a:latin typeface="SassoonCRInfant" panose="02010503020300020003" pitchFamily="2" charset="0"/>
            </a:endParaRPr>
          </a:p>
          <a:p>
            <a:endParaRPr lang="en-GB" sz="11200" dirty="0" smtClean="0">
              <a:solidFill>
                <a:srgbClr val="0070C0"/>
              </a:solidFill>
              <a:latin typeface="SassoonCRInfant" panose="02010503020300020003" pitchFamily="2" charset="0"/>
            </a:endParaRPr>
          </a:p>
          <a:p>
            <a:r>
              <a:rPr lang="en-GB" sz="11200" b="1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Follow the lesson plan or skip to slide 6.</a:t>
            </a:r>
            <a:endParaRPr lang="en-GB" sz="11200" dirty="0" smtClean="0">
              <a:solidFill>
                <a:srgbClr val="0070C0"/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sz="112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5478" y="78761"/>
            <a:ext cx="5386388" cy="1207113"/>
          </a:xfrm>
        </p:spPr>
        <p:txBody>
          <a:bodyPr>
            <a:normAutofit/>
          </a:bodyPr>
          <a:lstStyle/>
          <a:p>
            <a:r>
              <a:rPr lang="en-GB" sz="72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Literacy</a:t>
            </a:r>
            <a:endParaRPr lang="en-GB" dirty="0">
              <a:solidFill>
                <a:srgbClr val="0070C0"/>
              </a:solidFill>
              <a:latin typeface="SassoonCRInfant" panose="02010503020300020003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78762"/>
            <a:ext cx="2255716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131719"/>
            <a:ext cx="3960440" cy="1320800"/>
          </a:xfrm>
        </p:spPr>
        <p:txBody>
          <a:bodyPr>
            <a:normAutofit/>
          </a:bodyPr>
          <a:lstStyle/>
          <a:p>
            <a:r>
              <a:rPr lang="en-GB" sz="7200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  </a:t>
            </a:r>
            <a:r>
              <a:rPr lang="en-GB" sz="72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Literacy</a:t>
            </a:r>
            <a:endParaRPr lang="en-GB" dirty="0">
              <a:solidFill>
                <a:srgbClr val="0070C0"/>
              </a:solidFill>
              <a:latin typeface="SassoonCRInfant" panose="02010503020300020003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4294967295"/>
          </p:nvPr>
        </p:nvSpPr>
        <p:spPr>
          <a:xfrm>
            <a:off x="324953" y="980728"/>
            <a:ext cx="7559415" cy="561662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GB" sz="11200" b="1" u="sng" dirty="0" smtClean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r>
              <a:rPr lang="en-GB" sz="11200" b="1" u="sng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Writing – Writer’s Craft, </a:t>
            </a:r>
            <a:r>
              <a:rPr lang="en-GB" sz="11200" b="1" u="sng" smtClean="0">
                <a:solidFill>
                  <a:srgbClr val="0070C0"/>
                </a:solidFill>
                <a:latin typeface="SassoonCRInfant" panose="02010503020300020003" pitchFamily="2" charset="0"/>
              </a:rPr>
              <a:t>part </a:t>
            </a:r>
            <a:r>
              <a:rPr lang="en-GB" sz="11200" b="1" u="sng" smtClean="0">
                <a:solidFill>
                  <a:srgbClr val="0070C0"/>
                </a:solidFill>
                <a:latin typeface="SassoonCRInfant" panose="02010503020300020003" pitchFamily="2" charset="0"/>
              </a:rPr>
              <a:t>2 </a:t>
            </a:r>
            <a:r>
              <a:rPr lang="en-GB" sz="11200" b="1" u="sng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(of 3)</a:t>
            </a:r>
          </a:p>
          <a:p>
            <a:pPr marL="0" indent="0">
              <a:buNone/>
            </a:pPr>
            <a:endParaRPr lang="en-GB" sz="11200" dirty="0">
              <a:solidFill>
                <a:srgbClr val="0070C0"/>
              </a:solidFill>
              <a:latin typeface="SassoonCRInfant" panose="02010503020300020003" pitchFamily="2" charset="0"/>
            </a:endParaRPr>
          </a:p>
          <a:p>
            <a:r>
              <a:rPr lang="en-GB" sz="11200" b="1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Learning Intention (LI):</a:t>
            </a:r>
          </a:p>
          <a:p>
            <a:pPr marL="0" indent="0">
              <a:buNone/>
            </a:pPr>
            <a:r>
              <a:rPr lang="en-GB" sz="112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   to </a:t>
            </a:r>
            <a:r>
              <a:rPr lang="en-GB" sz="11200" dirty="0">
                <a:solidFill>
                  <a:srgbClr val="0070C0"/>
                </a:solidFill>
                <a:latin typeface="SassoonCRInfant" panose="02010503020300020003" pitchFamily="2" charset="0"/>
              </a:rPr>
              <a:t>continue writing a story</a:t>
            </a:r>
            <a:r>
              <a:rPr lang="en-GB" sz="112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.</a:t>
            </a:r>
          </a:p>
          <a:p>
            <a:r>
              <a:rPr lang="en-GB" sz="11200" b="1" dirty="0">
                <a:solidFill>
                  <a:srgbClr val="0070C0"/>
                </a:solidFill>
                <a:latin typeface="SassoonCRInfant" panose="02010503020300020003" pitchFamily="2" charset="0"/>
              </a:rPr>
              <a:t>Success Criteria (SC):</a:t>
            </a:r>
          </a:p>
          <a:p>
            <a:pPr marL="0" indent="0">
              <a:buNone/>
            </a:pPr>
            <a:r>
              <a:rPr lang="en-GB" sz="11200" dirty="0">
                <a:solidFill>
                  <a:srgbClr val="0070C0"/>
                </a:solidFill>
                <a:latin typeface="SassoonCRInfant" panose="02010503020300020003" pitchFamily="2" charset="0"/>
              </a:rPr>
              <a:t>    I can continue the setting.</a:t>
            </a:r>
          </a:p>
          <a:p>
            <a:pPr marL="0" indent="0">
              <a:buNone/>
            </a:pPr>
            <a:r>
              <a:rPr lang="en-GB" sz="11200" dirty="0">
                <a:solidFill>
                  <a:srgbClr val="0070C0"/>
                </a:solidFill>
                <a:latin typeface="SassoonCRInfant" panose="02010503020300020003" pitchFamily="2" charset="0"/>
              </a:rPr>
              <a:t>	I can continue with the same characters.</a:t>
            </a:r>
          </a:p>
          <a:p>
            <a:pPr marL="0" indent="0">
              <a:buNone/>
            </a:pPr>
            <a:r>
              <a:rPr lang="en-GB" sz="11200" dirty="0">
                <a:solidFill>
                  <a:srgbClr val="0070C0"/>
                </a:solidFill>
                <a:latin typeface="SassoonCRInfant" panose="02010503020300020003" pitchFamily="2" charset="0"/>
              </a:rPr>
              <a:t>	I can continue with the same timings.</a:t>
            </a:r>
          </a:p>
          <a:p>
            <a:pPr marL="0" indent="0">
              <a:buNone/>
            </a:pPr>
            <a:endParaRPr lang="en-GB" sz="11200" dirty="0" smtClean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sz="11200" dirty="0">
              <a:solidFill>
                <a:schemeClr val="bg1">
                  <a:lumMod val="50000"/>
                </a:schemeClr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988" y="131719"/>
            <a:ext cx="2256236" cy="120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4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116632"/>
            <a:ext cx="2736304" cy="279214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251520" y="1412776"/>
            <a:ext cx="8226425" cy="56612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Activity - Read the text and answer the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 </a:t>
            </a: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  questions: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 smtClean="0">
              <a:solidFill>
                <a:srgbClr val="0070C0"/>
              </a:solidFill>
              <a:latin typeface="SassoonCRInfantMedium" panose="02000603020000020003" pitchFamily="2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GB" sz="36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In the first week of the summer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36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holiday</a:t>
            </a:r>
            <a:r>
              <a:rPr lang="en-GB" sz="36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, </a:t>
            </a:r>
            <a:r>
              <a:rPr lang="en-GB" sz="36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Alan </a:t>
            </a:r>
            <a:r>
              <a:rPr lang="en-GB" sz="36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and </a:t>
            </a:r>
            <a:r>
              <a:rPr lang="en-GB" sz="36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Amy went on   holiday with their Gran but, when they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36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got there, they realised they had forgotten to pack something important. </a:t>
            </a:r>
            <a:endParaRPr lang="en-GB" sz="3600" dirty="0">
              <a:latin typeface="SassoonCRInfantMedium" panose="02000603020000020003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51520" y="332656"/>
            <a:ext cx="6799262" cy="719137"/>
          </a:xfrm>
        </p:spPr>
        <p:txBody>
          <a:bodyPr>
            <a:noAutofit/>
          </a:bodyPr>
          <a:lstStyle/>
          <a:p>
            <a:r>
              <a:rPr lang="en-GB" sz="48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Warm Up – Story starter</a:t>
            </a:r>
            <a:endParaRPr lang="en-GB" sz="4800" dirty="0">
              <a:solidFill>
                <a:srgbClr val="0070C0"/>
              </a:solidFill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44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251520" y="1196752"/>
            <a:ext cx="8226425" cy="56612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GB" sz="2400" dirty="0" smtClean="0">
              <a:solidFill>
                <a:srgbClr val="0070C0"/>
              </a:solidFill>
              <a:latin typeface="SassoonCRInfantMedium" panose="02000603020000020003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Who are the characters?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Where are they?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What time of year is it?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What has happened so far?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>
              <a:solidFill>
                <a:srgbClr val="0070C0"/>
              </a:solidFill>
              <a:latin typeface="SassoonCRInfantMedium" panose="02000603020000020003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Tell someone what you think might happen next.</a:t>
            </a:r>
          </a:p>
          <a:p>
            <a:pPr marL="0" indent="0">
              <a:buNone/>
            </a:pPr>
            <a:endParaRPr lang="en-GB" sz="3600" dirty="0">
              <a:latin typeface="SassoonCRInfantMedium" panose="02000603020000020003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51520" y="332656"/>
            <a:ext cx="6799262" cy="719137"/>
          </a:xfrm>
        </p:spPr>
        <p:txBody>
          <a:bodyPr>
            <a:noAutofit/>
          </a:bodyPr>
          <a:lstStyle/>
          <a:p>
            <a:r>
              <a:rPr lang="en-GB" sz="48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Warm Up – What next?</a:t>
            </a:r>
            <a:endParaRPr lang="en-GB" sz="4800" dirty="0">
              <a:solidFill>
                <a:srgbClr val="0070C0"/>
              </a:solidFill>
              <a:latin typeface="SassoonCRInfant" panose="02010503020300020003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955" y="1737173"/>
            <a:ext cx="1152128" cy="10549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734" y="2654501"/>
            <a:ext cx="1675735" cy="9426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4143" y="33683"/>
            <a:ext cx="2261812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3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203993" y="1124744"/>
            <a:ext cx="8226425" cy="44259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>
              <a:solidFill>
                <a:srgbClr val="0070C0"/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When we continue a story, we have to check it make sense.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Is the character a boy – he/him/his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Is the character a girl – she/her</a:t>
            </a:r>
          </a:p>
          <a:p>
            <a:pPr marL="0" indent="0">
              <a:buNone/>
            </a:pPr>
            <a:endParaRPr lang="en-GB" sz="2400" dirty="0">
              <a:solidFill>
                <a:srgbClr val="0070C0"/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Is it daytime or night time?  Is it winter or spring?</a:t>
            </a:r>
          </a:p>
          <a:p>
            <a:pPr marL="0" indent="0">
              <a:buNone/>
            </a:pPr>
            <a:endParaRPr lang="en-GB" sz="2400" dirty="0">
              <a:solidFill>
                <a:srgbClr val="0070C0"/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Is it a scary story or a funny story?</a:t>
            </a:r>
          </a:p>
          <a:p>
            <a:pPr marL="0" indent="0">
              <a:buNone/>
            </a:pPr>
            <a:endParaRPr lang="en-GB" dirty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2800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2800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4800" dirty="0">
              <a:latin typeface="SassoonCRInfantMedium" panose="02000603020000020003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23528" y="260648"/>
            <a:ext cx="6799262" cy="719137"/>
          </a:xfrm>
        </p:spPr>
        <p:txBody>
          <a:bodyPr>
            <a:noAutofit/>
          </a:bodyPr>
          <a:lstStyle/>
          <a:p>
            <a:r>
              <a:rPr lang="en-GB" sz="54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Writer’s Craft</a:t>
            </a:r>
            <a:endParaRPr lang="en-GB" sz="5400" dirty="0">
              <a:solidFill>
                <a:srgbClr val="0070C0"/>
              </a:solidFill>
              <a:latin typeface="SassoonCRInfant" panose="02010503020300020003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5691"/>
            <a:ext cx="2256236" cy="12090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158" y="2013659"/>
            <a:ext cx="1439968" cy="13218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452" y="4038945"/>
            <a:ext cx="2639616" cy="14847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88" y="5013176"/>
            <a:ext cx="1630690" cy="16262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471" y="5154714"/>
            <a:ext cx="1642710" cy="148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7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203993" y="1124744"/>
            <a:ext cx="8688487" cy="57332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 smtClean="0">
              <a:solidFill>
                <a:srgbClr val="0070C0"/>
              </a:solidFill>
              <a:latin typeface="SassoonCRInfantMedium" panose="02000603020000020003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Activity: Continue this story starter about Alan and Amy.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    </a:t>
            </a: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Option 1: Draw a picture to show what happens next.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 </a:t>
            </a: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   Option 2: Draw a picture to show what happens next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 </a:t>
            </a: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   and explain your answer to someone.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 </a:t>
            </a: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   Option 3: </a:t>
            </a:r>
            <a:r>
              <a:rPr lang="en-GB" sz="24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Draw </a:t>
            </a: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what </a:t>
            </a:r>
            <a:r>
              <a:rPr lang="en-GB" sz="24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happens </a:t>
            </a: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next.  Copy the starter 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 </a:t>
            </a: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   sentence and write what happens next.  Explain your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 </a:t>
            </a: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   answer to someone.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                       Ideas:</a:t>
            </a:r>
          </a:p>
          <a:p>
            <a:pPr marL="0" indent="0">
              <a:buNone/>
            </a:pPr>
            <a:endParaRPr lang="en-GB" sz="2400" dirty="0" smtClean="0">
              <a:solidFill>
                <a:srgbClr val="0070C0"/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sz="2400" dirty="0">
              <a:solidFill>
                <a:srgbClr val="0070C0"/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    </a:t>
            </a:r>
            <a:endParaRPr lang="en-GB" sz="2400" dirty="0">
              <a:solidFill>
                <a:srgbClr val="0070C0"/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2800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2800" dirty="0" smtClean="0">
              <a:solidFill>
                <a:schemeClr val="bg1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marL="0" indent="0" algn="ctr">
              <a:buNone/>
            </a:pPr>
            <a:endParaRPr lang="en-GB" sz="4800" dirty="0">
              <a:latin typeface="SassoonCRInfantMedium" panose="02000603020000020003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23528" y="260648"/>
            <a:ext cx="6799262" cy="719137"/>
          </a:xfrm>
        </p:spPr>
        <p:txBody>
          <a:bodyPr>
            <a:noAutofit/>
          </a:bodyPr>
          <a:lstStyle/>
          <a:p>
            <a:r>
              <a:rPr lang="en-GB" sz="54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Writer’s Craft</a:t>
            </a:r>
            <a:endParaRPr lang="en-GB" sz="5400" dirty="0">
              <a:solidFill>
                <a:srgbClr val="0070C0"/>
              </a:solidFill>
              <a:latin typeface="SassoonCRInfant" panose="02010503020300020003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5691"/>
            <a:ext cx="2256236" cy="12090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-1001" t="-4576" r="1001" b="9152"/>
          <a:stretch/>
        </p:blipFill>
        <p:spPr>
          <a:xfrm>
            <a:off x="1112924" y="4529422"/>
            <a:ext cx="1008073" cy="10376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787" y="5069210"/>
            <a:ext cx="1788790" cy="17887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5445" y="5185928"/>
            <a:ext cx="1500926" cy="15134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176" y="5229834"/>
            <a:ext cx="1321152" cy="14695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64" y="5354998"/>
            <a:ext cx="1251930" cy="121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3089" y="5273656"/>
            <a:ext cx="1337978" cy="133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20243" y="1196752"/>
            <a:ext cx="7920037" cy="5445125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Think: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Did you mange to draw what might happen next with Alan and Amy?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Can you explain your answer to someone else?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Choose an assessment method and draw it beside your work. </a:t>
            </a:r>
            <a:r>
              <a:rPr lang="en-GB" sz="2000" dirty="0">
                <a:latin typeface="SassoonCRInfantMedium" panose="02000603020000020003" pitchFamily="2" charset="0"/>
              </a:rPr>
              <a:t>				</a:t>
            </a:r>
            <a:r>
              <a:rPr lang="en-GB" sz="1600" dirty="0" smtClean="0">
                <a:latin typeface="SassoonCRInfantMedium" panose="02000603020000020003" pitchFamily="2" charset="0"/>
              </a:rPr>
              <a:t>                                     </a:t>
            </a:r>
            <a:r>
              <a:rPr lang="en-GB" sz="16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1 – I struggled	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				</a:t>
            </a:r>
            <a:r>
              <a:rPr lang="en-GB" sz="16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   4 </a:t>
            </a:r>
            <a:r>
              <a:rPr lang="en-GB" sz="16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– I’m doing </a:t>
            </a:r>
            <a:r>
              <a:rPr lang="en-GB" sz="16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well</a:t>
            </a:r>
          </a:p>
          <a:p>
            <a:pPr marL="0" indent="0">
              <a:buNone/>
            </a:pPr>
            <a:r>
              <a:rPr lang="en-GB" sz="1600" dirty="0" smtClean="0">
                <a:solidFill>
                  <a:srgbClr val="FF0000"/>
                </a:solidFill>
                <a:latin typeface="SassoonCRInfantMedium" panose="02000603020000020003" pitchFamily="2" charset="0"/>
              </a:rPr>
              <a:t>Red</a:t>
            </a:r>
            <a:r>
              <a:rPr lang="en-GB" sz="1600" dirty="0" smtClean="0">
                <a:latin typeface="SassoonCRInfantMedium" panose="02000603020000020003" pitchFamily="2" charset="0"/>
              </a:rPr>
              <a:t> </a:t>
            </a:r>
            <a:r>
              <a:rPr lang="en-GB" sz="16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–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 </a:t>
            </a:r>
            <a:r>
              <a:rPr lang="en-GB" sz="16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not there yet</a:t>
            </a:r>
            <a:r>
              <a:rPr lang="en-GB" sz="1600" dirty="0" smtClean="0">
                <a:latin typeface="SassoonCRInfantMedium" panose="02000603020000020003" pitchFamily="2" charset="0"/>
              </a:rPr>
              <a:t>		        </a:t>
            </a:r>
            <a:r>
              <a:rPr lang="en-GB" sz="16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2 – I found some difficult</a:t>
            </a:r>
          </a:p>
          <a:p>
            <a:pPr marL="0" indent="0">
              <a:buNone/>
            </a:pPr>
            <a:r>
              <a:rPr lang="en-GB" sz="1600" dirty="0" smtClean="0">
                <a:solidFill>
                  <a:srgbClr val="FFC000"/>
                </a:solidFill>
                <a:latin typeface="SassoonCRInfantMedium" panose="02000603020000020003" pitchFamily="2" charset="0"/>
              </a:rPr>
              <a:t>Orange</a:t>
            </a:r>
            <a:r>
              <a:rPr lang="en-GB" sz="1600" dirty="0" smtClean="0">
                <a:latin typeface="SassoonCRInfantMedium" panose="02000603020000020003" pitchFamily="2" charset="0"/>
              </a:rPr>
              <a:t> </a:t>
            </a:r>
            <a:r>
              <a:rPr lang="en-GB" sz="16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– getting there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	        </a:t>
            </a:r>
            <a:r>
              <a:rPr lang="en-GB" sz="16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3 – I think I’m getting it	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		   </a:t>
            </a:r>
            <a:r>
              <a:rPr lang="en-GB" sz="16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5 </a:t>
            </a:r>
            <a:r>
              <a:rPr lang="en-GB" sz="16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– I have got it!</a:t>
            </a:r>
          </a:p>
          <a:p>
            <a:pPr marL="0" indent="0">
              <a:buNone/>
            </a:pPr>
            <a:r>
              <a:rPr lang="en-GB" sz="1600" dirty="0" smtClean="0">
                <a:solidFill>
                  <a:srgbClr val="00B050"/>
                </a:solidFill>
                <a:latin typeface="SassoonCRInfantMedium" panose="02000603020000020003" pitchFamily="2" charset="0"/>
              </a:rPr>
              <a:t>Green</a:t>
            </a:r>
            <a:r>
              <a:rPr lang="en-GB" sz="1600" dirty="0" smtClean="0">
                <a:latin typeface="SassoonCRInfantMedium" panose="02000603020000020003" pitchFamily="2" charset="0"/>
              </a:rPr>
              <a:t> </a:t>
            </a:r>
            <a:r>
              <a:rPr lang="en-GB" sz="1600" dirty="0">
                <a:solidFill>
                  <a:srgbClr val="0070C0"/>
                </a:solidFill>
                <a:latin typeface="SassoonCRInfantMedium" panose="02000603020000020003" pitchFamily="2" charset="0"/>
              </a:rPr>
              <a:t>– got it!	</a:t>
            </a:r>
            <a:r>
              <a:rPr lang="en-GB" sz="1600" dirty="0">
                <a:latin typeface="SassoonCRInfantMedium" panose="02000603020000020003" pitchFamily="2" charset="0"/>
              </a:rPr>
              <a:t>	</a:t>
            </a:r>
            <a:r>
              <a:rPr lang="en-GB" sz="1600" dirty="0" smtClean="0">
                <a:latin typeface="SassoonCRInfantMedium" panose="02000603020000020003" pitchFamily="2" charset="0"/>
              </a:rPr>
              <a:t>	        				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SassoonCRInfantMedium" panose="02000603020000020003" pitchFamily="2" charset="0"/>
              </a:rPr>
              <a:t>                </a:t>
            </a:r>
          </a:p>
          <a:p>
            <a:endParaRPr lang="en-GB" sz="2000" dirty="0" smtClean="0">
              <a:solidFill>
                <a:srgbClr val="0070C0"/>
              </a:solidFill>
              <a:latin typeface="SassoonCRInfant" panose="02010503020300020003" pitchFamily="2" charset="0"/>
            </a:endParaRPr>
          </a:p>
          <a:p>
            <a:r>
              <a:rPr lang="en-GB" sz="24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Next step: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0070C0"/>
                </a:solidFill>
                <a:latin typeface="SassoonCRInfant" panose="02010503020300020003" pitchFamily="2" charset="0"/>
              </a:rPr>
              <a:t>Play a game with someone at home.  You start a story with a sentence, then they continue with the second, then you again… and so on... 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72035" y="367133"/>
            <a:ext cx="5386388" cy="538162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0070C0"/>
                </a:solidFill>
                <a:latin typeface="SassoonCRInfant" panose="02010503020300020003" pitchFamily="2" charset="0"/>
              </a:rPr>
              <a:t>Assessment and Plenary</a:t>
            </a:r>
          </a:p>
        </p:txBody>
      </p:sp>
      <p:pic>
        <p:nvPicPr>
          <p:cNvPr id="4" name="Picture 4" descr="Image result for butterfly image clipar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" r="22638" b="13073"/>
          <a:stretch/>
        </p:blipFill>
        <p:spPr bwMode="auto">
          <a:xfrm>
            <a:off x="5941284" y="0"/>
            <a:ext cx="993899" cy="127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traffic light outli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6" r="21015" b="11916"/>
          <a:stretch/>
        </p:blipFill>
        <p:spPr bwMode="auto">
          <a:xfrm>
            <a:off x="2537354" y="3140968"/>
            <a:ext cx="642843" cy="132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Image result for hand outl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674" y="3050463"/>
            <a:ext cx="792088" cy="76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34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767</TotalTime>
  <Words>460</Words>
  <Application>Microsoft Office PowerPoint</Application>
  <PresentationFormat>On-screen Show (4:3)</PresentationFormat>
  <Paragraphs>76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SassoonCRInfant</vt:lpstr>
      <vt:lpstr>SassoonCRInfantMedium</vt:lpstr>
      <vt:lpstr>Trebuchet MS</vt:lpstr>
      <vt:lpstr>Wingdings</vt:lpstr>
      <vt:lpstr>Wingdings 3</vt:lpstr>
      <vt:lpstr>Facet</vt:lpstr>
      <vt:lpstr>Literacy</vt:lpstr>
      <vt:lpstr>  Literacy</vt:lpstr>
      <vt:lpstr>Warm Up – Story starter</vt:lpstr>
      <vt:lpstr>Warm Up – What next?</vt:lpstr>
      <vt:lpstr>Writer’s Craft</vt:lpstr>
      <vt:lpstr>Writer’s Craft</vt:lpstr>
      <vt:lpstr>Assessment and Plenary</vt:lpstr>
    </vt:vector>
  </TitlesOfParts>
  <Company>West Lothian Council - Education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Numeracy</dc:title>
  <dc:creator>Lindsay Anderson</dc:creator>
  <cp:lastModifiedBy>Karen Wilson</cp:lastModifiedBy>
  <cp:revision>50</cp:revision>
  <dcterms:created xsi:type="dcterms:W3CDTF">2020-03-18T10:25:50Z</dcterms:created>
  <dcterms:modified xsi:type="dcterms:W3CDTF">2020-03-25T15:31:06Z</dcterms:modified>
</cp:coreProperties>
</file>