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8" r:id="rId7"/>
    <p:sldId id="268" r:id="rId8"/>
    <p:sldId id="272" r:id="rId9"/>
    <p:sldId id="269" r:id="rId10"/>
    <p:sldId id="274" r:id="rId11"/>
    <p:sldId id="276" r:id="rId12"/>
    <p:sldId id="277" r:id="rId13"/>
    <p:sldId id="260" r:id="rId14"/>
    <p:sldId id="261" r:id="rId15"/>
    <p:sldId id="262" r:id="rId16"/>
    <p:sldId id="263" r:id="rId17"/>
    <p:sldId id="265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>
        <p:scale>
          <a:sx n="60" d="100"/>
          <a:sy n="60" d="100"/>
        </p:scale>
        <p:origin x="1424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tdcTDcbuW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808" y="980728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GB" sz="7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Numeracy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79712" y="2852936"/>
            <a:ext cx="5040560" cy="25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6200" b="1" u="sng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Multiplication </a:t>
            </a:r>
          </a:p>
          <a:p>
            <a:pPr algn="l"/>
            <a:endParaRPr lang="en-GB" sz="6200" dirty="0" smtClean="0">
              <a:solidFill>
                <a:srgbClr val="7030A0"/>
              </a:solidFill>
              <a:latin typeface="Bahnschrift" panose="020B0502040204020203" pitchFamily="34" charset="0"/>
            </a:endParaRPr>
          </a:p>
          <a:p>
            <a:pPr algn="l"/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L.I  To solve multiplication  problems</a:t>
            </a:r>
          </a:p>
          <a:p>
            <a:pPr algn="l"/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S.C. I can build, describe and count arrays</a:t>
            </a:r>
          </a:p>
          <a:p>
            <a:pPr algn="l"/>
            <a:r>
              <a:rPr lang="en-GB" sz="6200" dirty="0">
                <a:solidFill>
                  <a:srgbClr val="7030A0"/>
                </a:solidFill>
                <a:latin typeface="Bahnschrift" panose="020B0502040204020203" pitchFamily="34" charset="0"/>
              </a:rPr>
              <a:t> </a:t>
            </a:r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 I can skip count in 2’s and 5’s </a:t>
            </a:r>
          </a:p>
          <a:p>
            <a:pPr algn="l"/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 </a:t>
            </a:r>
            <a:endParaRPr lang="en-GB" sz="4500" dirty="0" smtClean="0">
              <a:solidFill>
                <a:srgbClr val="7030A0"/>
              </a:solidFill>
              <a:latin typeface="Bahnschrift" panose="020B0502040204020203" pitchFamily="34" charset="0"/>
            </a:endParaRPr>
          </a:p>
          <a:p>
            <a:endParaRPr lang="en-GB" sz="4500" dirty="0" smtClean="0">
              <a:solidFill>
                <a:srgbClr val="7030A0"/>
              </a:solidFill>
              <a:latin typeface="Bahnschrift" panose="020B0502040204020203" pitchFamily="34" charset="0"/>
            </a:endParaRPr>
          </a:p>
          <a:p>
            <a:r>
              <a:rPr lang="en-GB" sz="45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3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412776"/>
            <a:ext cx="7408333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Write the following sums in your jotter. Remember to draw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an arrays to help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you solve the multiplication.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There are </a:t>
            </a:r>
            <a:r>
              <a:rPr lang="en-GB" dirty="0" smtClean="0">
                <a:solidFill>
                  <a:schemeClr val="tx1"/>
                </a:solidFill>
                <a:latin typeface="Algerian" panose="04020705040A02060702" pitchFamily="82" charset="0"/>
              </a:rPr>
              <a:t>Mild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, </a:t>
            </a:r>
            <a:r>
              <a:rPr lang="en-GB" dirty="0" smtClean="0">
                <a:solidFill>
                  <a:schemeClr val="tx1"/>
                </a:solidFill>
                <a:latin typeface="Broadway" panose="04040905080B02020502" pitchFamily="82" charset="0"/>
              </a:rPr>
              <a:t>Hot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 and </a:t>
            </a:r>
            <a:r>
              <a:rPr lang="en-GB" dirty="0" smtClean="0">
                <a:solidFill>
                  <a:schemeClr val="tx1"/>
                </a:solidFill>
                <a:latin typeface="Goudy Stout" panose="0202090407030B020401" pitchFamily="18" charset="0"/>
              </a:rPr>
              <a:t>Spicy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ones to choose from.  If you complete a set and find it easy try the next one!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If you get you stuck you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use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real objects to help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you build an arrays. 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For example you may use buttons, </a:t>
            </a:r>
            <a:r>
              <a:rPr lang="en-GB" dirty="0" err="1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cheerios</a:t>
            </a:r>
            <a:r>
              <a:rPr lang="en-GB" dirty="0">
                <a:solidFill>
                  <a:schemeClr val="tx1"/>
                </a:solidFill>
                <a:latin typeface="SassoonCRInfantMedium" panose="02000603020000020003" pitchFamily="2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or bits of </a:t>
            </a:r>
            <a:r>
              <a:rPr lang="en-GB" dirty="0" err="1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lego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.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Daily tasks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604"/>
            <a:ext cx="8229600" cy="1252728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Algerian" panose="04020705040A02060702" pitchFamily="82" charset="0"/>
              </a:rPr>
              <a:t>Mild</a:t>
            </a:r>
            <a:endParaRPr lang="en-GB" dirty="0">
              <a:solidFill>
                <a:srgbClr val="FFFF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91278"/>
              </p:ext>
            </p:extLst>
          </p:nvPr>
        </p:nvGraphicFramePr>
        <p:xfrm>
          <a:off x="2231740" y="1196752"/>
          <a:ext cx="468052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2 </a:t>
                      </a: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2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2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4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9.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10.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5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9900"/>
                </a:solidFill>
                <a:latin typeface="Goudy Stout" panose="0202090407030B020401" pitchFamily="18" charset="0"/>
              </a:rPr>
              <a:t>Spicy</a:t>
            </a:r>
            <a:endParaRPr lang="en-GB" dirty="0">
              <a:solidFill>
                <a:srgbClr val="FF9900"/>
              </a:solidFill>
            </a:endParaRP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071366"/>
              </p:ext>
            </p:extLst>
          </p:nvPr>
        </p:nvGraphicFramePr>
        <p:xfrm>
          <a:off x="2411760" y="1340768"/>
          <a:ext cx="468052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2 </a:t>
                      </a: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9.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3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10.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10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56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roadway" panose="04040905080B02020502" pitchFamily="82" charset="0"/>
              </a:rPr>
              <a:t>Hot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929833"/>
              </p:ext>
            </p:extLst>
          </p:nvPr>
        </p:nvGraphicFramePr>
        <p:xfrm>
          <a:off x="2231740" y="1340768"/>
          <a:ext cx="468052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2 </a:t>
                      </a: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x 3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6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3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x 4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6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9.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10.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8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Image result for hand out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44465"/>
            <a:ext cx="1728642" cy="167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raffic light out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79839"/>
            <a:ext cx="2279138" cy="302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700808"/>
            <a:ext cx="7408333" cy="44253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How did you get on? Choose one way.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Tell me how you feel it went by leaving </a:t>
            </a: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a comment on the blog.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Draw one of the self assessment methods below next to your work.</a:t>
            </a: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sz="1900" b="1" u="sng" dirty="0">
                <a:latin typeface="SassoonCRInfantMedium" panose="02000603020000020003" pitchFamily="2" charset="0"/>
              </a:rPr>
              <a:t>T</a:t>
            </a:r>
            <a:r>
              <a:rPr lang="en-GB" sz="1900" b="1" u="sng" dirty="0" smtClean="0">
                <a:latin typeface="SassoonCRInfantMedium" panose="02000603020000020003" pitchFamily="2" charset="0"/>
              </a:rPr>
              <a:t>raffic light </a:t>
            </a:r>
            <a:r>
              <a:rPr lang="en-GB" sz="1900" dirty="0" smtClean="0">
                <a:latin typeface="SassoonCRInfantMedium" panose="02000603020000020003" pitchFamily="2" charset="0"/>
              </a:rPr>
              <a:t>			</a:t>
            </a:r>
            <a:r>
              <a:rPr lang="en-GB" sz="1900" b="1" u="sng" dirty="0" smtClean="0">
                <a:latin typeface="SassoonCRInfantMedium" panose="02000603020000020003" pitchFamily="2" charset="0"/>
              </a:rPr>
              <a:t>Fist of 5</a:t>
            </a:r>
          </a:p>
          <a:p>
            <a:pPr marL="0" indent="0">
              <a:buNone/>
            </a:pPr>
            <a:r>
              <a:rPr lang="en-GB" sz="1900" dirty="0">
                <a:latin typeface="SassoonCRInfantMedium" panose="02000603020000020003" pitchFamily="2" charset="0"/>
              </a:rPr>
              <a:t>	</a:t>
            </a:r>
            <a:r>
              <a:rPr lang="en-GB" sz="1900" dirty="0" smtClean="0">
                <a:latin typeface="SassoonCRInfantMedium" panose="02000603020000020003" pitchFamily="2" charset="0"/>
              </a:rPr>
              <a:t>			1 – I </a:t>
            </a:r>
            <a:r>
              <a:rPr lang="en-GB" sz="1900" dirty="0">
                <a:latin typeface="SassoonCRInfantMedium" panose="02000603020000020003" pitchFamily="2" charset="0"/>
              </a:rPr>
              <a:t>struggled</a:t>
            </a:r>
            <a:endParaRPr lang="en-GB" sz="1900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sz="1900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Red</a:t>
            </a:r>
            <a:r>
              <a:rPr lang="en-GB" sz="1900" dirty="0" smtClean="0">
                <a:latin typeface="SassoonCRInfantMedium" panose="02000603020000020003" pitchFamily="2" charset="0"/>
              </a:rPr>
              <a:t> – not there yet		      	2 – I found some difficult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C000"/>
                </a:solidFill>
                <a:latin typeface="SassoonCRInfantMedium" panose="02000603020000020003" pitchFamily="2" charset="0"/>
              </a:rPr>
              <a:t>Orange</a:t>
            </a:r>
            <a:r>
              <a:rPr lang="en-GB" sz="1900" dirty="0">
                <a:latin typeface="SassoonCRInfantMedium" panose="02000603020000020003" pitchFamily="2" charset="0"/>
              </a:rPr>
              <a:t> – getting </a:t>
            </a:r>
            <a:r>
              <a:rPr lang="en-GB" sz="1900" dirty="0" smtClean="0">
                <a:latin typeface="SassoonCRInfantMedium" panose="02000603020000020003" pitchFamily="2" charset="0"/>
              </a:rPr>
              <a:t>there		3 – </a:t>
            </a:r>
            <a:r>
              <a:rPr lang="en-GB" sz="1900" dirty="0">
                <a:latin typeface="SassoonCRInfantMedium" panose="02000603020000020003" pitchFamily="2" charset="0"/>
              </a:rPr>
              <a:t>I think I’m getting </a:t>
            </a:r>
            <a:r>
              <a:rPr lang="en-GB" sz="1900" dirty="0" smtClean="0">
                <a:latin typeface="SassoonCRInfantMedium" panose="02000603020000020003" pitchFamily="2" charset="0"/>
              </a:rPr>
              <a:t>it</a:t>
            </a:r>
          </a:p>
          <a:p>
            <a:pPr marL="0" indent="0">
              <a:buNone/>
            </a:pPr>
            <a:r>
              <a:rPr lang="en-GB" sz="1900" dirty="0" smtClean="0">
                <a:solidFill>
                  <a:srgbClr val="00B050"/>
                </a:solidFill>
                <a:latin typeface="SassoonCRInfantMedium" panose="02000603020000020003" pitchFamily="2" charset="0"/>
              </a:rPr>
              <a:t>Green</a:t>
            </a:r>
            <a:r>
              <a:rPr lang="en-GB" sz="1900" dirty="0" smtClean="0">
                <a:latin typeface="SassoonCRInfantMedium" panose="02000603020000020003" pitchFamily="2" charset="0"/>
              </a:rPr>
              <a:t> </a:t>
            </a:r>
            <a:r>
              <a:rPr lang="en-GB" sz="1900" dirty="0">
                <a:latin typeface="SassoonCRInfantMedium" panose="02000603020000020003" pitchFamily="2" charset="0"/>
              </a:rPr>
              <a:t>– got it!	</a:t>
            </a:r>
            <a:r>
              <a:rPr lang="en-GB" sz="1900" dirty="0" smtClean="0">
                <a:latin typeface="SassoonCRInfantMedium" panose="02000603020000020003" pitchFamily="2" charset="0"/>
              </a:rPr>
              <a:t>		4 – I’m doing well</a:t>
            </a:r>
          </a:p>
          <a:p>
            <a:pPr marL="0" indent="0">
              <a:buNone/>
            </a:pPr>
            <a:r>
              <a:rPr lang="en-GB" sz="1900" dirty="0" smtClean="0">
                <a:latin typeface="SassoonCRInfantMedium" panose="02000603020000020003" pitchFamily="2" charset="0"/>
              </a:rPr>
              <a:t>				5 – I have got it!</a:t>
            </a:r>
            <a:endParaRPr lang="en-GB" sz="1900" dirty="0"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SassoonCRInfantMedium" panose="02000603020000020003" pitchFamily="2" charset="0"/>
              </a:rPr>
              <a:t>Assessment</a:t>
            </a:r>
            <a:endParaRPr lang="en-GB" dirty="0">
              <a:solidFill>
                <a:srgbClr val="7030A0"/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1026" name="Picture 2" descr="Image result for girl and boy think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66" y="1268760"/>
            <a:ext cx="2415092" cy="169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Image result for hand out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Image result for hand outl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0" descr="Image result for hand outlin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492896"/>
            <a:ext cx="8280919" cy="3633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8800" dirty="0" smtClean="0">
                <a:solidFill>
                  <a:srgbClr val="FFC000"/>
                </a:solidFill>
                <a:latin typeface="KG Chasing Cars" panose="02000000000000000000" pitchFamily="2" charset="0"/>
              </a:rPr>
              <a:t>Well Done Everyone!</a:t>
            </a:r>
            <a:endParaRPr lang="en-GB" sz="8800" dirty="0">
              <a:solidFill>
                <a:srgbClr val="FFC000"/>
              </a:solidFill>
              <a:latin typeface="KG Chasing Car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assoonCRInfantMedium" panose="02000603020000020003" pitchFamily="2" charset="0"/>
              </a:rPr>
              <a:t>Orally practise counting forwards in </a:t>
            </a:r>
            <a:r>
              <a:rPr lang="en-GB" dirty="0" smtClean="0">
                <a:latin typeface="SassoonCRInfantMedium" panose="02000603020000020003" pitchFamily="2" charset="0"/>
              </a:rPr>
              <a:t>5 and 10s. </a:t>
            </a:r>
          </a:p>
          <a:p>
            <a:r>
              <a:rPr lang="en-GB" dirty="0" smtClean="0">
                <a:latin typeface="SassoonCRInfantMedium" panose="02000603020000020003" pitchFamily="2" charset="0"/>
              </a:rPr>
              <a:t>Now lets learn about arrays- watch the video link below. </a:t>
            </a:r>
            <a:endParaRPr lang="en-GB" dirty="0" smtClean="0">
              <a:latin typeface="SassoonCRInfantMedium" panose="02000603020000020003" pitchFamily="2" charset="0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://www.youtube.com/watch?v=CtdcTDcbuW0</a:t>
            </a:r>
            <a:endParaRPr lang="en-GB" dirty="0" smtClean="0"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Medium" panose="02000603020000020003" pitchFamily="2" charset="0"/>
              </a:rPr>
              <a:t>Warm up</a:t>
            </a:r>
            <a:endParaRPr lang="en-GB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708920"/>
            <a:ext cx="740833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erlin Sans FB" panose="020E0602020502020306" pitchFamily="34" charset="0"/>
              </a:rPr>
              <a:t>Today we will learn how to solve multiplication problems using the </a:t>
            </a:r>
            <a:r>
              <a:rPr lang="en-US" sz="4000" dirty="0" smtClean="0">
                <a:latin typeface="Berlin Sans FB" panose="020E0602020502020306" pitchFamily="34" charset="0"/>
              </a:rPr>
              <a:t>array strategy!</a:t>
            </a:r>
            <a:endParaRPr lang="en-US" sz="4000" dirty="0"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endParaRPr lang="en-GB" sz="2900" dirty="0"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Multiplication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circu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1366444" cy="371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2"/>
          <p:cNvSpPr/>
          <p:nvPr/>
        </p:nvSpPr>
        <p:spPr>
          <a:xfrm>
            <a:off x="1979712" y="332656"/>
            <a:ext cx="3498574" cy="2079762"/>
          </a:xfrm>
          <a:prstGeom prst="cloudCallout">
            <a:avLst>
              <a:gd name="adj1" fmla="val -58712"/>
              <a:gd name="adj2" fmla="val 790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erlin Sans FB" panose="020E0602020502020306" pitchFamily="34" charset="0"/>
              </a:rPr>
              <a:t>Let’s see all the words we need to use when solving multiplication problems. </a:t>
            </a:r>
          </a:p>
        </p:txBody>
      </p:sp>
      <p:sp>
        <p:nvSpPr>
          <p:cNvPr id="6" name="Rectangle: Rounded Corners 8"/>
          <p:cNvSpPr/>
          <p:nvPr/>
        </p:nvSpPr>
        <p:spPr>
          <a:xfrm>
            <a:off x="5844207" y="424276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groups of </a:t>
            </a:r>
          </a:p>
        </p:txBody>
      </p:sp>
      <p:sp>
        <p:nvSpPr>
          <p:cNvPr id="7" name="Rectangle: Rounded Corners 5"/>
          <p:cNvSpPr/>
          <p:nvPr/>
        </p:nvSpPr>
        <p:spPr>
          <a:xfrm>
            <a:off x="2777158" y="3021496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Times</a:t>
            </a:r>
          </a:p>
        </p:txBody>
      </p:sp>
      <p:sp>
        <p:nvSpPr>
          <p:cNvPr id="8" name="Rectangle: Rounded Corners 3"/>
          <p:cNvSpPr/>
          <p:nvPr/>
        </p:nvSpPr>
        <p:spPr>
          <a:xfrm>
            <a:off x="6215270" y="2080591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Lot’s of</a:t>
            </a:r>
          </a:p>
        </p:txBody>
      </p:sp>
      <p:sp>
        <p:nvSpPr>
          <p:cNvPr id="9" name="Rectangle: Rounded Corners 6"/>
          <p:cNvSpPr/>
          <p:nvPr/>
        </p:nvSpPr>
        <p:spPr>
          <a:xfrm>
            <a:off x="5724128" y="4221088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multiply</a:t>
            </a:r>
          </a:p>
        </p:txBody>
      </p:sp>
      <p:sp>
        <p:nvSpPr>
          <p:cNvPr id="10" name="Rectangle: Rounded Corners 7"/>
          <p:cNvSpPr/>
          <p:nvPr/>
        </p:nvSpPr>
        <p:spPr>
          <a:xfrm>
            <a:off x="2411760" y="5013176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Sets of </a:t>
            </a:r>
          </a:p>
        </p:txBody>
      </p:sp>
    </p:spTree>
    <p:extLst>
      <p:ext uri="{BB962C8B-B14F-4D97-AF65-F5344CB8AC3E}">
        <p14:creationId xmlns:p14="http://schemas.microsoft.com/office/powerpoint/2010/main" val="3103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155" y="1715643"/>
            <a:ext cx="7632700" cy="1253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72000">
            <a:spAutoFit/>
          </a:bodyPr>
          <a:lstStyle>
            <a:lvl1pPr>
              <a:defRPr>
                <a:solidFill>
                  <a:schemeClr val="tx1"/>
                </a:solidFill>
                <a:latin typeface="Twinkl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9pPr>
          </a:lstStyle>
          <a:p>
            <a:pPr eaLnBrk="1" hangingPunct="1"/>
            <a:r>
              <a:rPr lang="en-GB" altLang="en-US" sz="2400" dirty="0">
                <a:latin typeface="SassoonCRInfant" panose="02010503020300020003" pitchFamily="2" charset="0"/>
              </a:rPr>
              <a:t>When pictures or objects are put into columns and rows, it is called an array. They can help us to count objects more efficiently. </a:t>
            </a:r>
          </a:p>
        </p:txBody>
      </p:sp>
      <p:sp>
        <p:nvSpPr>
          <p:cNvPr id="5" name="Title 20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0075" cy="993775"/>
          </a:xfrm>
        </p:spPr>
        <p:txBody>
          <a:bodyPr/>
          <a:lstStyle/>
          <a:p>
            <a:r>
              <a:rPr lang="en-GB" altLang="en-US" sz="3600" dirty="0"/>
              <a:t>What Is an Array?</a:t>
            </a:r>
          </a:p>
        </p:txBody>
      </p:sp>
      <p:grpSp>
        <p:nvGrpSpPr>
          <p:cNvPr id="43" name="Group 8"/>
          <p:cNvGrpSpPr>
            <a:grpSpLocks/>
          </p:cNvGrpSpPr>
          <p:nvPr/>
        </p:nvGrpSpPr>
        <p:grpSpPr bwMode="auto">
          <a:xfrm>
            <a:off x="2555776" y="2977346"/>
            <a:ext cx="3708400" cy="2025650"/>
            <a:chOff x="2741695" y="1498060"/>
            <a:chExt cx="3707742" cy="2026487"/>
          </a:xfrm>
        </p:grpSpPr>
        <p:grpSp>
          <p:nvGrpSpPr>
            <p:cNvPr id="44" name="Group 6"/>
            <p:cNvGrpSpPr>
              <a:grpSpLocks/>
            </p:cNvGrpSpPr>
            <p:nvPr/>
          </p:nvGrpSpPr>
          <p:grpSpPr bwMode="auto">
            <a:xfrm>
              <a:off x="2741695" y="1498060"/>
              <a:ext cx="448978" cy="2026487"/>
              <a:chOff x="1545193" y="1439693"/>
              <a:chExt cx="448978" cy="2026488"/>
            </a:xfrm>
          </p:grpSpPr>
          <p:pic>
            <p:nvPicPr>
              <p:cNvPr id="65" name="Pictur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3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Picture 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6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1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5" name="Group 51"/>
            <p:cNvGrpSpPr>
              <a:grpSpLocks/>
            </p:cNvGrpSpPr>
            <p:nvPr/>
          </p:nvGrpSpPr>
          <p:grpSpPr bwMode="auto">
            <a:xfrm>
              <a:off x="3556386" y="1498060"/>
              <a:ext cx="448978" cy="2026487"/>
              <a:chOff x="1545193" y="1439694"/>
              <a:chExt cx="448978" cy="2026487"/>
            </a:xfrm>
          </p:grpSpPr>
          <p:pic>
            <p:nvPicPr>
              <p:cNvPr id="61" name="Picture 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2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3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4" name="Picture 5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" name="Group 57"/>
            <p:cNvGrpSpPr>
              <a:grpSpLocks/>
            </p:cNvGrpSpPr>
            <p:nvPr/>
          </p:nvGrpSpPr>
          <p:grpSpPr bwMode="auto">
            <a:xfrm>
              <a:off x="4371077" y="1498060"/>
              <a:ext cx="448978" cy="2026487"/>
              <a:chOff x="1545193" y="1439694"/>
              <a:chExt cx="448978" cy="2026487"/>
            </a:xfrm>
          </p:grpSpPr>
          <p:pic>
            <p:nvPicPr>
              <p:cNvPr id="57" name="Picture 5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8" name="Picture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9" name="Picture 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7" name="Group 63"/>
            <p:cNvGrpSpPr>
              <a:grpSpLocks/>
            </p:cNvGrpSpPr>
            <p:nvPr/>
          </p:nvGrpSpPr>
          <p:grpSpPr bwMode="auto">
            <a:xfrm>
              <a:off x="5185768" y="1498060"/>
              <a:ext cx="448978" cy="2026487"/>
              <a:chOff x="1545193" y="1439694"/>
              <a:chExt cx="448978" cy="2026487"/>
            </a:xfrm>
          </p:grpSpPr>
          <p:pic>
            <p:nvPicPr>
              <p:cNvPr id="53" name="Picture 6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4" name="Picture 6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5" name="Picture 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6" name="Picture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8" name="Group 69"/>
            <p:cNvGrpSpPr>
              <a:grpSpLocks/>
            </p:cNvGrpSpPr>
            <p:nvPr/>
          </p:nvGrpSpPr>
          <p:grpSpPr bwMode="auto">
            <a:xfrm>
              <a:off x="6000459" y="1498060"/>
              <a:ext cx="448978" cy="2026487"/>
              <a:chOff x="1545193" y="1439694"/>
              <a:chExt cx="448978" cy="2026487"/>
            </a:xfrm>
          </p:grpSpPr>
          <p:pic>
            <p:nvPicPr>
              <p:cNvPr id="49" name="Picture 7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7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7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7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9" name="TextBox 68"/>
          <p:cNvSpPr txBox="1"/>
          <p:nvPr/>
        </p:nvSpPr>
        <p:spPr>
          <a:xfrm>
            <a:off x="3491880" y="5002996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SassoonCRInfant" panose="02010503020300020003" pitchFamily="2" charset="0"/>
              </a:rPr>
              <a:t>5x4=20</a:t>
            </a:r>
            <a:endParaRPr lang="en-GB" sz="4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548680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Berlin Sans FB" panose="020E0602020502020306" pitchFamily="34" charset="0"/>
              </a:rPr>
              <a:t>How do we solve </a:t>
            </a:r>
            <a:r>
              <a:rPr lang="en-US" sz="2800" dirty="0" smtClean="0">
                <a:latin typeface="Berlin Sans FB" panose="020E0602020502020306" pitchFamily="34" charset="0"/>
              </a:rPr>
              <a:t>multiplication problems </a:t>
            </a:r>
            <a:r>
              <a:rPr lang="en-US" sz="2800" dirty="0">
                <a:latin typeface="Berlin Sans FB" panose="020E0602020502020306" pitchFamily="34" charset="0"/>
              </a:rPr>
              <a:t>using </a:t>
            </a:r>
            <a:r>
              <a:rPr lang="en-US" sz="2800" dirty="0" smtClean="0">
                <a:latin typeface="Berlin Sans FB" panose="020E0602020502020306" pitchFamily="34" charset="0"/>
              </a:rPr>
              <a:t>the array strategy?  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9187" y="1699646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CRInfant" panose="02010503020300020003" pitchFamily="2" charset="0"/>
              </a:rPr>
              <a:t>Lets try and solve this …..</a:t>
            </a:r>
            <a:endParaRPr lang="en-GB" sz="2800" dirty="0">
              <a:latin typeface="SassoonCRInfant" panose="02010503020300020003" pitchFamily="2" charset="0"/>
            </a:endParaRPr>
          </a:p>
        </p:txBody>
      </p:sp>
      <p:sp>
        <p:nvSpPr>
          <p:cNvPr id="7" name="Rectangle: Rounded Corners 6"/>
          <p:cNvSpPr/>
          <p:nvPr/>
        </p:nvSpPr>
        <p:spPr>
          <a:xfrm>
            <a:off x="1129543" y="2370524"/>
            <a:ext cx="2462834" cy="8650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2 x 3 =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366415"/>
            <a:ext cx="5040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CRInfant" panose="02010503020300020003" pitchFamily="2" charset="0"/>
              </a:rPr>
              <a:t>What is the first number? </a:t>
            </a:r>
          </a:p>
          <a:p>
            <a:r>
              <a:rPr lang="en-GB" sz="2800" dirty="0">
                <a:solidFill>
                  <a:srgbClr val="FF0000"/>
                </a:solidFill>
                <a:latin typeface="SassoonCRInfant" panose="02010503020300020003" pitchFamily="2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SassoonCRInfant" panose="02010503020300020003" pitchFamily="2" charset="0"/>
              </a:rPr>
              <a:t>              </a:t>
            </a:r>
            <a:r>
              <a:rPr lang="en-GB" sz="4800" dirty="0" smtClean="0">
                <a:solidFill>
                  <a:srgbClr val="FF0000"/>
                </a:solidFill>
                <a:latin typeface="SassoonCRInfant" panose="02010503020300020003" pitchFamily="2" charset="0"/>
              </a:rPr>
              <a:t>2</a:t>
            </a:r>
          </a:p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assoonCRInfant" panose="02010503020300020003" pitchFamily="2" charset="0"/>
              </a:rPr>
              <a:t>We  draw 2 circles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SassoonCRInfant" panose="02010503020300020003" pitchFamily="2" charset="0"/>
            </a:endParaRP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SassoonCRInfant" panose="02010503020300020003" pitchFamily="2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228184" y="3717032"/>
            <a:ext cx="748434" cy="72008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076056" y="3717032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76672"/>
            <a:ext cx="792542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Berlin Sans FB" panose="020E0602020502020306" pitchFamily="34" charset="0"/>
              </a:rPr>
              <a:t>Now what is the second number? </a:t>
            </a:r>
            <a:r>
              <a:rPr lang="en-US" sz="4400" dirty="0">
                <a:solidFill>
                  <a:srgbClr val="FF0000"/>
                </a:solidFill>
                <a:latin typeface="Berlin Sans FB" panose="020E0602020502020306" pitchFamily="34" charset="0"/>
              </a:rPr>
              <a:t>3</a:t>
            </a:r>
            <a:endParaRPr lang="en-US" sz="3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algn="ctr"/>
            <a:endParaRPr lang="en-US" sz="3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US" sz="3600" dirty="0">
                <a:latin typeface="Berlin Sans FB" panose="020E0602020502020306" pitchFamily="34" charset="0"/>
              </a:rPr>
              <a:t>So draw circles at the bottom to have </a:t>
            </a:r>
            <a:r>
              <a:rPr lang="en-US" sz="3600" dirty="0" smtClean="0">
                <a:latin typeface="Berlin Sans FB" panose="020E0602020502020306" pitchFamily="34" charset="0"/>
              </a:rPr>
              <a:t>2 </a:t>
            </a:r>
            <a:r>
              <a:rPr lang="en-US" sz="3600" dirty="0">
                <a:latin typeface="Berlin Sans FB" panose="020E0602020502020306" pitchFamily="34" charset="0"/>
              </a:rPr>
              <a:t>groups of </a:t>
            </a:r>
            <a:r>
              <a:rPr lang="en-US" sz="3600" dirty="0" smtClean="0">
                <a:latin typeface="Berlin Sans FB" panose="020E0602020502020306" pitchFamily="34" charset="0"/>
              </a:rPr>
              <a:t>3. </a:t>
            </a:r>
            <a:endParaRPr lang="en-US" sz="3200" dirty="0">
              <a:latin typeface="Berlin Sans FB" panose="020E0602020502020306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87622" y="3081790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51720" y="3081790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81694" y="3928003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051720" y="3967005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81693" y="4809488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51720" y="4809488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449712" y="1530249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23673" y="4095749"/>
            <a:ext cx="45372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erlin Sans FB" panose="020E0602020502020306" pitchFamily="34" charset="0"/>
              </a:rPr>
              <a:t>answer</a:t>
            </a:r>
            <a:r>
              <a:rPr lang="en-US" sz="3200" dirty="0">
                <a:latin typeface="Berlin Sans FB" panose="020E0602020502020306" pitchFamily="34" charset="0"/>
              </a:rPr>
              <a:t>! </a:t>
            </a:r>
            <a:r>
              <a:rPr lang="en-US" sz="6000" dirty="0">
                <a:solidFill>
                  <a:srgbClr val="FF0000"/>
                </a:solidFill>
                <a:latin typeface="Berlin Sans FB" panose="020E0602020502020306" pitchFamily="34" charset="0"/>
              </a:rPr>
              <a:t>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365233" y="1530249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449712" y="2353695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72630" y="3220104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378040" y="2353695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449711" y="3177141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/>
          <p:cNvSpPr/>
          <p:nvPr/>
        </p:nvSpPr>
        <p:spPr>
          <a:xfrm>
            <a:off x="4352824" y="1715980"/>
            <a:ext cx="2739456" cy="12089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2 x 3 = ___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498820"/>
            <a:ext cx="5061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latin typeface="SassoonCRInfant" panose="02010503020300020003" pitchFamily="2" charset="0"/>
              </a:rPr>
              <a:t>Remember: You don’t need to count every </a:t>
            </a:r>
            <a:r>
              <a:rPr lang="en-GB" altLang="en-US" dirty="0" smtClean="0">
                <a:latin typeface="SassoonCRInfant" panose="02010503020300020003" pitchFamily="2" charset="0"/>
              </a:rPr>
              <a:t>circle.</a:t>
            </a:r>
            <a:endParaRPr lang="en-GB" altLang="en-US" dirty="0">
              <a:latin typeface="SassoonCRInfant" panose="02010503020300020003" pitchFamily="2" charset="0"/>
            </a:endParaRPr>
          </a:p>
          <a:p>
            <a:r>
              <a:rPr lang="en-GB" altLang="en-US" dirty="0">
                <a:latin typeface="SassoonCRInfant" panose="02010503020300020003" pitchFamily="2" charset="0"/>
              </a:rPr>
              <a:t>For this one </a:t>
            </a:r>
            <a:r>
              <a:rPr lang="en-GB" altLang="en-US" dirty="0" smtClean="0">
                <a:latin typeface="SassoonCRInfant" panose="02010503020300020003" pitchFamily="2" charset="0"/>
              </a:rPr>
              <a:t>, you </a:t>
            </a:r>
            <a:r>
              <a:rPr lang="en-GB" altLang="en-US" dirty="0">
                <a:latin typeface="SassoonCRInfant" panose="02010503020300020003" pitchFamily="2" charset="0"/>
              </a:rPr>
              <a:t>could count in </a:t>
            </a:r>
            <a:r>
              <a:rPr lang="en-GB" altLang="en-US" dirty="0" smtClean="0">
                <a:latin typeface="SassoonCRInfant" panose="02010503020300020003" pitchFamily="2" charset="0"/>
              </a:rPr>
              <a:t>2s!</a:t>
            </a:r>
            <a:endParaRPr lang="en-GB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-673060" y="140470"/>
            <a:ext cx="8229600" cy="1252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>
                <a:solidFill>
                  <a:srgbClr val="002060"/>
                </a:solidFill>
              </a:rPr>
              <a:t>Let’s try and solve this…. 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Rectangle: Rounded Corners 6"/>
          <p:cNvSpPr/>
          <p:nvPr/>
        </p:nvSpPr>
        <p:spPr>
          <a:xfrm>
            <a:off x="1691680" y="1916832"/>
            <a:ext cx="2462834" cy="8650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2 x </a:t>
            </a:r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4</a:t>
            </a:r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=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169560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need to draw 2 columns…..</a:t>
            </a:r>
          </a:p>
          <a:p>
            <a:endParaRPr lang="en-GB" dirty="0"/>
          </a:p>
          <a:p>
            <a:r>
              <a:rPr lang="en-GB" dirty="0" smtClean="0"/>
              <a:t>and 4 rows. </a:t>
            </a:r>
          </a:p>
          <a:p>
            <a:endParaRPr lang="en-GB" dirty="0"/>
          </a:p>
          <a:p>
            <a:r>
              <a:rPr lang="en-GB" dirty="0" smtClean="0"/>
              <a:t>How many altogether? </a:t>
            </a:r>
          </a:p>
          <a:p>
            <a:r>
              <a:rPr lang="en-GB" dirty="0" smtClean="0"/>
              <a:t>Remember to count in 2’s  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658794" y="2025727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531474" y="2025727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658794" y="2919694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531474" y="2933077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658794" y="3860255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531474" y="3824206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58794" y="4725144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531474" y="4715335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018174" y="1232059"/>
            <a:ext cx="0" cy="7552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524328" y="2276872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75095" y="3305077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3</a:t>
            </a:r>
            <a:endParaRPr lang="en-GB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26960" y="55899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</a:t>
            </a:r>
            <a:endParaRPr lang="en-GB" sz="4800" dirty="0"/>
          </a:p>
        </p:txBody>
      </p:sp>
      <p:sp>
        <p:nvSpPr>
          <p:cNvPr id="20" name="Rectangle 19"/>
          <p:cNvSpPr/>
          <p:nvPr/>
        </p:nvSpPr>
        <p:spPr>
          <a:xfrm>
            <a:off x="1340255" y="4566263"/>
            <a:ext cx="45372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erlin Sans FB" panose="020E0602020502020306" pitchFamily="34" charset="0"/>
              </a:rPr>
              <a:t>answer</a:t>
            </a:r>
            <a:r>
              <a:rPr lang="en-US" sz="3200" dirty="0">
                <a:latin typeface="Berlin Sans FB" panose="020E0602020502020306" pitchFamily="34" charset="0"/>
              </a:rPr>
              <a:t>! </a:t>
            </a:r>
            <a:r>
              <a:rPr lang="en-US" sz="6000" dirty="0">
                <a:solidFill>
                  <a:srgbClr val="FF0000"/>
                </a:solidFill>
                <a:latin typeface="Berlin Sans FB" panose="020E0602020502020306" pitchFamily="34" charset="0"/>
              </a:rPr>
              <a:t>8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7556540" y="3233090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556760" y="4219015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556540" y="5229200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39282" y="522645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2" name="TextBox 31"/>
          <p:cNvSpPr txBox="1"/>
          <p:nvPr/>
        </p:nvSpPr>
        <p:spPr>
          <a:xfrm>
            <a:off x="8023014" y="157176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  <a:endParaRPr lang="en-GB" sz="4800" dirty="0"/>
          </a:p>
        </p:txBody>
      </p:sp>
      <p:sp>
        <p:nvSpPr>
          <p:cNvPr id="33" name="TextBox 32"/>
          <p:cNvSpPr txBox="1"/>
          <p:nvPr/>
        </p:nvSpPr>
        <p:spPr>
          <a:xfrm>
            <a:off x="8157831" y="4300971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4</a:t>
            </a:r>
            <a:endParaRPr lang="en-GB" sz="48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905691" y="1229114"/>
            <a:ext cx="0" cy="7552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198017" y="2536887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1336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0BA88649344086DCE6F8955502CF" ma:contentTypeVersion="4" ma:contentTypeDescription="Create a new document." ma:contentTypeScope="" ma:versionID="34faaeba5a97d79022c2e45814de7e12">
  <xsd:schema xmlns:xsd="http://www.w3.org/2001/XMLSchema" xmlns:xs="http://www.w3.org/2001/XMLSchema" xmlns:p="http://schemas.microsoft.com/office/2006/metadata/properties" xmlns:ns2="f7744e2f-d42f-4c38-828d-ec4523744c6b" xmlns:ns3="690b8ffb-c026-47eb-afaf-b04eaa6e25f8" targetNamespace="http://schemas.microsoft.com/office/2006/metadata/properties" ma:root="true" ma:fieldsID="b947694485b4a187553ed1e59c60279b" ns2:_="" ns3:_="">
    <xsd:import namespace="f7744e2f-d42f-4c38-828d-ec4523744c6b"/>
    <xsd:import namespace="690b8ffb-c026-47eb-afaf-b04eaa6e25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44e2f-d42f-4c38-828d-ec4523744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b8ffb-c026-47eb-afaf-b04eaa6e2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4321E5-3B92-462B-9EF5-1DE4216A50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D7BA10-6AC0-466E-B1CB-062BA8011058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690b8ffb-c026-47eb-afaf-b04eaa6e25f8"/>
    <ds:schemaRef ds:uri="http://purl.org/dc/elements/1.1/"/>
    <ds:schemaRef ds:uri="http://schemas.openxmlformats.org/package/2006/metadata/core-properties"/>
    <ds:schemaRef ds:uri="f7744e2f-d42f-4c38-828d-ec4523744c6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47E991B-D89D-4ED3-860A-1BEDF3F4E2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44e2f-d42f-4c38-828d-ec4523744c6b"/>
    <ds:schemaRef ds:uri="690b8ffb-c026-47eb-afaf-b04eaa6e2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5691</TotalTime>
  <Words>618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Algerian</vt:lpstr>
      <vt:lpstr>Bahnschrift</vt:lpstr>
      <vt:lpstr>Berlin Sans FB</vt:lpstr>
      <vt:lpstr>Broadway</vt:lpstr>
      <vt:lpstr>Calibri</vt:lpstr>
      <vt:lpstr>Candara</vt:lpstr>
      <vt:lpstr>Goudy Stout</vt:lpstr>
      <vt:lpstr>KG Chasing Cars</vt:lpstr>
      <vt:lpstr>SassoonCRInfant</vt:lpstr>
      <vt:lpstr>SassoonCRInfantMedium</vt:lpstr>
      <vt:lpstr>Symbol</vt:lpstr>
      <vt:lpstr>Times New Roman</vt:lpstr>
      <vt:lpstr>Waveform</vt:lpstr>
      <vt:lpstr>Numeracy </vt:lpstr>
      <vt:lpstr>Warm up</vt:lpstr>
      <vt:lpstr>Multiplication </vt:lpstr>
      <vt:lpstr>PowerPoint Presentation</vt:lpstr>
      <vt:lpstr>What Is an Array?</vt:lpstr>
      <vt:lpstr>PowerPoint Presentation</vt:lpstr>
      <vt:lpstr>PowerPoint Presentation</vt:lpstr>
      <vt:lpstr>PowerPoint Presentation</vt:lpstr>
      <vt:lpstr>PowerPoint Presentation</vt:lpstr>
      <vt:lpstr>Daily tasks</vt:lpstr>
      <vt:lpstr>Mild</vt:lpstr>
      <vt:lpstr>Spicy</vt:lpstr>
      <vt:lpstr>Hot</vt:lpstr>
      <vt:lpstr>Assessment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Lindsay Anderson</dc:creator>
  <cp:lastModifiedBy>H Swift</cp:lastModifiedBy>
  <cp:revision>62</cp:revision>
  <dcterms:created xsi:type="dcterms:W3CDTF">2020-03-18T10:25:50Z</dcterms:created>
  <dcterms:modified xsi:type="dcterms:W3CDTF">2020-03-30T13:02:29Z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0x010100139E0BA88649344086DCE6F8955502CF</vt:lpwstr>
  </property>
</Properties>
</file>