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4"/>
  </p:sldMasterIdLst>
  <p:sldIdLst>
    <p:sldId id="270" r:id="rId5"/>
    <p:sldId id="281" r:id="rId6"/>
    <p:sldId id="269" r:id="rId7"/>
    <p:sldId id="285" r:id="rId8"/>
    <p:sldId id="258" r:id="rId9"/>
    <p:sldId id="284" r:id="rId10"/>
    <p:sldId id="25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99FF"/>
    <a:srgbClr val="66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13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3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67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7328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289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38882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316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9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8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077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0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0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1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8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7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5536" y="1412875"/>
            <a:ext cx="7524502" cy="504046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u="sng" dirty="0">
                <a:solidFill>
                  <a:srgbClr val="0070C0"/>
                </a:solidFill>
                <a:latin typeface="SassoonCRInfant" panose="02010503020300020003" pitchFamily="2" charset="0"/>
              </a:rPr>
              <a:t>Writing – Writer’s Craft, part </a:t>
            </a:r>
            <a:r>
              <a:rPr lang="en-GB" sz="11200" b="1" u="sng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2 </a:t>
            </a:r>
            <a:r>
              <a:rPr lang="en-GB" sz="11200" b="1" u="sng" dirty="0">
                <a:solidFill>
                  <a:srgbClr val="0070C0"/>
                </a:solidFill>
                <a:latin typeface="SassoonCRInfant" panose="02010503020300020003" pitchFamily="2" charset="0"/>
              </a:rPr>
              <a:t>(of 3)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You will need:</a:t>
            </a:r>
          </a:p>
          <a:p>
            <a:pPr marL="0" indent="0">
              <a:buNone/>
            </a:pPr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   Sharp pencil, paper and someone </a:t>
            </a:r>
          </a:p>
          <a:p>
            <a:pPr marL="0" indent="0">
              <a:buNone/>
            </a:pPr>
            <a:r>
              <a:rPr lang="en-GB" sz="112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 </a:t>
            </a:r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  to help you read through the lesson.</a:t>
            </a:r>
          </a:p>
          <a:p>
            <a:endParaRPr lang="en-GB" sz="11200" dirty="0" smtClean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endParaRPr lang="en-GB" sz="11200" dirty="0" smtClean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Follow the lesson plan or skip to slide 6.</a:t>
            </a:r>
            <a:endParaRPr lang="en-GB" sz="11200" dirty="0" smtClean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5478" y="78761"/>
            <a:ext cx="5386388" cy="1207113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78762"/>
            <a:ext cx="2255716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31719"/>
            <a:ext cx="3960440" cy="1320800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  </a:t>
            </a:r>
            <a:r>
              <a:rPr lang="en-GB" sz="7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324953" y="980728"/>
            <a:ext cx="7559415" cy="56166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11200" b="1" u="sng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11200" b="1" u="sng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Writing – Writer’s Craft, </a:t>
            </a:r>
            <a:r>
              <a:rPr lang="en-GB" sz="11200" b="1" u="sng" smtClean="0">
                <a:solidFill>
                  <a:srgbClr val="0070C0"/>
                </a:solidFill>
                <a:latin typeface="SassoonCRInfant" panose="02010503020300020003" pitchFamily="2" charset="0"/>
              </a:rPr>
              <a:t>part 2 </a:t>
            </a:r>
            <a:r>
              <a:rPr lang="en-GB" sz="11200" b="1" u="sng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(of 3)</a:t>
            </a:r>
          </a:p>
          <a:p>
            <a:pPr marL="0" indent="0">
              <a:buNone/>
            </a:pPr>
            <a:endParaRPr lang="en-GB" sz="11200" dirty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Learning Intention (LI):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   to </a:t>
            </a:r>
            <a:r>
              <a:rPr lang="en-GB" sz="11200" dirty="0">
                <a:solidFill>
                  <a:srgbClr val="0070C0"/>
                </a:solidFill>
                <a:latin typeface="SassoonCRInfant" panose="02010503020300020003" pitchFamily="2" charset="0"/>
              </a:rPr>
              <a:t>continue writing a story</a:t>
            </a:r>
            <a:r>
              <a:rPr lang="en-GB" sz="11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.</a:t>
            </a:r>
          </a:p>
          <a:p>
            <a:r>
              <a:rPr lang="en-GB" sz="112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Success Criteria (SC):</a:t>
            </a:r>
          </a:p>
          <a:p>
            <a:pPr marL="0" indent="0">
              <a:buNone/>
            </a:pPr>
            <a:r>
              <a:rPr lang="en-GB" sz="11200" dirty="0">
                <a:solidFill>
                  <a:srgbClr val="0070C0"/>
                </a:solidFill>
                <a:latin typeface="SassoonCRInfant" panose="02010503020300020003" pitchFamily="2" charset="0"/>
              </a:rPr>
              <a:t>    I can continue the setting.</a:t>
            </a:r>
          </a:p>
          <a:p>
            <a:pPr marL="0" indent="0">
              <a:buNone/>
            </a:pPr>
            <a:r>
              <a:rPr lang="en-GB" sz="11200" dirty="0">
                <a:solidFill>
                  <a:srgbClr val="0070C0"/>
                </a:solidFill>
                <a:latin typeface="SassoonCRInfant" panose="02010503020300020003" pitchFamily="2" charset="0"/>
              </a:rPr>
              <a:t>	I can continue with the same characters.</a:t>
            </a:r>
          </a:p>
          <a:p>
            <a:pPr marL="0" indent="0">
              <a:buNone/>
            </a:pPr>
            <a:r>
              <a:rPr lang="en-GB" sz="11200" dirty="0">
                <a:solidFill>
                  <a:srgbClr val="0070C0"/>
                </a:solidFill>
                <a:latin typeface="SassoonCRInfant" panose="02010503020300020003" pitchFamily="2" charset="0"/>
              </a:rPr>
              <a:t>	I can continue with the same timings.</a:t>
            </a:r>
          </a:p>
          <a:p>
            <a:pPr marL="0" indent="0">
              <a:buNone/>
            </a:pPr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988" y="131719"/>
            <a:ext cx="2256236" cy="120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16632"/>
            <a:ext cx="2736304" cy="279214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51520" y="1412776"/>
            <a:ext cx="8226425" cy="5661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Activity - Read the text and answer the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questions: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3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In the first week of the summer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3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holiday</a:t>
            </a:r>
            <a:r>
              <a:rPr lang="en-GB" sz="3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, </a:t>
            </a:r>
            <a:r>
              <a:rPr lang="en-GB" sz="3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Alan </a:t>
            </a:r>
            <a:r>
              <a:rPr lang="en-GB" sz="3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and </a:t>
            </a:r>
            <a:r>
              <a:rPr lang="en-GB" sz="3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Amy went on   holiday with their Gran but, when they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3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got there, they realised they had forgotten to pack something important. </a:t>
            </a:r>
            <a:endParaRPr lang="en-GB" sz="36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6799262" cy="719137"/>
          </a:xfrm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Warm Up – Story starter</a:t>
            </a:r>
            <a:endParaRPr lang="en-GB" sz="48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51520" y="1196752"/>
            <a:ext cx="8226425" cy="5661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Who are the characters?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Where are they?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What time of year is it?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What has happened so far?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Tell someone what you think might happen next.</a:t>
            </a:r>
          </a:p>
          <a:p>
            <a:pPr marL="0" indent="0">
              <a:buNone/>
            </a:pPr>
            <a:endParaRPr lang="en-GB" sz="36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6799262" cy="719137"/>
          </a:xfrm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Warm Up – What next?</a:t>
            </a:r>
            <a:endParaRPr lang="en-GB" sz="48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55" y="1737173"/>
            <a:ext cx="1152128" cy="1054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734" y="2654501"/>
            <a:ext cx="1675735" cy="942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143" y="33683"/>
            <a:ext cx="2261812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03993" y="1124744"/>
            <a:ext cx="8226425" cy="44259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When we continue a story, we have to check it make sense.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Is the character a boy – he/him/his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Is the character a girl – she/her</a:t>
            </a: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Is it daytime or night time?  Is it winter or spring?</a:t>
            </a: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Is it a scary story or a funny story?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6799262" cy="719137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Writer’s Craft</a:t>
            </a:r>
            <a:endParaRPr lang="en-GB" sz="54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5691"/>
            <a:ext cx="2256236" cy="1209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58" y="2013659"/>
            <a:ext cx="1439968" cy="13218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452" y="4038945"/>
            <a:ext cx="2639616" cy="1484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88" y="5013176"/>
            <a:ext cx="1630690" cy="1626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71" y="5154714"/>
            <a:ext cx="1642710" cy="14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03993" y="1124744"/>
            <a:ext cx="8688487" cy="5733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Activity: Continue this story starter about Alan and Amy.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Option 1: Draw a picture to show what happens next.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Option 2: Draw a picture to show what happens next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and explain your answer to someone.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Option 3: </a:t>
            </a: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Draw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what </a:t>
            </a: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happens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next.  Copy the starter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sentence and write what happens next.  Explain your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answer to someone.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                    Ideas: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 </a:t>
            </a: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6799262" cy="719137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Writer’s Craft</a:t>
            </a:r>
            <a:endParaRPr lang="en-GB" sz="54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5691"/>
            <a:ext cx="2256236" cy="1209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001" t="-4576" r="1001" b="9152"/>
          <a:stretch/>
        </p:blipFill>
        <p:spPr>
          <a:xfrm>
            <a:off x="1112924" y="4529422"/>
            <a:ext cx="1008073" cy="1037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787" y="5069210"/>
            <a:ext cx="1788790" cy="1788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5445" y="5185928"/>
            <a:ext cx="1500926" cy="1513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5229834"/>
            <a:ext cx="1321152" cy="1469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4" y="5354998"/>
            <a:ext cx="125193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3089" y="5273656"/>
            <a:ext cx="1337978" cy="13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0243" y="1196752"/>
            <a:ext cx="7920037" cy="5445125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Think: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Did you mange to draw what might happen next with Alan and Amy?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Can you explain your answer to someone else?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Choose an assessment method and draw it beside your work. </a:t>
            </a:r>
            <a:r>
              <a:rPr lang="en-GB" sz="2000" dirty="0">
                <a:latin typeface="SassoonCRInfantMedium" panose="02000603020000020003" pitchFamily="2" charset="0"/>
              </a:rPr>
              <a:t>				</a:t>
            </a:r>
            <a:r>
              <a:rPr lang="en-GB" sz="1600" dirty="0" smtClean="0">
                <a:latin typeface="SassoonCRInfantMedium" panose="02000603020000020003" pitchFamily="2" charset="0"/>
              </a:rPr>
              <a:t>                                    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1 – I struggled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			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4 </a:t>
            </a:r>
            <a:r>
              <a:rPr lang="en-GB" sz="1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– I’m doing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well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Red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–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not there yet</a:t>
            </a:r>
            <a:r>
              <a:rPr lang="en-GB" sz="1600" dirty="0" smtClean="0">
                <a:latin typeface="SassoonCRInfantMedium" panose="02000603020000020003" pitchFamily="2" charset="0"/>
              </a:rPr>
              <a:t>		       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2 – I found some difficult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Orange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– getting there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       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3 – I think I’m getting it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	  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5 </a:t>
            </a:r>
            <a:r>
              <a:rPr lang="en-GB" sz="1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– I have got it!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– got it!	</a:t>
            </a:r>
            <a:r>
              <a:rPr lang="en-GB" sz="1600" dirty="0">
                <a:latin typeface="SassoonCRInfantMedium" panose="02000603020000020003" pitchFamily="2" charset="0"/>
              </a:rPr>
              <a:t>	</a:t>
            </a:r>
            <a:r>
              <a:rPr lang="en-GB" sz="1600" dirty="0" smtClean="0">
                <a:latin typeface="SassoonCRInfantMedium" panose="02000603020000020003" pitchFamily="2" charset="0"/>
              </a:rPr>
              <a:t>	        			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            </a:t>
            </a:r>
          </a:p>
          <a:p>
            <a:endParaRPr lang="en-GB" sz="2000" dirty="0" smtClean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Next step: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Play a game with someone at home.  You start a story with a sentence, then they continue with the second, then you again… and so on...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72035" y="367133"/>
            <a:ext cx="5386388" cy="53816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70C0"/>
                </a:solidFill>
                <a:latin typeface="SassoonCRInfant" panose="02010503020300020003" pitchFamily="2" charset="0"/>
              </a:rPr>
              <a:t>Assessment and Plenary</a:t>
            </a:r>
          </a:p>
        </p:txBody>
      </p:sp>
      <p:pic>
        <p:nvPicPr>
          <p:cNvPr id="4" name="Picture 4" descr="Image result for butterfly image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22638" b="13073"/>
          <a:stretch/>
        </p:blipFill>
        <p:spPr bwMode="auto">
          <a:xfrm>
            <a:off x="5941284" y="0"/>
            <a:ext cx="993899" cy="12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affic light out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r="21015" b="11916"/>
          <a:stretch/>
        </p:blipFill>
        <p:spPr bwMode="auto">
          <a:xfrm>
            <a:off x="2537354" y="3140968"/>
            <a:ext cx="642843" cy="13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hand out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74" y="3050463"/>
            <a:ext cx="792088" cy="7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E0BA88649344086DCE6F8955502CF" ma:contentTypeVersion="4" ma:contentTypeDescription="Create a new document." ma:contentTypeScope="" ma:versionID="34faaeba5a97d79022c2e45814de7e12">
  <xsd:schema xmlns:xsd="http://www.w3.org/2001/XMLSchema" xmlns:xs="http://www.w3.org/2001/XMLSchema" xmlns:p="http://schemas.microsoft.com/office/2006/metadata/properties" xmlns:ns2="f7744e2f-d42f-4c38-828d-ec4523744c6b" xmlns:ns3="690b8ffb-c026-47eb-afaf-b04eaa6e25f8" targetNamespace="http://schemas.microsoft.com/office/2006/metadata/properties" ma:root="true" ma:fieldsID="b947694485b4a187553ed1e59c60279b" ns2:_="" ns3:_="">
    <xsd:import namespace="f7744e2f-d42f-4c38-828d-ec4523744c6b"/>
    <xsd:import namespace="690b8ffb-c026-47eb-afaf-b04eaa6e2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44e2f-d42f-4c38-828d-ec4523744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b8ffb-c026-47eb-afaf-b04eaa6e2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433BEA-F69F-4823-B611-2CFBC90CE6D8}">
  <ds:schemaRefs>
    <ds:schemaRef ds:uri="http://purl.org/dc/elements/1.1/"/>
    <ds:schemaRef ds:uri="http://schemas.microsoft.com/office/2006/metadata/properties"/>
    <ds:schemaRef ds:uri="690b8ffb-c026-47eb-afaf-b04eaa6e25f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7744e2f-d42f-4c38-828d-ec4523744c6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69DCA7-EB1F-4AE9-BAD2-AC9C386D15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D628CA-1025-4B4A-833F-3A49079A7E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744e2f-d42f-4c38-828d-ec4523744c6b"/>
    <ds:schemaRef ds:uri="690b8ffb-c026-47eb-afaf-b04eaa6e2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767</TotalTime>
  <Words>460</Words>
  <Application>Microsoft Office PowerPoint</Application>
  <PresentationFormat>On-screen Show (4:3)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SassoonCRInfant</vt:lpstr>
      <vt:lpstr>SassoonCRInfantMedium</vt:lpstr>
      <vt:lpstr>Trebuchet MS</vt:lpstr>
      <vt:lpstr>Wingdings</vt:lpstr>
      <vt:lpstr>Wingdings 3</vt:lpstr>
      <vt:lpstr>Facet</vt:lpstr>
      <vt:lpstr>Literacy</vt:lpstr>
      <vt:lpstr>  Literacy</vt:lpstr>
      <vt:lpstr>Warm Up – Story starter</vt:lpstr>
      <vt:lpstr>Warm Up – What next?</vt:lpstr>
      <vt:lpstr>Writer’s Craft</vt:lpstr>
      <vt:lpstr>Writer’s Craft</vt:lpstr>
      <vt:lpstr>Assessment and Plenary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</dc:title>
  <dc:creator>Lindsay Anderson</dc:creator>
  <cp:lastModifiedBy>H Swift</cp:lastModifiedBy>
  <cp:revision>50</cp:revision>
  <dcterms:created xsi:type="dcterms:W3CDTF">2020-03-18T10:25:50Z</dcterms:created>
  <dcterms:modified xsi:type="dcterms:W3CDTF">2020-03-31T07:28:18Z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0x010100139E0BA88649344086DCE6F8955502CF</vt:lpwstr>
  </property>
</Properties>
</file>