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64" r:id="rId5"/>
    <p:sldId id="267" r:id="rId6"/>
    <p:sldId id="274" r:id="rId7"/>
    <p:sldId id="268" r:id="rId8"/>
    <p:sldId id="257" r:id="rId9"/>
    <p:sldId id="258" r:id="rId10"/>
    <p:sldId id="259" r:id="rId11"/>
    <p:sldId id="266" r:id="rId12"/>
    <p:sldId id="273" r:id="rId13"/>
    <p:sldId id="270" r:id="rId14"/>
    <p:sldId id="263" r:id="rId15"/>
    <p:sldId id="265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 varScale="1">
        <p:scale>
          <a:sx n="65" d="100"/>
          <a:sy n="65" d="100"/>
        </p:scale>
        <p:origin x="136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tgames.com/dinosaurEggs_phonics/mobil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1lZ9-81MO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qCXP2A8LR8" TargetMode="External"/><Relationship Id="rId2" Type="http://schemas.openxmlformats.org/officeDocument/2006/relationships/hyperlink" Target="https://www.youtube.com/watch?v=V5rSw9mATG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40960" cy="1656184"/>
          </a:xfrm>
        </p:spPr>
        <p:txBody>
          <a:bodyPr>
            <a:normAutofit/>
          </a:bodyPr>
          <a:lstStyle/>
          <a:p>
            <a:pPr algn="ctr"/>
            <a:r>
              <a:rPr lang="en-GB" sz="4400" dirty="0" smtClean="0">
                <a:latin typeface="SassoonCRInfantMedium" panose="02000603020000020003" pitchFamily="2" charset="0"/>
              </a:rPr>
              <a:t>Literacy Tuesday 31</a:t>
            </a:r>
            <a:r>
              <a:rPr lang="en-GB" sz="4400" baseline="30000" dirty="0" smtClean="0">
                <a:latin typeface="SassoonCRInfantMedium" panose="02000603020000020003" pitchFamily="2" charset="0"/>
              </a:rPr>
              <a:t>th</a:t>
            </a:r>
            <a:r>
              <a:rPr lang="en-GB" sz="4400" dirty="0" smtClean="0">
                <a:latin typeface="SassoonCRInfantMedium" panose="02000603020000020003" pitchFamily="2" charset="0"/>
              </a:rPr>
              <a:t> March</a:t>
            </a:r>
            <a:r>
              <a:rPr lang="en-GB" sz="6000" dirty="0" smtClean="0">
                <a:latin typeface="SassoonCRInfantMedium" panose="02000603020000020003" pitchFamily="2" charset="0"/>
              </a:rPr>
              <a:t/>
            </a:r>
            <a:br>
              <a:rPr lang="en-GB" sz="6000" dirty="0" smtClean="0">
                <a:latin typeface="SassoonCRInfantMedium" panose="02000603020000020003" pitchFamily="2" charset="0"/>
              </a:rPr>
            </a:br>
            <a:r>
              <a:rPr lang="en-GB" sz="4400" dirty="0" smtClean="0">
                <a:latin typeface="SassoonCRInfantMedium" panose="02000603020000020003" pitchFamily="2" charset="0"/>
              </a:rPr>
              <a:t>Part 1</a:t>
            </a:r>
            <a:endParaRPr lang="en-GB" sz="4400" dirty="0"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573016"/>
            <a:ext cx="6777317" cy="225961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L.I. to read words using our phonics sounds</a:t>
            </a:r>
          </a:p>
          <a:p>
            <a:pPr marL="0" indent="0" algn="ctr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S.C. I can read </a:t>
            </a:r>
            <a:r>
              <a:rPr lang="en-GB" sz="9500" dirty="0" err="1" smtClean="0">
                <a:latin typeface="SassoonCRInfantMedium" panose="02000603020000020003" pitchFamily="2" charset="0"/>
              </a:rPr>
              <a:t>ay</a:t>
            </a:r>
            <a:r>
              <a:rPr lang="en-GB" dirty="0" err="1" smtClean="0">
                <a:latin typeface="SassoonCRInfantMedium" panose="02000603020000020003" pitchFamily="2" charset="0"/>
              </a:rPr>
              <a:t>words</a:t>
            </a:r>
            <a:r>
              <a:rPr lang="en-GB" dirty="0" smtClean="0">
                <a:latin typeface="SassoonCRInfantMedium" panose="02000603020000020003" pitchFamily="2" charset="0"/>
              </a:rPr>
              <a:t>.</a:t>
            </a:r>
          </a:p>
          <a:p>
            <a:pPr marL="0" indent="0" algn="ctr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9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2" descr="Image result for hand out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44465"/>
            <a:ext cx="1728642" cy="167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traffic light out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07006"/>
            <a:ext cx="1919098" cy="326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r>
              <a:rPr lang="en-GB" dirty="0" smtClean="0"/>
              <a:t>Assessment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488832" cy="40598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How did you get on? Choose one way.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Tell me how you feel it went by leaving </a:t>
            </a: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a comment on the blog.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Draw one of the self assessment methods </a:t>
            </a:r>
            <a:r>
              <a:rPr lang="en-GB" dirty="0" smtClean="0">
                <a:latin typeface="SassoonCRInfantMedium" panose="02000603020000020003" pitchFamily="2" charset="0"/>
              </a:rPr>
              <a:t>below next to your work.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sz="1900" b="1" u="sng" dirty="0">
                <a:latin typeface="SassoonCRInfantMedium" panose="02000603020000020003" pitchFamily="2" charset="0"/>
              </a:rPr>
              <a:t>Traffic light </a:t>
            </a:r>
            <a:r>
              <a:rPr lang="en-GB" sz="1900" dirty="0">
                <a:latin typeface="SassoonCRInfantMedium" panose="02000603020000020003" pitchFamily="2" charset="0"/>
              </a:rPr>
              <a:t>			</a:t>
            </a:r>
            <a:r>
              <a:rPr lang="en-GB" sz="1900" b="1" u="sng" dirty="0">
                <a:latin typeface="SassoonCRInfantMedium" panose="02000603020000020003" pitchFamily="2" charset="0"/>
              </a:rPr>
              <a:t>Fist of 5</a:t>
            </a:r>
          </a:p>
          <a:p>
            <a:pPr marL="0" indent="0">
              <a:buNone/>
            </a:pPr>
            <a:r>
              <a:rPr lang="en-GB" sz="1900" dirty="0">
                <a:latin typeface="SassoonCRInfantMedium" panose="02000603020000020003" pitchFamily="2" charset="0"/>
              </a:rPr>
              <a:t>				1 – I struggled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SassoonCRInfantMedium" panose="02000603020000020003" pitchFamily="2" charset="0"/>
              </a:rPr>
              <a:t>Red</a:t>
            </a:r>
            <a:r>
              <a:rPr lang="en-GB" sz="1900" dirty="0">
                <a:latin typeface="SassoonCRInfantMedium" panose="02000603020000020003" pitchFamily="2" charset="0"/>
              </a:rPr>
              <a:t> – not there yet	</a:t>
            </a:r>
            <a:r>
              <a:rPr lang="en-GB" sz="1900" dirty="0" smtClean="0">
                <a:latin typeface="SassoonCRInfantMedium" panose="02000603020000020003" pitchFamily="2" charset="0"/>
              </a:rPr>
              <a:t>	               </a:t>
            </a:r>
            <a:r>
              <a:rPr lang="en-GB" sz="1900" dirty="0">
                <a:latin typeface="SassoonCRInfantMedium" panose="02000603020000020003" pitchFamily="2" charset="0"/>
              </a:rPr>
              <a:t>	2 – I found some difficult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C000"/>
                </a:solidFill>
                <a:latin typeface="SassoonCRInfantMedium" panose="02000603020000020003" pitchFamily="2" charset="0"/>
              </a:rPr>
              <a:t>Orange</a:t>
            </a:r>
            <a:r>
              <a:rPr lang="en-GB" sz="1900" dirty="0">
                <a:latin typeface="SassoonCRInfantMedium" panose="02000603020000020003" pitchFamily="2" charset="0"/>
              </a:rPr>
              <a:t> – getting there		3 – I think I’m getting it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00B050"/>
                </a:solidFill>
                <a:latin typeface="SassoonCRInfantMedium" panose="02000603020000020003" pitchFamily="2" charset="0"/>
              </a:rPr>
              <a:t>Green</a:t>
            </a:r>
            <a:r>
              <a:rPr lang="en-GB" sz="1900" dirty="0">
                <a:latin typeface="SassoonCRInfantMedium" panose="02000603020000020003" pitchFamily="2" charset="0"/>
              </a:rPr>
              <a:t> – got it!			4 – I’m doing well</a:t>
            </a:r>
          </a:p>
          <a:p>
            <a:pPr marL="0" indent="0">
              <a:buNone/>
            </a:pPr>
            <a:r>
              <a:rPr lang="en-GB" sz="1900" dirty="0">
                <a:latin typeface="SassoonCRInfantMedium" panose="02000603020000020003" pitchFamily="2" charset="0"/>
              </a:rPr>
              <a:t>				5 – I have got it!</a:t>
            </a:r>
          </a:p>
          <a:p>
            <a:pPr marL="6858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68580" indent="0">
              <a:buNone/>
            </a:pP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4" name="Picture 2" descr="Image result for girl and boy think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66" y="1268760"/>
            <a:ext cx="2415092" cy="169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9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58" y="548680"/>
            <a:ext cx="7024744" cy="1143000"/>
          </a:xfrm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hlinkClick r:id="rId2"/>
              </a:rPr>
              <a:t>https://www.ictgames.com/dinosaurEggs_phonics/mobile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0" indent="0" algn="ctr">
              <a:buNone/>
            </a:pPr>
            <a:endParaRPr lang="en-GB" sz="4400" dirty="0" smtClean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r>
              <a:rPr lang="en-GB" sz="4400" dirty="0" smtClean="0">
                <a:latin typeface="SassoonCRInfantMedium" panose="02000603020000020003" pitchFamily="2" charset="0"/>
              </a:rPr>
              <a:t>Click on the ay button to play the game.</a:t>
            </a:r>
          </a:p>
          <a:p>
            <a:pPr marL="0" indent="0" algn="ctr">
              <a:buNone/>
            </a:pPr>
            <a:endParaRPr lang="en-GB" sz="88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68580" indent="0">
              <a:buNone/>
            </a:pPr>
            <a:endParaRPr lang="en-GB" dirty="0" smtClean="0">
              <a:latin typeface="SassoonCRInfant" panose="02010503020300020003" pitchFamily="2" charset="0"/>
            </a:endParaRPr>
          </a:p>
          <a:p>
            <a:pPr marL="68580" indent="0">
              <a:buNone/>
            </a:pPr>
            <a:r>
              <a:rPr lang="en-GB" dirty="0" smtClean="0">
                <a:latin typeface="SassoonCRInfant" panose="02010503020300020003" pitchFamily="2" charset="0"/>
              </a:rPr>
              <a:t>A song to finish up! This has some more spelling rules for adding ed. 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>
                <a:hlinkClick r:id="rId2"/>
              </a:rPr>
              <a:t>https://www.youtube.com/watch?v=u1lZ9-81MOo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9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Image result for wonderful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12776"/>
            <a:ext cx="4389487" cy="438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mazing work - comic book style phrase. Amazing work - comic book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35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ay</a:t>
            </a:r>
            <a:endParaRPr lang="en-GB" sz="96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u="sng" dirty="0" smtClean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r>
              <a:rPr lang="en-GB" sz="2800" dirty="0" smtClean="0">
                <a:latin typeface="SassoonCRInfantMedium" panose="02000603020000020003" pitchFamily="2" charset="0"/>
              </a:rPr>
              <a:t>Yesterday we were learning all about the ay sound.</a:t>
            </a:r>
          </a:p>
          <a:p>
            <a:pPr marL="0" indent="0" algn="ctr">
              <a:buNone/>
            </a:pPr>
            <a:r>
              <a:rPr lang="en-GB" sz="2800" dirty="0" smtClean="0">
                <a:latin typeface="SassoonCRInfantMedium" panose="02000603020000020003" pitchFamily="2" charset="0"/>
              </a:rPr>
              <a:t>We know that we can make the ay sound in 2 ways</a:t>
            </a:r>
          </a:p>
          <a:p>
            <a:pPr marL="0" indent="0" algn="ctr">
              <a:buNone/>
            </a:pPr>
            <a:endParaRPr lang="en-GB" sz="2800" dirty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SassoonCRInfantMedium" panose="02000603020000020003" pitchFamily="2" charset="0"/>
              </a:rPr>
              <a:t>a</a:t>
            </a:r>
            <a:r>
              <a:rPr lang="en-GB" sz="2800" dirty="0" err="1" smtClean="0">
                <a:latin typeface="SassoonCRInfantMedium" panose="02000603020000020003" pitchFamily="2" charset="0"/>
              </a:rPr>
              <a:t>i</a:t>
            </a:r>
            <a:r>
              <a:rPr lang="en-GB" sz="2800" dirty="0" smtClean="0">
                <a:latin typeface="SassoonCRInfantMedium" panose="02000603020000020003" pitchFamily="2" charset="0"/>
              </a:rPr>
              <a:t>    and  ay</a:t>
            </a:r>
            <a:endParaRPr lang="en-GB" sz="28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Watch the links below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www.youtube.com/watch?v=V5rSw9mATGo</a:t>
            </a:r>
            <a:endParaRPr lang="en-GB" dirty="0" smtClean="0"/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>
                <a:hlinkClick r:id="rId3"/>
              </a:rPr>
              <a:t>https://www.youtube.com/watch?v=6qCXP2A8LR8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433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Warm Up Game!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 smtClean="0">
                <a:solidFill>
                  <a:srgbClr val="7030A0"/>
                </a:solidFill>
                <a:latin typeface="SassoonCRInfant" panose="02010503020300020003" pitchFamily="2" charset="0"/>
              </a:rPr>
              <a:t>Can you read what the ay word is?</a:t>
            </a:r>
          </a:p>
          <a:p>
            <a:pPr marL="0" indent="0" algn="ctr">
              <a:buNone/>
            </a:pPr>
            <a:endParaRPr lang="en-GB" sz="4800" b="1" dirty="0">
              <a:solidFill>
                <a:srgbClr val="7030A0"/>
              </a:solidFill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r>
              <a:rPr lang="en-GB" sz="4800" b="1" dirty="0" smtClean="0">
                <a:solidFill>
                  <a:srgbClr val="7030A0"/>
                </a:solidFill>
                <a:latin typeface="SassoonCRInfant" panose="02010503020300020003" pitchFamily="2" charset="0"/>
              </a:rPr>
              <a:t>Let’s have a go!</a:t>
            </a:r>
            <a:endParaRPr lang="en-GB" sz="4800" b="1" dirty="0">
              <a:solidFill>
                <a:srgbClr val="7030A0"/>
              </a:solidFill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 </a:t>
            </a:r>
            <a:r>
              <a:rPr lang="en-GB" b="1" u="sng" dirty="0" err="1" smtClean="0">
                <a:solidFill>
                  <a:schemeClr val="tx1"/>
                </a:solidFill>
              </a:rPr>
              <a:t>ai</a:t>
            </a:r>
            <a:r>
              <a:rPr lang="en-GB" b="1" u="sng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      </a:t>
            </a:r>
            <a:r>
              <a:rPr lang="en-GB" dirty="0" smtClean="0">
                <a:solidFill>
                  <a:schemeClr val="tx1"/>
                </a:solidFill>
              </a:rPr>
              <a:t>and</a:t>
            </a:r>
            <a:r>
              <a:rPr lang="en-GB" b="1" dirty="0" smtClean="0">
                <a:solidFill>
                  <a:schemeClr val="tx1"/>
                </a:solidFill>
              </a:rPr>
              <a:t>     </a:t>
            </a:r>
            <a:r>
              <a:rPr lang="en-GB" b="1" u="sng" dirty="0" smtClean="0">
                <a:solidFill>
                  <a:schemeClr val="tx1"/>
                </a:solidFill>
              </a:rPr>
              <a:t>ay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76872"/>
            <a:ext cx="6777317" cy="3508977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rain				spray</a:t>
            </a:r>
          </a:p>
          <a:p>
            <a:pPr lvl="8"/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wait			crayon</a:t>
            </a:r>
          </a:p>
          <a:p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paint			tray</a:t>
            </a:r>
          </a:p>
          <a:p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main			play</a:t>
            </a:r>
          </a:p>
          <a:p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train			day</a:t>
            </a:r>
          </a:p>
        </p:txBody>
      </p:sp>
    </p:spTree>
    <p:extLst>
      <p:ext uri="{BB962C8B-B14F-4D97-AF65-F5344CB8AC3E}">
        <p14:creationId xmlns:p14="http://schemas.microsoft.com/office/powerpoint/2010/main" val="26030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pPr algn="ctr"/>
            <a:r>
              <a:rPr lang="en-GB" b="1" u="sng" dirty="0" smtClean="0"/>
              <a:t>Part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L.I. to make sentences make </a:t>
            </a:r>
            <a:r>
              <a:rPr lang="en-GB" dirty="0" smtClean="0">
                <a:latin typeface="SassoonCRInfantMedium" panose="02000603020000020003" pitchFamily="2" charset="0"/>
              </a:rPr>
              <a:t>sense.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S.C. I can complete the sentences using </a:t>
            </a:r>
            <a:r>
              <a:rPr lang="en-GB" dirty="0" smtClean="0">
                <a:latin typeface="SassoonCRInfantMedium" panose="02000603020000020003" pitchFamily="2" charset="0"/>
              </a:rPr>
              <a:t>ay words </a:t>
            </a:r>
            <a:r>
              <a:rPr lang="en-GB" dirty="0">
                <a:latin typeface="SassoonCRInfantMedium" panose="02000603020000020003" pitchFamily="2" charset="0"/>
              </a:rPr>
              <a:t>to make them make sense.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Activity – </a:t>
            </a:r>
            <a:r>
              <a:rPr lang="en-GB" dirty="0" smtClean="0">
                <a:latin typeface="SassoonCRInfantMedium" panose="02000603020000020003" pitchFamily="2" charset="0"/>
              </a:rPr>
              <a:t>Build </a:t>
            </a:r>
            <a:r>
              <a:rPr lang="en-GB" dirty="0">
                <a:latin typeface="SassoonCRInfantMedium" panose="02000603020000020003" pitchFamily="2" charset="0"/>
              </a:rPr>
              <a:t>a S</a:t>
            </a:r>
            <a:r>
              <a:rPr lang="en-GB" dirty="0" smtClean="0">
                <a:latin typeface="SassoonCRInfantMedium" panose="02000603020000020003" pitchFamily="2" charset="0"/>
              </a:rPr>
              <a:t>entence.</a:t>
            </a: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Write the sentences and fill in the missing words from the choice at the bottom of the page.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Choose from </a:t>
            </a:r>
            <a:r>
              <a:rPr lang="en-GB" dirty="0" smtClean="0">
                <a:solidFill>
                  <a:srgbClr val="00B050"/>
                </a:solidFill>
                <a:latin typeface="SassoonCRInfantMedium" panose="02000603020000020003" pitchFamily="2" charset="0"/>
              </a:rPr>
              <a:t>Mild</a:t>
            </a:r>
            <a:r>
              <a:rPr lang="en-GB" dirty="0" smtClean="0">
                <a:latin typeface="SassoonCRInfantMedium" panose="02000603020000020003" pitchFamily="2" charset="0"/>
              </a:rPr>
              <a:t>, </a:t>
            </a:r>
            <a:r>
              <a:rPr lang="en-GB" dirty="0" smtClean="0">
                <a:solidFill>
                  <a:srgbClr val="FFC000"/>
                </a:solidFill>
                <a:latin typeface="SassoonCRInfantMedium" panose="02000603020000020003" pitchFamily="2" charset="0"/>
              </a:rPr>
              <a:t>Spicy</a:t>
            </a:r>
            <a:r>
              <a:rPr lang="en-GB" dirty="0" smtClean="0">
                <a:latin typeface="SassoonCRInfantMedium" panose="02000603020000020003" pitchFamily="2" charset="0"/>
              </a:rPr>
              <a:t> or </a:t>
            </a:r>
            <a:r>
              <a:rPr lang="en-GB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Hot</a:t>
            </a:r>
            <a:endParaRPr lang="en-GB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1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/>
          <a:lstStyle/>
          <a:p>
            <a:pPr algn="ctr"/>
            <a:r>
              <a:rPr lang="en-GB" sz="5400" b="1" dirty="0" smtClean="0">
                <a:solidFill>
                  <a:srgbClr val="00B050"/>
                </a:solidFill>
                <a:latin typeface="Bahnschrift" panose="020B0502040204020203" pitchFamily="34" charset="0"/>
              </a:rPr>
              <a:t>Mild</a:t>
            </a:r>
            <a:endParaRPr lang="en-GB" sz="5400" b="1" dirty="0">
              <a:solidFill>
                <a:srgbClr val="00B05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6777317" cy="3508977"/>
          </a:xfrm>
        </p:spPr>
        <p:txBody>
          <a:bodyPr/>
          <a:lstStyle/>
          <a:p>
            <a:r>
              <a:rPr lang="en-GB" b="1" u="sng" dirty="0">
                <a:latin typeface="SassoonCRInfantMedium" panose="02000603020000020003" pitchFamily="2" charset="0"/>
              </a:rPr>
              <a:t>Build a sentence</a:t>
            </a:r>
            <a:r>
              <a:rPr lang="en-GB" b="1" dirty="0">
                <a:latin typeface="SassoonCRInfantMedium" panose="02000603020000020003" pitchFamily="2" charset="0"/>
              </a:rPr>
              <a:t> – </a:t>
            </a:r>
            <a:r>
              <a:rPr lang="en-GB" b="1" dirty="0" smtClean="0">
                <a:latin typeface="SassoonCRInfantMedium" panose="02000603020000020003" pitchFamily="2" charset="0"/>
              </a:rPr>
              <a:t>ay</a:t>
            </a:r>
          </a:p>
          <a:p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Mum will __________ for the book.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_____________ hello to Gran.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sun is out in the___________.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Chip asked me to___________ with him.</a:t>
            </a:r>
            <a:endParaRPr lang="en-GB" dirty="0">
              <a:latin typeface="SassoonCRInfantMedium" panose="02000603020000020003" pitchFamily="2" charset="0"/>
            </a:endParaRPr>
          </a:p>
          <a:p>
            <a:pPr marL="6858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68580" indent="0">
              <a:buNone/>
            </a:pP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70672"/>
              </p:ext>
            </p:extLst>
          </p:nvPr>
        </p:nvGraphicFramePr>
        <p:xfrm>
          <a:off x="1475656" y="5085184"/>
          <a:ext cx="586867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293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Say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day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1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066130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rgbClr val="FFC000"/>
                </a:solidFill>
                <a:latin typeface="Bahnschrift" panose="020B0502040204020203" pitchFamily="34" charset="0"/>
              </a:rPr>
              <a:t>Spicy</a:t>
            </a:r>
            <a:endParaRPr lang="en-GB" sz="5400" dirty="0">
              <a:solidFill>
                <a:srgbClr val="FFC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032448"/>
          </a:xfrm>
        </p:spPr>
        <p:txBody>
          <a:bodyPr>
            <a:normAutofit fontScale="47500" lnSpcReduction="20000"/>
          </a:bodyPr>
          <a:lstStyle/>
          <a:p>
            <a:r>
              <a:rPr lang="en-GB" sz="5100" b="1" u="sng" dirty="0">
                <a:latin typeface="SassoonCRInfantMedium" panose="02000603020000020003" pitchFamily="2" charset="0"/>
              </a:rPr>
              <a:t>Build a sentence</a:t>
            </a:r>
            <a:r>
              <a:rPr lang="en-GB" sz="5100" b="1" dirty="0">
                <a:latin typeface="SassoonCRInfantMedium" panose="02000603020000020003" pitchFamily="2" charset="0"/>
              </a:rPr>
              <a:t> – </a:t>
            </a:r>
            <a:r>
              <a:rPr lang="en-GB" sz="5100" b="1" dirty="0" smtClean="0">
                <a:latin typeface="SassoonCRInfantMedium" panose="02000603020000020003" pitchFamily="2" charset="0"/>
              </a:rPr>
              <a:t>ay</a:t>
            </a:r>
          </a:p>
          <a:p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I will______________ at church.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This is the __________ to the shop.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Get___________ from the water.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There was a ____________ with the trains.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Everyone will___________ together at home.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Mum put the cakes on a__________.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err="1" smtClean="0">
                <a:latin typeface="SassoonCRInfantMedium" panose="02000603020000020003" pitchFamily="2" charset="0"/>
              </a:rPr>
              <a:t>Please____________at</a:t>
            </a:r>
            <a:r>
              <a:rPr lang="en-GB" sz="5100" dirty="0" smtClean="0">
                <a:latin typeface="SassoonCRInfantMedium" panose="02000603020000020003" pitchFamily="2" charset="0"/>
              </a:rPr>
              <a:t> home to be safe.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I made a monster from __________.</a:t>
            </a:r>
          </a:p>
          <a:p>
            <a:pPr lvl="0"/>
            <a:endParaRPr lang="en-GB" sz="5400" dirty="0"/>
          </a:p>
          <a:p>
            <a:pPr lvl="0"/>
            <a:endParaRPr lang="en-GB" sz="5400" dirty="0" smtClean="0"/>
          </a:p>
          <a:p>
            <a:pPr lvl="0"/>
            <a:endParaRPr lang="en-GB" sz="5400" dirty="0"/>
          </a:p>
          <a:p>
            <a:pPr lvl="0"/>
            <a:endParaRPr lang="en-GB" sz="5400" dirty="0"/>
          </a:p>
          <a:p>
            <a:pPr marL="0" indent="0">
              <a:buNone/>
            </a:pPr>
            <a:endParaRPr lang="en-GB" sz="5400" dirty="0">
              <a:latin typeface="SassoonCRInfantMedium" panose="02000603020000020003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53254"/>
              </p:ext>
            </p:extLst>
          </p:nvPr>
        </p:nvGraphicFramePr>
        <p:xfrm>
          <a:off x="1475656" y="4941168"/>
          <a:ext cx="586867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293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tray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clay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delay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pray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stay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 smtClean="0">
                <a:solidFill>
                  <a:srgbClr val="FF0000"/>
                </a:solidFill>
                <a:latin typeface="Bahnschrift" panose="020B0502040204020203" pitchFamily="34" charset="0"/>
              </a:rPr>
              <a:t>Hot</a:t>
            </a:r>
            <a:endParaRPr lang="en-GB" sz="5400" b="1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920880" cy="4104456"/>
          </a:xfrm>
        </p:spPr>
        <p:txBody>
          <a:bodyPr>
            <a:normAutofit fontScale="85000" lnSpcReduction="20000"/>
          </a:bodyPr>
          <a:lstStyle/>
          <a:p>
            <a:r>
              <a:rPr lang="en-GB" b="1" u="sng" dirty="0">
                <a:latin typeface="SassoonCRInfantMedium" panose="02000603020000020003" pitchFamily="2" charset="0"/>
              </a:rPr>
              <a:t>Build a sentence</a:t>
            </a:r>
            <a:r>
              <a:rPr lang="en-GB" b="1" dirty="0">
                <a:latin typeface="SassoonCRInfantMedium" panose="02000603020000020003" pitchFamily="2" charset="0"/>
              </a:rPr>
              <a:t> </a:t>
            </a:r>
            <a:r>
              <a:rPr lang="en-GB" b="1" dirty="0" smtClean="0">
                <a:latin typeface="SassoonCRInfantMedium" panose="02000603020000020003" pitchFamily="2" charset="0"/>
              </a:rPr>
              <a:t>– ay</a:t>
            </a:r>
          </a:p>
          <a:p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volcano erupted and all the houses were covered in a___________ of ash.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>
                <a:latin typeface="SassoonCRInfantMedium" panose="02000603020000020003" pitchFamily="2" charset="0"/>
              </a:rPr>
              <a:t>The </a:t>
            </a:r>
            <a:r>
              <a:rPr lang="en-GB" dirty="0" smtClean="0">
                <a:latin typeface="SassoonCRInfantMedium" panose="02000603020000020003" pitchFamily="2" charset="0"/>
              </a:rPr>
              <a:t>_______________ had to make an important decision.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It was time for a ____________ to somewhere hot.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children used_______________ to draw rainbows to put in their windows.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Pope said a ___________ and it was on the news.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In maths I made an ____________ with counters.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It was Joy’s ____________  but she couldn’t have any of here friends round to play this year..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 like to _______________ when I hear music.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6858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971008"/>
              </p:ext>
            </p:extLst>
          </p:nvPr>
        </p:nvGraphicFramePr>
        <p:xfrm>
          <a:off x="1547664" y="4941168"/>
          <a:ext cx="586867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293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layer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birthday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mayor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holiday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crayons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sway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prayer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array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1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0BA88649344086DCE6F8955502CF" ma:contentTypeVersion="4" ma:contentTypeDescription="Create a new document." ma:contentTypeScope="" ma:versionID="34faaeba5a97d79022c2e45814de7e12">
  <xsd:schema xmlns:xsd="http://www.w3.org/2001/XMLSchema" xmlns:xs="http://www.w3.org/2001/XMLSchema" xmlns:p="http://schemas.microsoft.com/office/2006/metadata/properties" xmlns:ns2="f7744e2f-d42f-4c38-828d-ec4523744c6b" xmlns:ns3="690b8ffb-c026-47eb-afaf-b04eaa6e25f8" targetNamespace="http://schemas.microsoft.com/office/2006/metadata/properties" ma:root="true" ma:fieldsID="b947694485b4a187553ed1e59c60279b" ns2:_="" ns3:_="">
    <xsd:import namespace="f7744e2f-d42f-4c38-828d-ec4523744c6b"/>
    <xsd:import namespace="690b8ffb-c026-47eb-afaf-b04eaa6e25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44e2f-d42f-4c38-828d-ec4523744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b8ffb-c026-47eb-afaf-b04eaa6e2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4DC261-F6C0-4B01-B94F-2B4D920FA3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44e2f-d42f-4c38-828d-ec4523744c6b"/>
    <ds:schemaRef ds:uri="690b8ffb-c026-47eb-afaf-b04eaa6e2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053C3B-5C6D-409E-91E8-CF7B571FD9E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90b8ffb-c026-47eb-afaf-b04eaa6e25f8"/>
    <ds:schemaRef ds:uri="f7744e2f-d42f-4c38-828d-ec4523744c6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92E297-E914-4D53-9454-03AC09638D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307</TotalTime>
  <Words>523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Bahnschrift</vt:lpstr>
      <vt:lpstr>Calibri</vt:lpstr>
      <vt:lpstr>Century Gothic</vt:lpstr>
      <vt:lpstr>SassoonCRInfant</vt:lpstr>
      <vt:lpstr>SassoonCRInfantMedium</vt:lpstr>
      <vt:lpstr>Times New Roman</vt:lpstr>
      <vt:lpstr>Wingdings 2</vt:lpstr>
      <vt:lpstr>Austin</vt:lpstr>
      <vt:lpstr>Literacy Tuesday 31th March Part 1</vt:lpstr>
      <vt:lpstr>ay</vt:lpstr>
      <vt:lpstr>Watch the links below</vt:lpstr>
      <vt:lpstr>Warm Up Game!</vt:lpstr>
      <vt:lpstr> ai         and     ay</vt:lpstr>
      <vt:lpstr>Part 2</vt:lpstr>
      <vt:lpstr>Mild</vt:lpstr>
      <vt:lpstr>Spicy</vt:lpstr>
      <vt:lpstr>Hot</vt:lpstr>
      <vt:lpstr>Assessment Time</vt:lpstr>
      <vt:lpstr>Plenary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Anderson</dc:creator>
  <cp:lastModifiedBy>H Swift</cp:lastModifiedBy>
  <cp:revision>31</cp:revision>
  <dcterms:created xsi:type="dcterms:W3CDTF">2020-02-25T17:43:58Z</dcterms:created>
  <dcterms:modified xsi:type="dcterms:W3CDTF">2020-03-31T07:24:31Z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0x010100139E0BA88649344086DCE6F8955502CF</vt:lpwstr>
  </property>
</Properties>
</file>