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5" r:id="rId4"/>
    <p:sldId id="268" r:id="rId5"/>
    <p:sldId id="269" r:id="rId6"/>
    <p:sldId id="270"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70" autoAdjust="0"/>
    <p:restoredTop sz="94660" autoAdjust="0"/>
  </p:normalViewPr>
  <p:slideViewPr>
    <p:cSldViewPr>
      <p:cViewPr>
        <p:scale>
          <a:sx n="50" d="100"/>
          <a:sy n="50" d="100"/>
        </p:scale>
        <p:origin x="-2070" y="-60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EFE7F5E-47EE-47D6-9AA7-B80D02BDC4F7}" type="datetimeFigureOut">
              <a:rPr lang="en-GB" smtClean="0"/>
              <a:t>30/03/2020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AC7D11-1C06-4DF4-95D6-06EF620D67FA}" type="slidenum">
              <a:rPr lang="en-GB" smtClean="0"/>
              <a:t>‹#›</a:t>
            </a:fld>
            <a:endParaRPr lang="en-GB"/>
          </a:p>
        </p:txBody>
      </p:sp>
    </p:spTree>
    <p:extLst>
      <p:ext uri="{BB962C8B-B14F-4D97-AF65-F5344CB8AC3E}">
        <p14:creationId xmlns:p14="http://schemas.microsoft.com/office/powerpoint/2010/main" val="3064860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EFE7F5E-47EE-47D6-9AA7-B80D02BDC4F7}" type="datetimeFigureOut">
              <a:rPr lang="en-GB" smtClean="0"/>
              <a:t>30/03/2020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AC7D11-1C06-4DF4-95D6-06EF620D67FA}" type="slidenum">
              <a:rPr lang="en-GB" smtClean="0"/>
              <a:t>‹#›</a:t>
            </a:fld>
            <a:endParaRPr lang="en-GB"/>
          </a:p>
        </p:txBody>
      </p:sp>
    </p:spTree>
    <p:extLst>
      <p:ext uri="{BB962C8B-B14F-4D97-AF65-F5344CB8AC3E}">
        <p14:creationId xmlns:p14="http://schemas.microsoft.com/office/powerpoint/2010/main" val="3713163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EFE7F5E-47EE-47D6-9AA7-B80D02BDC4F7}" type="datetimeFigureOut">
              <a:rPr lang="en-GB" smtClean="0"/>
              <a:t>30/03/2020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AC7D11-1C06-4DF4-95D6-06EF620D67FA}" type="slidenum">
              <a:rPr lang="en-GB" smtClean="0"/>
              <a:t>‹#›</a:t>
            </a:fld>
            <a:endParaRPr lang="en-GB"/>
          </a:p>
        </p:txBody>
      </p:sp>
    </p:spTree>
    <p:extLst>
      <p:ext uri="{BB962C8B-B14F-4D97-AF65-F5344CB8AC3E}">
        <p14:creationId xmlns:p14="http://schemas.microsoft.com/office/powerpoint/2010/main" val="2915604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EFE7F5E-47EE-47D6-9AA7-B80D02BDC4F7}" type="datetimeFigureOut">
              <a:rPr lang="en-GB" smtClean="0"/>
              <a:t>30/03/2020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AC7D11-1C06-4DF4-95D6-06EF620D67FA}" type="slidenum">
              <a:rPr lang="en-GB" smtClean="0"/>
              <a:t>‹#›</a:t>
            </a:fld>
            <a:endParaRPr lang="en-GB"/>
          </a:p>
        </p:txBody>
      </p:sp>
    </p:spTree>
    <p:extLst>
      <p:ext uri="{BB962C8B-B14F-4D97-AF65-F5344CB8AC3E}">
        <p14:creationId xmlns:p14="http://schemas.microsoft.com/office/powerpoint/2010/main" val="1507004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FE7F5E-47EE-47D6-9AA7-B80D02BDC4F7}" type="datetimeFigureOut">
              <a:rPr lang="en-GB" smtClean="0"/>
              <a:t>30/03/2020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AC7D11-1C06-4DF4-95D6-06EF620D67FA}" type="slidenum">
              <a:rPr lang="en-GB" smtClean="0"/>
              <a:t>‹#›</a:t>
            </a:fld>
            <a:endParaRPr lang="en-GB"/>
          </a:p>
        </p:txBody>
      </p:sp>
    </p:spTree>
    <p:extLst>
      <p:ext uri="{BB962C8B-B14F-4D97-AF65-F5344CB8AC3E}">
        <p14:creationId xmlns:p14="http://schemas.microsoft.com/office/powerpoint/2010/main" val="3914524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EFE7F5E-47EE-47D6-9AA7-B80D02BDC4F7}" type="datetimeFigureOut">
              <a:rPr lang="en-GB" smtClean="0"/>
              <a:t>30/03/2020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AC7D11-1C06-4DF4-95D6-06EF620D67FA}" type="slidenum">
              <a:rPr lang="en-GB" smtClean="0"/>
              <a:t>‹#›</a:t>
            </a:fld>
            <a:endParaRPr lang="en-GB"/>
          </a:p>
        </p:txBody>
      </p:sp>
    </p:spTree>
    <p:extLst>
      <p:ext uri="{BB962C8B-B14F-4D97-AF65-F5344CB8AC3E}">
        <p14:creationId xmlns:p14="http://schemas.microsoft.com/office/powerpoint/2010/main" val="338953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EFE7F5E-47EE-47D6-9AA7-B80D02BDC4F7}" type="datetimeFigureOut">
              <a:rPr lang="en-GB" smtClean="0"/>
              <a:t>30/03/2020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AAC7D11-1C06-4DF4-95D6-06EF620D67FA}" type="slidenum">
              <a:rPr lang="en-GB" smtClean="0"/>
              <a:t>‹#›</a:t>
            </a:fld>
            <a:endParaRPr lang="en-GB"/>
          </a:p>
        </p:txBody>
      </p:sp>
    </p:spTree>
    <p:extLst>
      <p:ext uri="{BB962C8B-B14F-4D97-AF65-F5344CB8AC3E}">
        <p14:creationId xmlns:p14="http://schemas.microsoft.com/office/powerpoint/2010/main" val="1708957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EFE7F5E-47EE-47D6-9AA7-B80D02BDC4F7}" type="datetimeFigureOut">
              <a:rPr lang="en-GB" smtClean="0"/>
              <a:t>30/03/2020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AAC7D11-1C06-4DF4-95D6-06EF620D67FA}" type="slidenum">
              <a:rPr lang="en-GB" smtClean="0"/>
              <a:t>‹#›</a:t>
            </a:fld>
            <a:endParaRPr lang="en-GB"/>
          </a:p>
        </p:txBody>
      </p:sp>
    </p:spTree>
    <p:extLst>
      <p:ext uri="{BB962C8B-B14F-4D97-AF65-F5344CB8AC3E}">
        <p14:creationId xmlns:p14="http://schemas.microsoft.com/office/powerpoint/2010/main" val="794543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FE7F5E-47EE-47D6-9AA7-B80D02BDC4F7}" type="datetimeFigureOut">
              <a:rPr lang="en-GB" smtClean="0"/>
              <a:t>30/03/2020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AAC7D11-1C06-4DF4-95D6-06EF620D67FA}" type="slidenum">
              <a:rPr lang="en-GB" smtClean="0"/>
              <a:t>‹#›</a:t>
            </a:fld>
            <a:endParaRPr lang="en-GB"/>
          </a:p>
        </p:txBody>
      </p:sp>
    </p:spTree>
    <p:extLst>
      <p:ext uri="{BB962C8B-B14F-4D97-AF65-F5344CB8AC3E}">
        <p14:creationId xmlns:p14="http://schemas.microsoft.com/office/powerpoint/2010/main" val="3590450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FE7F5E-47EE-47D6-9AA7-B80D02BDC4F7}" type="datetimeFigureOut">
              <a:rPr lang="en-GB" smtClean="0"/>
              <a:t>30/03/2020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AC7D11-1C06-4DF4-95D6-06EF620D67FA}" type="slidenum">
              <a:rPr lang="en-GB" smtClean="0"/>
              <a:t>‹#›</a:t>
            </a:fld>
            <a:endParaRPr lang="en-GB"/>
          </a:p>
        </p:txBody>
      </p:sp>
    </p:spTree>
    <p:extLst>
      <p:ext uri="{BB962C8B-B14F-4D97-AF65-F5344CB8AC3E}">
        <p14:creationId xmlns:p14="http://schemas.microsoft.com/office/powerpoint/2010/main" val="3587691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FE7F5E-47EE-47D6-9AA7-B80D02BDC4F7}" type="datetimeFigureOut">
              <a:rPr lang="en-GB" smtClean="0"/>
              <a:t>30/03/2020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AC7D11-1C06-4DF4-95D6-06EF620D67FA}" type="slidenum">
              <a:rPr lang="en-GB" smtClean="0"/>
              <a:t>‹#›</a:t>
            </a:fld>
            <a:endParaRPr lang="en-GB"/>
          </a:p>
        </p:txBody>
      </p:sp>
    </p:spTree>
    <p:extLst>
      <p:ext uri="{BB962C8B-B14F-4D97-AF65-F5344CB8AC3E}">
        <p14:creationId xmlns:p14="http://schemas.microsoft.com/office/powerpoint/2010/main" val="2536899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9000">
              <a:srgbClr val="FFFF00"/>
            </a:gs>
            <a:gs pos="82000">
              <a:schemeClr val="bg1"/>
            </a:gs>
            <a:gs pos="100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FE7F5E-47EE-47D6-9AA7-B80D02BDC4F7}" type="datetimeFigureOut">
              <a:rPr lang="en-GB" smtClean="0"/>
              <a:t>30/03/2020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AC7D11-1C06-4DF4-95D6-06EF620D67FA}" type="slidenum">
              <a:rPr lang="en-GB" smtClean="0"/>
              <a:t>‹#›</a:t>
            </a:fld>
            <a:endParaRPr lang="en-GB"/>
          </a:p>
        </p:txBody>
      </p:sp>
    </p:spTree>
    <p:extLst>
      <p:ext uri="{BB962C8B-B14F-4D97-AF65-F5344CB8AC3E}">
        <p14:creationId xmlns:p14="http://schemas.microsoft.com/office/powerpoint/2010/main" val="1291529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thoughtco.com/ways-to-practice-spelling-words-2086716"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phonicsplay.co.uk/member-only/ooAltSpellings.html" TargetMode="External"/><Relationship Id="rId2" Type="http://schemas.openxmlformats.org/officeDocument/2006/relationships/hyperlink" Target="https://www.youtube.com/watch?v=jNpqXXClrAA"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2420888"/>
            <a:ext cx="7772400" cy="1470025"/>
          </a:xfrm>
        </p:spPr>
        <p:txBody>
          <a:bodyPr>
            <a:normAutofit fontScale="90000"/>
          </a:bodyPr>
          <a:lstStyle/>
          <a:p>
            <a:r>
              <a:rPr lang="en-GB" u="sng" dirty="0" smtClean="0">
                <a:latin typeface="SassoonCRInfantMedium" panose="02000603020000020003" pitchFamily="2" charset="0"/>
              </a:rPr>
              <a:t>Spelling/ Phonics/ Reading Activity Carousel</a:t>
            </a:r>
            <a:br>
              <a:rPr lang="en-GB" u="sng" dirty="0" smtClean="0">
                <a:latin typeface="SassoonCRInfantMedium" panose="02000603020000020003" pitchFamily="2" charset="0"/>
              </a:rPr>
            </a:br>
            <a:r>
              <a:rPr lang="en-GB" u="sng" dirty="0">
                <a:latin typeface="SassoonCRInfantMedium" panose="02000603020000020003" pitchFamily="2" charset="0"/>
              </a:rPr>
              <a:t/>
            </a:r>
            <a:br>
              <a:rPr lang="en-GB" u="sng" dirty="0">
                <a:latin typeface="SassoonCRInfantMedium" panose="02000603020000020003" pitchFamily="2" charset="0"/>
              </a:rPr>
            </a:br>
            <a:r>
              <a:rPr lang="en-GB" dirty="0" smtClean="0">
                <a:solidFill>
                  <a:srgbClr val="FF0000"/>
                </a:solidFill>
                <a:latin typeface="SassoonCRInfantMedium" panose="02000603020000020003" pitchFamily="2" charset="0"/>
              </a:rPr>
              <a:t>Monday </a:t>
            </a:r>
            <a:r>
              <a:rPr lang="en-GB" dirty="0" smtClean="0">
                <a:solidFill>
                  <a:srgbClr val="FF0000"/>
                </a:solidFill>
                <a:latin typeface="SassoonCRInfantMedium" panose="02000603020000020003" pitchFamily="2" charset="0"/>
              </a:rPr>
              <a:t>30</a:t>
            </a:r>
            <a:r>
              <a:rPr lang="en-GB" baseline="30000" dirty="0" smtClean="0">
                <a:solidFill>
                  <a:srgbClr val="FF0000"/>
                </a:solidFill>
                <a:latin typeface="SassoonCRInfantMedium" panose="02000603020000020003" pitchFamily="2" charset="0"/>
              </a:rPr>
              <a:t>th</a:t>
            </a:r>
            <a:r>
              <a:rPr lang="en-GB" dirty="0" smtClean="0">
                <a:solidFill>
                  <a:srgbClr val="FF0000"/>
                </a:solidFill>
                <a:latin typeface="SassoonCRInfantMedium" panose="02000603020000020003" pitchFamily="2" charset="0"/>
              </a:rPr>
              <a:t> - </a:t>
            </a:r>
            <a:r>
              <a:rPr lang="en-GB" smtClean="0">
                <a:solidFill>
                  <a:srgbClr val="FF0000"/>
                </a:solidFill>
                <a:latin typeface="SassoonCRInfantMedium" panose="02000603020000020003" pitchFamily="2" charset="0"/>
              </a:rPr>
              <a:t>Thursday </a:t>
            </a:r>
            <a:r>
              <a:rPr lang="en-GB" smtClean="0">
                <a:solidFill>
                  <a:srgbClr val="FF0000"/>
                </a:solidFill>
                <a:latin typeface="SassoonCRInfantMedium" panose="02000603020000020003" pitchFamily="2" charset="0"/>
              </a:rPr>
              <a:t>2 and </a:t>
            </a:r>
            <a:r>
              <a:rPr lang="en-GB" dirty="0" smtClean="0">
                <a:solidFill>
                  <a:srgbClr val="FF0000"/>
                </a:solidFill>
                <a:latin typeface="SassoonCRInfantMedium" panose="02000603020000020003" pitchFamily="2" charset="0"/>
              </a:rPr>
              <a:t>do </a:t>
            </a:r>
            <a:r>
              <a:rPr lang="en-GB" u="sng" dirty="0" smtClean="0">
                <a:solidFill>
                  <a:srgbClr val="FF0000"/>
                </a:solidFill>
                <a:latin typeface="SassoonCRInfantMedium" panose="02000603020000020003" pitchFamily="2" charset="0"/>
              </a:rPr>
              <a:t>one</a:t>
            </a:r>
            <a:r>
              <a:rPr lang="en-GB" dirty="0" smtClean="0">
                <a:solidFill>
                  <a:srgbClr val="FF0000"/>
                </a:solidFill>
                <a:latin typeface="SassoonCRInfantMedium" panose="02000603020000020003" pitchFamily="2" charset="0"/>
              </a:rPr>
              <a:t> of these activities each day.</a:t>
            </a:r>
            <a:br>
              <a:rPr lang="en-GB" dirty="0" smtClean="0">
                <a:solidFill>
                  <a:srgbClr val="FF0000"/>
                </a:solidFill>
                <a:latin typeface="SassoonCRInfantMedium" panose="02000603020000020003" pitchFamily="2" charset="0"/>
              </a:rPr>
            </a:br>
            <a:r>
              <a:rPr lang="en-GB" dirty="0" smtClean="0">
                <a:solidFill>
                  <a:srgbClr val="FF0000"/>
                </a:solidFill>
                <a:latin typeface="SassoonCRInfantMedium" panose="02000603020000020003" pitchFamily="2" charset="0"/>
              </a:rPr>
              <a:t>Use your jotter to record your answers!</a:t>
            </a:r>
            <a:r>
              <a:rPr lang="en-GB" u="sng" dirty="0" smtClean="0">
                <a:latin typeface="SassoonCRInfantMedium" panose="02000603020000020003" pitchFamily="2" charset="0"/>
              </a:rPr>
              <a:t/>
            </a:r>
            <a:br>
              <a:rPr lang="en-GB" u="sng" dirty="0" smtClean="0">
                <a:latin typeface="SassoonCRInfantMedium" panose="02000603020000020003" pitchFamily="2" charset="0"/>
              </a:rPr>
            </a:br>
            <a:r>
              <a:rPr lang="en-GB" u="sng" dirty="0">
                <a:latin typeface="SassoonCRInfantMedium" panose="02000603020000020003" pitchFamily="2" charset="0"/>
              </a:rPr>
              <a:t/>
            </a:r>
            <a:br>
              <a:rPr lang="en-GB" u="sng" dirty="0">
                <a:latin typeface="SassoonCRInfantMedium" panose="02000603020000020003" pitchFamily="2" charset="0"/>
              </a:rPr>
            </a:br>
            <a:r>
              <a:rPr lang="en-GB" u="sng" dirty="0" smtClean="0">
                <a:latin typeface="SassoonCRInfantMedium" panose="02000603020000020003" pitchFamily="2" charset="0"/>
              </a:rPr>
              <a:t>Recommended time: 30 mins</a:t>
            </a:r>
            <a:endParaRPr lang="en-GB" u="sng" dirty="0">
              <a:latin typeface="SassoonCRInfantMedium" panose="02000603020000020003" pitchFamily="2" charset="0"/>
            </a:endParaRPr>
          </a:p>
        </p:txBody>
      </p:sp>
      <p:sp>
        <p:nvSpPr>
          <p:cNvPr id="4" name="AutoShape 2" descr="Image result for steps to succe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3750500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160338"/>
            <a:ext cx="7772400" cy="1470025"/>
          </a:xfrm>
        </p:spPr>
        <p:txBody>
          <a:bodyPr/>
          <a:lstStyle/>
          <a:p>
            <a:r>
              <a:rPr lang="en-GB" u="sng" dirty="0" smtClean="0">
                <a:latin typeface="SassoonCRInfantMedium" panose="02000603020000020003" pitchFamily="2" charset="0"/>
              </a:rPr>
              <a:t>1. Spelling Activity</a:t>
            </a:r>
            <a:endParaRPr lang="en-GB" u="sng" dirty="0">
              <a:latin typeface="SassoonCRInfantMedium" panose="02000603020000020003" pitchFamily="2" charset="0"/>
            </a:endParaRPr>
          </a:p>
        </p:txBody>
      </p:sp>
      <p:sp>
        <p:nvSpPr>
          <p:cNvPr id="3" name="Subtitle 2"/>
          <p:cNvSpPr>
            <a:spLocks noGrp="1"/>
          </p:cNvSpPr>
          <p:nvPr>
            <p:ph type="subTitle" idx="1"/>
          </p:nvPr>
        </p:nvSpPr>
        <p:spPr>
          <a:xfrm>
            <a:off x="755576" y="1340768"/>
            <a:ext cx="7848872" cy="3240360"/>
          </a:xfrm>
        </p:spPr>
        <p:txBody>
          <a:bodyPr>
            <a:noAutofit/>
          </a:bodyPr>
          <a:lstStyle/>
          <a:p>
            <a:pPr algn="l"/>
            <a:r>
              <a:rPr lang="en-GB" sz="2400" dirty="0" smtClean="0">
                <a:solidFill>
                  <a:srgbClr val="002060"/>
                </a:solidFill>
                <a:latin typeface="SassoonCRInfantMedium" panose="02000603020000020003" pitchFamily="2" charset="0"/>
              </a:rPr>
              <a:t>Here are the spellings for this week…</a:t>
            </a:r>
          </a:p>
          <a:p>
            <a:pPr algn="l"/>
            <a:r>
              <a:rPr lang="en-GB" sz="2400" dirty="0" smtClean="0">
                <a:solidFill>
                  <a:srgbClr val="002060"/>
                </a:solidFill>
                <a:latin typeface="SassoonCRInfantMedium" panose="02000603020000020003" pitchFamily="2" charset="0"/>
              </a:rPr>
              <a:t>(Children will know which spellings they normally do)</a:t>
            </a:r>
          </a:p>
          <a:p>
            <a:pPr algn="l"/>
            <a:endParaRPr lang="en-GB" sz="2400" dirty="0" smtClean="0">
              <a:solidFill>
                <a:srgbClr val="FF0000"/>
              </a:solidFill>
              <a:latin typeface="SassoonCRInfantMedium" panose="02000603020000020003" pitchFamily="2" charset="0"/>
            </a:endParaRPr>
          </a:p>
          <a:p>
            <a:pPr marL="514350" indent="-514350" algn="l">
              <a:buAutoNum type="arabicPeriod"/>
            </a:pPr>
            <a:r>
              <a:rPr lang="en-GB" sz="2400" dirty="0" smtClean="0">
                <a:solidFill>
                  <a:srgbClr val="FF0000"/>
                </a:solidFill>
                <a:latin typeface="SassoonCRInfantMedium" panose="02000603020000020003" pitchFamily="2" charset="0"/>
              </a:rPr>
              <a:t>c/</a:t>
            </a:r>
            <a:r>
              <a:rPr lang="en-GB" sz="2400" dirty="0" err="1" smtClean="0">
                <a:solidFill>
                  <a:srgbClr val="FF0000"/>
                </a:solidFill>
                <a:latin typeface="SassoonCRInfantMedium" panose="02000603020000020003" pitchFamily="2" charset="0"/>
              </a:rPr>
              <a:t>sc</a:t>
            </a:r>
            <a:r>
              <a:rPr lang="en-GB" sz="2400" dirty="0" smtClean="0">
                <a:solidFill>
                  <a:srgbClr val="FF0000"/>
                </a:solidFill>
                <a:latin typeface="SassoonCRInfantMedium" panose="02000603020000020003" pitchFamily="2" charset="0"/>
              </a:rPr>
              <a:t> </a:t>
            </a:r>
            <a:r>
              <a:rPr lang="en-GB" sz="2400" dirty="0" smtClean="0">
                <a:solidFill>
                  <a:srgbClr val="FF0000"/>
                </a:solidFill>
                <a:latin typeface="SassoonCRInfantMedium" panose="02000603020000020003" pitchFamily="2" charset="0"/>
              </a:rPr>
              <a:t>spellings: </a:t>
            </a:r>
            <a:r>
              <a:rPr lang="en-GB" sz="2400" dirty="0" smtClean="0">
                <a:solidFill>
                  <a:srgbClr val="FF0000"/>
                </a:solidFill>
                <a:latin typeface="SassoonCRInfantMedium" panose="02000603020000020003" pitchFamily="2" charset="0"/>
              </a:rPr>
              <a:t>clap, click, clip, crisp, scab, scalp, scuff</a:t>
            </a:r>
            <a:r>
              <a:rPr lang="en-GB" sz="2400" dirty="0" smtClean="0">
                <a:solidFill>
                  <a:srgbClr val="00B050"/>
                </a:solidFill>
                <a:latin typeface="SassoonCRInfantMedium" panose="02000603020000020003" pitchFamily="2" charset="0"/>
              </a:rPr>
              <a:t>-</a:t>
            </a:r>
            <a:endParaRPr lang="en-GB" sz="2400" dirty="0" smtClean="0">
              <a:solidFill>
                <a:srgbClr val="00B050"/>
              </a:solidFill>
              <a:latin typeface="SassoonCRInfantMedium" panose="02000603020000020003" pitchFamily="2" charset="0"/>
            </a:endParaRPr>
          </a:p>
          <a:p>
            <a:pPr marL="514350" indent="-514350" algn="l">
              <a:buFont typeface="Arial" panose="020B0604020202020204" pitchFamily="34" charset="0"/>
              <a:buAutoNum type="arabicPeriod"/>
            </a:pPr>
            <a:r>
              <a:rPr lang="en-GB" sz="2400" dirty="0">
                <a:solidFill>
                  <a:srgbClr val="00B050"/>
                </a:solidFill>
                <a:latin typeface="SassoonCRInfantMedium" panose="02000603020000020003" pitchFamily="2" charset="0"/>
              </a:rPr>
              <a:t>amp spellings: camp, cramp, damp, lamp, ramp, stamp, tramp</a:t>
            </a:r>
          </a:p>
          <a:p>
            <a:pPr marL="514350" indent="-514350" algn="l">
              <a:buAutoNum type="arabicPeriod"/>
            </a:pPr>
            <a:r>
              <a:rPr lang="en-GB" sz="2400" dirty="0" err="1" smtClean="0">
                <a:solidFill>
                  <a:srgbClr val="FFC000"/>
                </a:solidFill>
                <a:latin typeface="SassoonCRInfantMedium" panose="02000603020000020003" pitchFamily="2" charset="0"/>
              </a:rPr>
              <a:t>oa</a:t>
            </a:r>
            <a:r>
              <a:rPr lang="en-GB" sz="2400" dirty="0" smtClean="0">
                <a:solidFill>
                  <a:srgbClr val="FFC000"/>
                </a:solidFill>
                <a:latin typeface="SassoonCRInfantMedium" panose="02000603020000020003" pitchFamily="2" charset="0"/>
              </a:rPr>
              <a:t> </a:t>
            </a:r>
            <a:r>
              <a:rPr lang="en-GB" sz="2400" dirty="0" smtClean="0">
                <a:solidFill>
                  <a:srgbClr val="FFC000"/>
                </a:solidFill>
                <a:latin typeface="SassoonCRInfantMedium" panose="02000603020000020003" pitchFamily="2" charset="0"/>
              </a:rPr>
              <a:t>spellings: </a:t>
            </a:r>
            <a:r>
              <a:rPr lang="en-GB" sz="2400" dirty="0" smtClean="0">
                <a:solidFill>
                  <a:srgbClr val="FFC000"/>
                </a:solidFill>
                <a:latin typeface="SassoonCRInfantMedium" panose="02000603020000020003" pitchFamily="2" charset="0"/>
              </a:rPr>
              <a:t>load, road, toad,  loaf, cloak, oak, soak, boat, coat, float, goat, gloat, oat</a:t>
            </a:r>
            <a:endParaRPr lang="en-GB" sz="2400" dirty="0" smtClean="0">
              <a:solidFill>
                <a:srgbClr val="FFC000"/>
              </a:solidFill>
              <a:latin typeface="SassoonCRInfantMedium" panose="02000603020000020003" pitchFamily="2" charset="0"/>
            </a:endParaRPr>
          </a:p>
          <a:p>
            <a:pPr marL="514350" indent="-514350" algn="l">
              <a:buAutoNum type="arabicPeriod"/>
            </a:pPr>
            <a:r>
              <a:rPr lang="en-GB" sz="1800" i="1" dirty="0" smtClean="0">
                <a:solidFill>
                  <a:srgbClr val="002060"/>
                </a:solidFill>
                <a:latin typeface="SassoonCRInfantMedium" panose="02000603020000020003" pitchFamily="2" charset="0"/>
              </a:rPr>
              <a:t>(</a:t>
            </a:r>
            <a:r>
              <a:rPr lang="en-GB" sz="1800" dirty="0" smtClean="0">
                <a:solidFill>
                  <a:srgbClr val="002060"/>
                </a:solidFill>
                <a:latin typeface="SassoonCRInfantMedium" panose="02000603020000020003" pitchFamily="2" charset="0"/>
              </a:rPr>
              <a:t>you have now completed level 4 spellings so we will now go on to some ‘common exception words’) accident, accidentally, actual, address, although, answer, appear, arrive</a:t>
            </a:r>
            <a:endParaRPr lang="en-GB" sz="1800" dirty="0">
              <a:solidFill>
                <a:srgbClr val="002060"/>
              </a:solidFill>
              <a:latin typeface="SassoonCRInfantMedium" panose="02000603020000020003" pitchFamily="2" charset="0"/>
            </a:endParaRPr>
          </a:p>
        </p:txBody>
      </p:sp>
      <p:sp>
        <p:nvSpPr>
          <p:cNvPr id="4" name="AutoShape 2" descr="Image result for steps to succe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Rectangle 4"/>
          <p:cNvSpPr/>
          <p:nvPr/>
        </p:nvSpPr>
        <p:spPr>
          <a:xfrm>
            <a:off x="755576" y="5949280"/>
            <a:ext cx="7740352" cy="646331"/>
          </a:xfrm>
          <a:prstGeom prst="rect">
            <a:avLst/>
          </a:prstGeom>
        </p:spPr>
        <p:txBody>
          <a:bodyPr wrap="square">
            <a:spAutoFit/>
          </a:bodyPr>
          <a:lstStyle/>
          <a:p>
            <a:r>
              <a:rPr lang="en-GB" dirty="0" smtClean="0">
                <a:solidFill>
                  <a:srgbClr val="FF0000"/>
                </a:solidFill>
              </a:rPr>
              <a:t>Click on the link below to find different ways of practising your spellings!</a:t>
            </a:r>
            <a:endParaRPr lang="en-GB" dirty="0" smtClean="0">
              <a:solidFill>
                <a:srgbClr val="FF0000"/>
              </a:solidFill>
              <a:hlinkClick r:id="rId2"/>
            </a:endParaRPr>
          </a:p>
          <a:p>
            <a:r>
              <a:rPr lang="en-GB" dirty="0" smtClean="0">
                <a:hlinkClick r:id="rId2"/>
              </a:rPr>
              <a:t>https</a:t>
            </a:r>
            <a:r>
              <a:rPr lang="en-GB" dirty="0">
                <a:hlinkClick r:id="rId2"/>
              </a:rPr>
              <a:t>://www.thoughtco.com/ways-to-practice-spelling-words-2086716</a:t>
            </a:r>
            <a:endParaRPr lang="en-GB" dirty="0"/>
          </a:p>
        </p:txBody>
      </p:sp>
    </p:spTree>
    <p:extLst>
      <p:ext uri="{BB962C8B-B14F-4D97-AF65-F5344CB8AC3E}">
        <p14:creationId xmlns:p14="http://schemas.microsoft.com/office/powerpoint/2010/main" val="20148137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steps to succe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Title 5"/>
          <p:cNvSpPr>
            <a:spLocks noGrp="1"/>
          </p:cNvSpPr>
          <p:nvPr>
            <p:ph type="ctrTitle"/>
          </p:nvPr>
        </p:nvSpPr>
        <p:spPr>
          <a:xfrm>
            <a:off x="460375" y="1412776"/>
            <a:ext cx="8640960" cy="404664"/>
          </a:xfrm>
        </p:spPr>
        <p:txBody>
          <a:bodyPr>
            <a:normAutofit fontScale="90000"/>
          </a:bodyPr>
          <a:lstStyle/>
          <a:p>
            <a:pPr algn="l"/>
            <a:r>
              <a:rPr lang="en-GB" dirty="0" smtClean="0">
                <a:latin typeface="SassoonCRInfantMedium" panose="02000603020000020003" pitchFamily="2" charset="0"/>
              </a:rPr>
              <a:t>2. Reading activity</a:t>
            </a:r>
            <a:br>
              <a:rPr lang="en-GB" dirty="0" smtClean="0">
                <a:latin typeface="SassoonCRInfantMedium" panose="02000603020000020003" pitchFamily="2" charset="0"/>
              </a:rPr>
            </a:br>
            <a:r>
              <a:rPr lang="en-GB" sz="2700" dirty="0" smtClean="0">
                <a:solidFill>
                  <a:schemeClr val="tx2">
                    <a:lumMod val="60000"/>
                    <a:lumOff val="40000"/>
                  </a:schemeClr>
                </a:solidFill>
                <a:latin typeface="SassoonCRInfantMedium" panose="02000603020000020003" pitchFamily="2" charset="0"/>
              </a:rPr>
              <a:t>Following </a:t>
            </a:r>
            <a:r>
              <a:rPr lang="en-GB" sz="2700" dirty="0" smtClean="0">
                <a:solidFill>
                  <a:schemeClr val="tx2">
                    <a:lumMod val="60000"/>
                    <a:lumOff val="40000"/>
                  </a:schemeClr>
                </a:solidFill>
                <a:latin typeface="SassoonCRInfantMedium" panose="02000603020000020003" pitchFamily="2" charset="0"/>
              </a:rPr>
              <a:t>on from </a:t>
            </a:r>
            <a:r>
              <a:rPr lang="en-GB" sz="2700" dirty="0" smtClean="0">
                <a:solidFill>
                  <a:schemeClr val="tx2">
                    <a:lumMod val="60000"/>
                    <a:lumOff val="40000"/>
                  </a:schemeClr>
                </a:solidFill>
                <a:latin typeface="SassoonCRInfantMedium" panose="02000603020000020003" pitchFamily="2" charset="0"/>
              </a:rPr>
              <a:t>our reading </a:t>
            </a:r>
            <a:r>
              <a:rPr lang="en-GB" sz="2700" dirty="0" smtClean="0">
                <a:solidFill>
                  <a:schemeClr val="tx2">
                    <a:lumMod val="60000"/>
                    <a:lumOff val="40000"/>
                  </a:schemeClr>
                </a:solidFill>
                <a:latin typeface="SassoonCRInfantMedium" panose="02000603020000020003" pitchFamily="2" charset="0"/>
              </a:rPr>
              <a:t>lesson on Monday</a:t>
            </a:r>
            <a:r>
              <a:rPr lang="en-GB" sz="2700" dirty="0" smtClean="0">
                <a:solidFill>
                  <a:schemeClr val="tx2">
                    <a:lumMod val="60000"/>
                    <a:lumOff val="40000"/>
                  </a:schemeClr>
                </a:solidFill>
                <a:latin typeface="SassoonCRInfantMedium" panose="02000603020000020003" pitchFamily="2" charset="0"/>
              </a:rPr>
              <a:t>. </a:t>
            </a:r>
            <a:r>
              <a:rPr lang="en-GB" sz="2700" dirty="0" smtClean="0">
                <a:solidFill>
                  <a:schemeClr val="tx2">
                    <a:lumMod val="60000"/>
                    <a:lumOff val="40000"/>
                  </a:schemeClr>
                </a:solidFill>
                <a:latin typeface="SassoonCRInfantMedium" panose="02000603020000020003" pitchFamily="2" charset="0"/>
              </a:rPr>
              <a:t>Read some of your </a:t>
            </a:r>
            <a:r>
              <a:rPr lang="en-GB" sz="2700" dirty="0" smtClean="0">
                <a:solidFill>
                  <a:schemeClr val="tx2">
                    <a:lumMod val="60000"/>
                    <a:lumOff val="40000"/>
                  </a:schemeClr>
                </a:solidFill>
                <a:latin typeface="SassoonCRInfantMedium" panose="02000603020000020003" pitchFamily="2" charset="0"/>
              </a:rPr>
              <a:t>book </a:t>
            </a:r>
            <a:r>
              <a:rPr lang="en-GB" sz="2700" dirty="0" smtClean="0">
                <a:solidFill>
                  <a:schemeClr val="tx2">
                    <a:lumMod val="60000"/>
                    <a:lumOff val="40000"/>
                  </a:schemeClr>
                </a:solidFill>
                <a:latin typeface="SassoonCRInfantMedium" panose="02000603020000020003" pitchFamily="2" charset="0"/>
              </a:rPr>
              <a:t>and get an adult to ask you </a:t>
            </a:r>
            <a:r>
              <a:rPr lang="en-GB" sz="2700" dirty="0" smtClean="0">
                <a:solidFill>
                  <a:schemeClr val="tx2">
                    <a:lumMod val="60000"/>
                    <a:lumOff val="40000"/>
                  </a:schemeClr>
                </a:solidFill>
                <a:latin typeface="SassoonCRInfantMedium" panose="02000603020000020003" pitchFamily="2" charset="0"/>
              </a:rPr>
              <a:t>some </a:t>
            </a:r>
            <a:r>
              <a:rPr lang="en-GB" sz="2700" dirty="0" smtClean="0">
                <a:solidFill>
                  <a:schemeClr val="tx2">
                    <a:lumMod val="60000"/>
                    <a:lumOff val="40000"/>
                  </a:schemeClr>
                </a:solidFill>
                <a:latin typeface="SassoonCRInfantMedium" panose="02000603020000020003" pitchFamily="2" charset="0"/>
              </a:rPr>
              <a:t>of these </a:t>
            </a:r>
            <a:r>
              <a:rPr lang="en-GB" sz="2700" dirty="0">
                <a:solidFill>
                  <a:schemeClr val="tx2">
                    <a:lumMod val="60000"/>
                    <a:lumOff val="40000"/>
                  </a:schemeClr>
                </a:solidFill>
                <a:latin typeface="SassoonCRInfantMedium" panose="02000603020000020003" pitchFamily="2" charset="0"/>
              </a:rPr>
              <a:t> </a:t>
            </a:r>
            <a:r>
              <a:rPr lang="en-GB" sz="2700" dirty="0" smtClean="0">
                <a:solidFill>
                  <a:schemeClr val="tx2">
                    <a:lumMod val="60000"/>
                    <a:lumOff val="40000"/>
                  </a:schemeClr>
                </a:solidFill>
                <a:latin typeface="SassoonCRInfantMedium" panose="02000603020000020003" pitchFamily="2" charset="0"/>
              </a:rPr>
              <a:t>comprehension </a:t>
            </a:r>
            <a:r>
              <a:rPr lang="en-GB" sz="2700" dirty="0" smtClean="0">
                <a:solidFill>
                  <a:schemeClr val="tx2">
                    <a:lumMod val="60000"/>
                    <a:lumOff val="40000"/>
                  </a:schemeClr>
                </a:solidFill>
                <a:latin typeface="SassoonCRInfantMedium" panose="02000603020000020003" pitchFamily="2" charset="0"/>
              </a:rPr>
              <a:t>questions </a:t>
            </a:r>
            <a:r>
              <a:rPr lang="en-GB" sz="2700" dirty="0" smtClean="0">
                <a:solidFill>
                  <a:schemeClr val="tx2">
                    <a:lumMod val="60000"/>
                    <a:lumOff val="40000"/>
                  </a:schemeClr>
                </a:solidFill>
                <a:latin typeface="SassoonCRInfantMedium" panose="02000603020000020003" pitchFamily="2" charset="0"/>
              </a:rPr>
              <a:t>about what you have read.</a:t>
            </a:r>
            <a:br>
              <a:rPr lang="en-GB" sz="2700" dirty="0" smtClean="0">
                <a:solidFill>
                  <a:schemeClr val="tx2">
                    <a:lumMod val="60000"/>
                    <a:lumOff val="40000"/>
                  </a:schemeClr>
                </a:solidFill>
                <a:latin typeface="SassoonCRInfantMedium" panose="02000603020000020003" pitchFamily="2" charset="0"/>
              </a:rPr>
            </a:br>
            <a:r>
              <a:rPr lang="en-GB" sz="2700" dirty="0" smtClean="0">
                <a:solidFill>
                  <a:schemeClr val="tx2">
                    <a:lumMod val="60000"/>
                    <a:lumOff val="40000"/>
                  </a:schemeClr>
                </a:solidFill>
                <a:latin typeface="SassoonCRInfantMedium" panose="02000603020000020003" pitchFamily="2" charset="0"/>
              </a:rPr>
              <a:t>.</a:t>
            </a:r>
            <a:br>
              <a:rPr lang="en-GB" sz="2700" dirty="0" smtClean="0">
                <a:solidFill>
                  <a:schemeClr val="tx2">
                    <a:lumMod val="60000"/>
                    <a:lumOff val="40000"/>
                  </a:schemeClr>
                </a:solidFill>
                <a:latin typeface="SassoonCRInfantMedium" panose="02000603020000020003" pitchFamily="2" charset="0"/>
              </a:rPr>
            </a:br>
            <a:endParaRPr lang="en-GB" sz="2700" dirty="0">
              <a:latin typeface="SassoonCRInfantMedium" panose="02000603020000020003" pitchFamily="2"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4998" y="2216324"/>
            <a:ext cx="7307979"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9432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steps to succe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Title 4"/>
          <p:cNvSpPr>
            <a:spLocks noGrp="1"/>
          </p:cNvSpPr>
          <p:nvPr>
            <p:ph type="ctrTitle"/>
          </p:nvPr>
        </p:nvSpPr>
        <p:spPr>
          <a:xfrm>
            <a:off x="460375" y="1124744"/>
            <a:ext cx="8139609" cy="5400600"/>
          </a:xfrm>
        </p:spPr>
        <p:txBody>
          <a:bodyPr>
            <a:normAutofit fontScale="90000"/>
          </a:bodyPr>
          <a:lstStyle/>
          <a:p>
            <a:pPr algn="l"/>
            <a:r>
              <a:rPr lang="en-GB" dirty="0" smtClean="0">
                <a:latin typeface="SassoonCRInfantMedium" panose="02000603020000020003" pitchFamily="2" charset="0"/>
              </a:rPr>
              <a:t>3. Phonics activity</a:t>
            </a:r>
            <a:br>
              <a:rPr lang="en-GB" dirty="0" smtClean="0">
                <a:latin typeface="SassoonCRInfantMedium" panose="02000603020000020003" pitchFamily="2" charset="0"/>
              </a:rPr>
            </a:br>
            <a:r>
              <a:rPr lang="en-GB" sz="2200" dirty="0" smtClean="0">
                <a:latin typeface="SassoonCRInfantMedium" panose="02000603020000020003" pitchFamily="2" charset="0"/>
              </a:rPr>
              <a:t>The sound family we are looking at this week is the </a:t>
            </a:r>
            <a:r>
              <a:rPr lang="en-GB" sz="2200" dirty="0" err="1" smtClean="0">
                <a:latin typeface="SassoonCRInfantMedium" panose="02000603020000020003" pitchFamily="2" charset="0"/>
              </a:rPr>
              <a:t>oo</a:t>
            </a:r>
            <a:r>
              <a:rPr lang="en-GB" sz="2200" dirty="0" smtClean="0">
                <a:latin typeface="SassoonCRInfantMedium" panose="02000603020000020003" pitchFamily="2" charset="0"/>
              </a:rPr>
              <a:t>, </a:t>
            </a:r>
            <a:r>
              <a:rPr lang="en-GB" sz="2200" dirty="0" err="1" smtClean="0">
                <a:latin typeface="SassoonCRInfantMedium" panose="02000603020000020003" pitchFamily="2" charset="0"/>
              </a:rPr>
              <a:t>ew</a:t>
            </a:r>
            <a:r>
              <a:rPr lang="en-GB" sz="2200" dirty="0" smtClean="0">
                <a:latin typeface="SassoonCRInfantMedium" panose="02000603020000020003" pitchFamily="2" charset="0"/>
              </a:rPr>
              <a:t>, u, </a:t>
            </a:r>
            <a:r>
              <a:rPr lang="en-GB" sz="2200" dirty="0" err="1" smtClean="0">
                <a:latin typeface="SassoonCRInfantMedium" panose="02000603020000020003" pitchFamily="2" charset="0"/>
              </a:rPr>
              <a:t>ue</a:t>
            </a:r>
            <a:r>
              <a:rPr lang="en-GB" sz="2200" dirty="0" smtClean="0">
                <a:latin typeface="SassoonCRInfantMedium" panose="02000603020000020003" pitchFamily="2" charset="0"/>
              </a:rPr>
              <a:t> and </a:t>
            </a:r>
            <a:r>
              <a:rPr lang="en-GB" sz="2200" dirty="0" err="1" smtClean="0">
                <a:latin typeface="SassoonCRInfantMedium" panose="02000603020000020003" pitchFamily="2" charset="0"/>
              </a:rPr>
              <a:t>u_e</a:t>
            </a:r>
            <a:r>
              <a:rPr lang="en-GB" sz="2200" dirty="0" smtClean="0">
                <a:latin typeface="SassoonCRInfantMedium" panose="02000603020000020003" pitchFamily="2" charset="0"/>
              </a:rPr>
              <a:t> </a:t>
            </a:r>
            <a:r>
              <a:rPr lang="en-GB" sz="2200" dirty="0" smtClean="0">
                <a:latin typeface="SassoonCRInfantMedium" panose="02000603020000020003" pitchFamily="2" charset="0"/>
              </a:rPr>
              <a:t>family</a:t>
            </a:r>
            <a:r>
              <a:rPr lang="en-GB" sz="2200" dirty="0" smtClean="0">
                <a:latin typeface="SassoonCRInfantMedium" panose="02000603020000020003" pitchFamily="2" charset="0"/>
              </a:rPr>
              <a:t>. They sound the same but are spelt differently.</a:t>
            </a:r>
            <a:br>
              <a:rPr lang="en-GB" sz="2200" dirty="0" smtClean="0">
                <a:latin typeface="SassoonCRInfantMedium" panose="02000603020000020003" pitchFamily="2" charset="0"/>
              </a:rPr>
            </a:br>
            <a:r>
              <a:rPr lang="en-GB" sz="2200" dirty="0" smtClean="0">
                <a:latin typeface="SassoonCRInfantMedium" panose="02000603020000020003" pitchFamily="2" charset="0"/>
              </a:rPr>
              <a:t/>
            </a:r>
            <a:br>
              <a:rPr lang="en-GB" sz="2200" dirty="0" smtClean="0">
                <a:latin typeface="SassoonCRInfantMedium" panose="02000603020000020003" pitchFamily="2" charset="0"/>
              </a:rPr>
            </a:br>
            <a:r>
              <a:rPr lang="en-GB" sz="2200" dirty="0" smtClean="0">
                <a:latin typeface="SassoonCRInfantMedium" panose="02000603020000020003" pitchFamily="2" charset="0"/>
              </a:rPr>
              <a:t>Check out this video </a:t>
            </a:r>
            <a:r>
              <a:rPr lang="en-GB" sz="2200" dirty="0" smtClean="0">
                <a:latin typeface="SassoonCRInfantMedium" panose="02000603020000020003" pitchFamily="2" charset="0"/>
              </a:rPr>
              <a:t>clip </a:t>
            </a:r>
            <a:r>
              <a:rPr lang="en-GB" sz="2000" dirty="0">
                <a:hlinkClick r:id="rId2"/>
              </a:rPr>
              <a:t>https://</a:t>
            </a:r>
            <a:r>
              <a:rPr lang="en-GB" sz="2000" dirty="0" smtClean="0">
                <a:hlinkClick r:id="rId2"/>
              </a:rPr>
              <a:t>www.youtube.com/watch?v=jNpqXXClrAA</a:t>
            </a:r>
            <a:r>
              <a:rPr lang="en-GB" sz="2000" dirty="0" smtClean="0"/>
              <a:t/>
            </a:r>
            <a:br>
              <a:rPr lang="en-GB" sz="2000" dirty="0" smtClean="0"/>
            </a:br>
            <a:r>
              <a:rPr lang="en-GB" sz="2200" dirty="0" smtClean="0">
                <a:latin typeface="SassoonCRInfantMedium" panose="02000603020000020003" pitchFamily="2" charset="0"/>
              </a:rPr>
              <a:t/>
            </a:r>
            <a:br>
              <a:rPr lang="en-GB" sz="2200" dirty="0" smtClean="0">
                <a:latin typeface="SassoonCRInfantMedium" panose="02000603020000020003" pitchFamily="2" charset="0"/>
              </a:rPr>
            </a:br>
            <a:r>
              <a:rPr lang="en-GB" sz="2200" dirty="0" smtClean="0">
                <a:latin typeface="SassoonCRInfantMedium" panose="02000603020000020003" pitchFamily="2" charset="0"/>
              </a:rPr>
              <a:t>Play this phonics game to investigate the long </a:t>
            </a:r>
            <a:r>
              <a:rPr lang="en-GB" sz="2200" dirty="0" err="1" smtClean="0">
                <a:latin typeface="SassoonCRInfantMedium" panose="02000603020000020003" pitchFamily="2" charset="0"/>
              </a:rPr>
              <a:t>oo</a:t>
            </a:r>
            <a:r>
              <a:rPr lang="en-GB" sz="2200" dirty="0" smtClean="0">
                <a:latin typeface="SassoonCRInfantMedium" panose="02000603020000020003" pitchFamily="2" charset="0"/>
              </a:rPr>
              <a:t> sound!</a:t>
            </a:r>
            <a:br>
              <a:rPr lang="en-GB" sz="2200" dirty="0" smtClean="0">
                <a:latin typeface="SassoonCRInfantMedium" panose="02000603020000020003" pitchFamily="2" charset="0"/>
              </a:rPr>
            </a:br>
            <a:r>
              <a:rPr lang="en-GB" sz="1800" dirty="0">
                <a:hlinkClick r:id="rId3"/>
              </a:rPr>
              <a:t>https://</a:t>
            </a:r>
            <a:r>
              <a:rPr lang="en-GB" sz="1800" dirty="0" smtClean="0">
                <a:hlinkClick r:id="rId3"/>
              </a:rPr>
              <a:t>www.phonicsplay.co.uk/member-only/ooAltSpellings.html</a:t>
            </a:r>
            <a:r>
              <a:rPr lang="en-GB" sz="1800" dirty="0" smtClean="0"/>
              <a:t/>
            </a:r>
            <a:br>
              <a:rPr lang="en-GB" sz="1800" dirty="0" smtClean="0"/>
            </a:br>
            <a:r>
              <a:rPr lang="en-GB" sz="1800" dirty="0" smtClean="0"/>
              <a:t>Username:march20</a:t>
            </a:r>
            <a:br>
              <a:rPr lang="en-GB" sz="1800" dirty="0" smtClean="0"/>
            </a:br>
            <a:r>
              <a:rPr lang="en-GB" sz="1800" dirty="0" smtClean="0"/>
              <a:t>password: home</a:t>
            </a:r>
            <a:r>
              <a:rPr lang="en-GB" sz="2000" dirty="0" smtClean="0">
                <a:solidFill>
                  <a:srgbClr val="FF0000"/>
                </a:solidFill>
                <a:latin typeface="SassoonCRInfantMedium" panose="02000603020000020003" pitchFamily="2" charset="0"/>
              </a:rPr>
              <a:t/>
            </a:r>
            <a:br>
              <a:rPr lang="en-GB" sz="2000" dirty="0" smtClean="0">
                <a:solidFill>
                  <a:srgbClr val="FF0000"/>
                </a:solidFill>
                <a:latin typeface="SassoonCRInfantMedium" panose="02000603020000020003" pitchFamily="2" charset="0"/>
              </a:rPr>
            </a:br>
            <a:r>
              <a:rPr lang="en-GB" dirty="0" smtClean="0">
                <a:latin typeface="SassoonCRInfantMedium" panose="02000603020000020003" pitchFamily="2" charset="0"/>
              </a:rPr>
              <a:t/>
            </a:r>
            <a:br>
              <a:rPr lang="en-GB" dirty="0" smtClean="0">
                <a:latin typeface="SassoonCRInfantMedium" panose="02000603020000020003" pitchFamily="2" charset="0"/>
              </a:rPr>
            </a:br>
            <a:r>
              <a:rPr lang="en-GB" dirty="0" smtClean="0">
                <a:latin typeface="SassoonCRInfantMedium" panose="02000603020000020003" pitchFamily="2" charset="0"/>
              </a:rPr>
              <a:t/>
            </a:r>
            <a:br>
              <a:rPr lang="en-GB" dirty="0" smtClean="0">
                <a:latin typeface="SassoonCRInfantMedium" panose="02000603020000020003" pitchFamily="2" charset="0"/>
              </a:rPr>
            </a:br>
            <a:r>
              <a:rPr lang="en-GB" dirty="0">
                <a:latin typeface="SassoonCRInfantMedium" panose="02000603020000020003" pitchFamily="2" charset="0"/>
              </a:rPr>
              <a:t/>
            </a:r>
            <a:br>
              <a:rPr lang="en-GB" dirty="0">
                <a:latin typeface="SassoonCRInfantMedium" panose="02000603020000020003" pitchFamily="2" charset="0"/>
              </a:rPr>
            </a:br>
            <a:r>
              <a:rPr lang="en-GB" dirty="0" smtClean="0">
                <a:latin typeface="SassoonCRInfantMedium" panose="02000603020000020003" pitchFamily="2" charset="0"/>
              </a:rPr>
              <a:t/>
            </a:r>
            <a:br>
              <a:rPr lang="en-GB" dirty="0" smtClean="0">
                <a:latin typeface="SassoonCRInfantMedium" panose="02000603020000020003" pitchFamily="2" charset="0"/>
              </a:rPr>
            </a:br>
            <a:r>
              <a:rPr lang="en-GB" dirty="0" smtClean="0">
                <a:latin typeface="SassoonCRInfantMedium" panose="02000603020000020003" pitchFamily="2" charset="0"/>
              </a:rPr>
              <a:t/>
            </a:r>
            <a:br>
              <a:rPr lang="en-GB" dirty="0" smtClean="0">
                <a:latin typeface="SassoonCRInfantMedium" panose="02000603020000020003" pitchFamily="2" charset="0"/>
              </a:rPr>
            </a:br>
            <a:endParaRPr lang="en-GB" dirty="0">
              <a:latin typeface="SassoonCRInfantMedium" panose="02000603020000020003" pitchFamily="2" charset="0"/>
            </a:endParaRPr>
          </a:p>
        </p:txBody>
      </p:sp>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7668" y="3212976"/>
            <a:ext cx="5284142" cy="3420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07585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steps to succe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Title 4"/>
          <p:cNvSpPr>
            <a:spLocks noGrp="1"/>
          </p:cNvSpPr>
          <p:nvPr>
            <p:ph type="ctrTitle"/>
          </p:nvPr>
        </p:nvSpPr>
        <p:spPr>
          <a:xfrm>
            <a:off x="827584" y="-144463"/>
            <a:ext cx="7772400" cy="1470025"/>
          </a:xfrm>
        </p:spPr>
        <p:txBody>
          <a:bodyPr/>
          <a:lstStyle/>
          <a:p>
            <a:r>
              <a:rPr lang="en-GB" dirty="0" smtClean="0">
                <a:latin typeface="SassoonCRInfantMedium" panose="02000603020000020003" pitchFamily="2" charset="0"/>
              </a:rPr>
              <a:t>4. Reading activity</a:t>
            </a:r>
            <a:endParaRPr lang="en-GB" dirty="0">
              <a:latin typeface="SassoonCRInfantMedium" panose="02000603020000020003" pitchFamily="2"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836712"/>
            <a:ext cx="466725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724128" y="1772816"/>
            <a:ext cx="1321965" cy="369332"/>
          </a:xfrm>
          <a:prstGeom prst="rect">
            <a:avLst/>
          </a:prstGeom>
          <a:noFill/>
        </p:spPr>
        <p:txBody>
          <a:bodyPr wrap="none" rtlCol="0">
            <a:spAutoFit/>
          </a:bodyPr>
          <a:lstStyle/>
          <a:p>
            <a:r>
              <a:rPr lang="en-GB" dirty="0" smtClean="0"/>
              <a:t>Read this…..</a:t>
            </a:r>
            <a:endParaRPr lang="en-GB" dirty="0"/>
          </a:p>
        </p:txBody>
      </p:sp>
    </p:spTree>
    <p:extLst>
      <p:ext uri="{BB962C8B-B14F-4D97-AF65-F5344CB8AC3E}">
        <p14:creationId xmlns:p14="http://schemas.microsoft.com/office/powerpoint/2010/main" val="38233909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steps to succe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Title 4"/>
          <p:cNvSpPr>
            <a:spLocks noGrp="1"/>
          </p:cNvSpPr>
          <p:nvPr>
            <p:ph type="ctrTitle"/>
          </p:nvPr>
        </p:nvSpPr>
        <p:spPr>
          <a:xfrm>
            <a:off x="755576" y="0"/>
            <a:ext cx="7772400" cy="1470025"/>
          </a:xfrm>
        </p:spPr>
        <p:txBody>
          <a:bodyPr/>
          <a:lstStyle/>
          <a:p>
            <a:r>
              <a:rPr lang="en-GB" dirty="0" smtClean="0">
                <a:latin typeface="SassoonCRInfantMedium" panose="02000603020000020003" pitchFamily="2" charset="0"/>
              </a:rPr>
              <a:t>4. Reading activity</a:t>
            </a:r>
            <a:endParaRPr lang="en-GB" dirty="0">
              <a:latin typeface="SassoonCRInfantMedium" panose="02000603020000020003" pitchFamily="2"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557" y="1124744"/>
            <a:ext cx="4057650" cy="532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004048" y="2561937"/>
            <a:ext cx="3026662" cy="646331"/>
          </a:xfrm>
          <a:prstGeom prst="rect">
            <a:avLst/>
          </a:prstGeom>
          <a:noFill/>
        </p:spPr>
        <p:txBody>
          <a:bodyPr wrap="none" rtlCol="0">
            <a:spAutoFit/>
          </a:bodyPr>
          <a:lstStyle/>
          <a:p>
            <a:pPr algn="ctr"/>
            <a:r>
              <a:rPr lang="en-GB" dirty="0" smtClean="0"/>
              <a:t>Answer these  comprehension</a:t>
            </a:r>
          </a:p>
          <a:p>
            <a:pPr algn="ctr"/>
            <a:r>
              <a:rPr lang="en-GB" dirty="0" smtClean="0"/>
              <a:t>questions!</a:t>
            </a:r>
            <a:endParaRPr lang="en-GB" dirty="0"/>
          </a:p>
        </p:txBody>
      </p:sp>
    </p:spTree>
    <p:extLst>
      <p:ext uri="{BB962C8B-B14F-4D97-AF65-F5344CB8AC3E}">
        <p14:creationId xmlns:p14="http://schemas.microsoft.com/office/powerpoint/2010/main" val="3965817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2359</TotalTime>
  <Words>166</Words>
  <Application>Microsoft Office PowerPoint</Application>
  <PresentationFormat>On-screen Show (4:3)</PresentationFormat>
  <Paragraphs>18</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Spelling/ Phonics/ Reading Activity Carousel  Monday 30th - Thursday 2 and do one of these activities each day. Use your jotter to record your answers!  Recommended time: 30 mins</vt:lpstr>
      <vt:lpstr>1. Spelling Activity</vt:lpstr>
      <vt:lpstr>2. Reading activity Following on from our reading lesson on Monday. Read some of your book and get an adult to ask you some of these  comprehension questions about what you have read. . </vt:lpstr>
      <vt:lpstr>3. Phonics activity The sound family we are looking at this week is the oo, ew, u, ue and u_e family. They sound the same but are spelt differently.  Check out this video clip https://www.youtube.com/watch?v=jNpqXXClrAA  Play this phonics game to investigate the long oo sound! https://www.phonicsplay.co.uk/member-only/ooAltSpellings.html Username:march20 password: home      </vt:lpstr>
      <vt:lpstr>4. Reading activity</vt:lpstr>
      <vt:lpstr>4. Reading activity</vt:lpstr>
    </vt:vector>
  </TitlesOfParts>
  <Company>West Lothian Council - Education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 To learn how to use a dictionary</dc:title>
  <dc:creator>Jennifer Hall</dc:creator>
  <cp:lastModifiedBy>Jennifer Hall</cp:lastModifiedBy>
  <cp:revision>45</cp:revision>
  <dcterms:created xsi:type="dcterms:W3CDTF">2020-01-07T09:37:11Z</dcterms:created>
  <dcterms:modified xsi:type="dcterms:W3CDTF">2020-03-30T08:57:26Z</dcterms:modified>
</cp:coreProperties>
</file>