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5" r:id="rId4"/>
    <p:sldId id="273" r:id="rId5"/>
    <p:sldId id="274" r:id="rId6"/>
    <p:sldId id="277" r:id="rId7"/>
    <p:sldId id="278" r:id="rId8"/>
    <p:sldId id="279" r:id="rId9"/>
    <p:sldId id="280" r:id="rId10"/>
    <p:sldId id="281" r:id="rId11"/>
    <p:sldId id="282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70" autoAdjust="0"/>
    <p:restoredTop sz="94660" autoAdjust="0"/>
  </p:normalViewPr>
  <p:slideViewPr>
    <p:cSldViewPr>
      <p:cViewPr>
        <p:scale>
          <a:sx n="50" d="100"/>
          <a:sy n="50" d="100"/>
        </p:scale>
        <p:origin x="-1374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7F5E-47EE-47D6-9AA7-B80D02BDC4F7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7D11-1C06-4DF4-95D6-06EF620D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86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7F5E-47EE-47D6-9AA7-B80D02BDC4F7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7D11-1C06-4DF4-95D6-06EF620D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16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7F5E-47EE-47D6-9AA7-B80D02BDC4F7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7D11-1C06-4DF4-95D6-06EF620D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60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7F5E-47EE-47D6-9AA7-B80D02BDC4F7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7D11-1C06-4DF4-95D6-06EF620D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004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7F5E-47EE-47D6-9AA7-B80D02BDC4F7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7D11-1C06-4DF4-95D6-06EF620D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524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7F5E-47EE-47D6-9AA7-B80D02BDC4F7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7D11-1C06-4DF4-95D6-06EF620D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5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7F5E-47EE-47D6-9AA7-B80D02BDC4F7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7D11-1C06-4DF4-95D6-06EF620D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95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7F5E-47EE-47D6-9AA7-B80D02BDC4F7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7D11-1C06-4DF4-95D6-06EF620D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543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7F5E-47EE-47D6-9AA7-B80D02BDC4F7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7D11-1C06-4DF4-95D6-06EF620D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450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7F5E-47EE-47D6-9AA7-B80D02BDC4F7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7D11-1C06-4DF4-95D6-06EF620D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691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7F5E-47EE-47D6-9AA7-B80D02BDC4F7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7D11-1C06-4DF4-95D6-06EF620D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89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7000">
              <a:srgbClr val="FEE7F2"/>
            </a:gs>
            <a:gs pos="13000">
              <a:srgbClr val="FAC77D"/>
            </a:gs>
            <a:gs pos="19000">
              <a:srgbClr val="FBA97D"/>
            </a:gs>
            <a:gs pos="25000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E7F5E-47EE-47D6-9AA7-B80D02BDC4F7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C7D11-1C06-4DF4-95D6-06EF620D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52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F1wPYHa5nU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home.oxfordowl.co.uk/reading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0608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SassoonCRInfantMedium" panose="02000603020000020003" pitchFamily="2" charset="0"/>
              </a:rPr>
              <a:t>Reading lesson</a:t>
            </a:r>
            <a:br>
              <a:rPr lang="en-GB" u="sng" dirty="0" smtClean="0">
                <a:latin typeface="SassoonCRInfantMedium" panose="02000603020000020003" pitchFamily="2" charset="0"/>
              </a:rPr>
            </a:br>
            <a:r>
              <a:rPr lang="en-GB" u="sng" dirty="0" smtClean="0">
                <a:latin typeface="SassoonCRInfantMedium" panose="02000603020000020003" pitchFamily="2" charset="0"/>
              </a:rPr>
              <a:t>Monday </a:t>
            </a:r>
            <a:r>
              <a:rPr lang="en-GB" u="sng" dirty="0" smtClean="0">
                <a:latin typeface="SassoonCRInfantMedium" panose="02000603020000020003" pitchFamily="2" charset="0"/>
              </a:rPr>
              <a:t>30</a:t>
            </a:r>
            <a:r>
              <a:rPr lang="en-GB" u="sng" baseline="30000" dirty="0" smtClean="0">
                <a:latin typeface="SassoonCRInfantMedium" panose="02000603020000020003" pitchFamily="2" charset="0"/>
              </a:rPr>
              <a:t>th</a:t>
            </a:r>
            <a:r>
              <a:rPr lang="en-GB" u="sng" dirty="0" smtClean="0">
                <a:latin typeface="SassoonCRInfantMedium" panose="02000603020000020003" pitchFamily="2" charset="0"/>
              </a:rPr>
              <a:t> </a:t>
            </a:r>
            <a:r>
              <a:rPr lang="en-GB" u="sng" dirty="0" smtClean="0">
                <a:latin typeface="SassoonCRInfantMedium" panose="02000603020000020003" pitchFamily="2" charset="0"/>
              </a:rPr>
              <a:t>March</a:t>
            </a:r>
            <a:br>
              <a:rPr lang="en-GB" u="sng" dirty="0" smtClean="0">
                <a:latin typeface="SassoonCRInfantMedium" panose="02000603020000020003" pitchFamily="2" charset="0"/>
              </a:rPr>
            </a:br>
            <a:r>
              <a:rPr lang="en-GB" u="sng" dirty="0">
                <a:latin typeface="SassoonCRInfantMedium" panose="02000603020000020003" pitchFamily="2" charset="0"/>
              </a:rPr>
              <a:t/>
            </a:r>
            <a:br>
              <a:rPr lang="en-GB" u="sng" dirty="0">
                <a:latin typeface="SassoonCRInfantMedium" panose="02000603020000020003" pitchFamily="2" charset="0"/>
              </a:rPr>
            </a:br>
            <a:r>
              <a:rPr lang="en-GB" u="sng" dirty="0" smtClean="0">
                <a:latin typeface="SassoonCRInfantMedium" panose="02000603020000020003" pitchFamily="2" charset="0"/>
              </a:rPr>
              <a:t/>
            </a:r>
            <a:br>
              <a:rPr lang="en-GB" u="sng" dirty="0" smtClean="0">
                <a:latin typeface="SassoonCRInfantMedium" panose="02000603020000020003" pitchFamily="2" charset="0"/>
              </a:rPr>
            </a:br>
            <a:r>
              <a:rPr lang="en-GB" u="sng" dirty="0">
                <a:latin typeface="SassoonCRInfantMedium" panose="02000603020000020003" pitchFamily="2" charset="0"/>
              </a:rPr>
              <a:t/>
            </a:r>
            <a:br>
              <a:rPr lang="en-GB" u="sng" dirty="0">
                <a:latin typeface="SassoonCRInfantMedium" panose="02000603020000020003" pitchFamily="2" charset="0"/>
              </a:rPr>
            </a:br>
            <a:r>
              <a:rPr lang="en-GB" u="sng" dirty="0" smtClean="0">
                <a:latin typeface="SassoonCRInfantMedium" panose="02000603020000020003" pitchFamily="2" charset="0"/>
              </a:rPr>
              <a:t>Recommended time: 30 mins</a:t>
            </a:r>
            <a:endParaRPr lang="en-GB" u="sng" dirty="0">
              <a:latin typeface="SassoonCRInfantMedium" panose="02000603020000020003" pitchFamily="2" charset="0"/>
            </a:endParaRPr>
          </a:p>
        </p:txBody>
      </p:sp>
      <p:sp>
        <p:nvSpPr>
          <p:cNvPr id="4" name="AutoShape 2" descr="Image result for steps to succ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0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steps to succ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20" y="404664"/>
            <a:ext cx="7772400" cy="3528392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Answers!</a:t>
            </a:r>
            <a:r>
              <a:rPr lang="en-GB" sz="2800" dirty="0" smtClean="0">
                <a:latin typeface="SassoonCRInfantMedium" panose="02000603020000020003" pitchFamily="2" charset="0"/>
              </a:rPr>
              <a:t/>
            </a:r>
            <a:br>
              <a:rPr lang="en-GB" sz="2800" dirty="0" smtClean="0">
                <a:latin typeface="SassoonCRInfantMedium" panose="02000603020000020003" pitchFamily="2" charset="0"/>
              </a:rPr>
            </a:br>
            <a:r>
              <a:rPr lang="en-GB" sz="2800" i="1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/>
            </a:r>
            <a:br>
              <a:rPr lang="en-GB" sz="2800" i="1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</a:br>
            <a:r>
              <a:rPr lang="en-GB" sz="2800" dirty="0" smtClean="0">
                <a:latin typeface="SassoonCRInfantMedium" panose="02000603020000020003" pitchFamily="2" charset="0"/>
              </a:rPr>
              <a:t>2. How does a ‘bark spider’ hide from its prey?</a:t>
            </a:r>
            <a:br>
              <a:rPr lang="en-GB" sz="2800" dirty="0" smtClean="0">
                <a:latin typeface="SassoonCRInfantMedium" panose="02000603020000020003" pitchFamily="2" charset="0"/>
              </a:rPr>
            </a:br>
            <a:r>
              <a:rPr lang="en-GB" sz="2800" i="1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A bark spider hides from its prey by camouflaging into the colour of the bark of a tree. </a:t>
            </a:r>
            <a:br>
              <a:rPr lang="en-GB" sz="2800" i="1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</a:br>
            <a:r>
              <a:rPr lang="en-GB" sz="2800" dirty="0" smtClean="0">
                <a:latin typeface="SassoonCRInfantMedium" panose="02000603020000020003" pitchFamily="2" charset="0"/>
              </a:rPr>
              <a:t/>
            </a:r>
            <a:br>
              <a:rPr lang="en-GB" sz="2800" dirty="0" smtClean="0">
                <a:latin typeface="SassoonCRInfantMedium" panose="02000603020000020003" pitchFamily="2" charset="0"/>
              </a:rPr>
            </a:br>
            <a:endParaRPr lang="en-GB" sz="2800" dirty="0">
              <a:latin typeface="SassoonCRInfantMedium" panose="02000603020000020003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70" y="3645024"/>
            <a:ext cx="6766930" cy="289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59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steps to succ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233" y="255588"/>
            <a:ext cx="7772400" cy="2453332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Answers!</a:t>
            </a:r>
            <a:r>
              <a:rPr lang="en-GB" sz="2800" dirty="0" smtClean="0">
                <a:latin typeface="SassoonCRInfantMedium" panose="02000603020000020003" pitchFamily="2" charset="0"/>
              </a:rPr>
              <a:t/>
            </a:r>
            <a:br>
              <a:rPr lang="en-GB" sz="2800" dirty="0" smtClean="0">
                <a:latin typeface="SassoonCRInfantMedium" panose="02000603020000020003" pitchFamily="2" charset="0"/>
              </a:rPr>
            </a:br>
            <a:r>
              <a:rPr lang="en-GB" sz="2800" dirty="0">
                <a:latin typeface="SassoonCRInfantMedium" panose="02000603020000020003" pitchFamily="2" charset="0"/>
              </a:rPr>
              <a:t/>
            </a:r>
            <a:br>
              <a:rPr lang="en-GB" sz="2800" dirty="0">
                <a:latin typeface="SassoonCRInfantMedium" panose="02000603020000020003" pitchFamily="2" charset="0"/>
              </a:rPr>
            </a:br>
            <a:r>
              <a:rPr lang="en-GB" sz="2800" dirty="0" smtClean="0">
                <a:latin typeface="SassoonCRInfantMedium" panose="02000603020000020003" pitchFamily="2" charset="0"/>
              </a:rPr>
              <a:t>3. What type of animal is a chameleon? </a:t>
            </a:r>
            <a:br>
              <a:rPr lang="en-GB" sz="2800" dirty="0" smtClean="0">
                <a:latin typeface="SassoonCRInfantMedium" panose="02000603020000020003" pitchFamily="2" charset="0"/>
              </a:rPr>
            </a:br>
            <a:r>
              <a:rPr lang="en-GB" sz="2800" i="1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A chameleon is a type of lizard.</a:t>
            </a:r>
            <a:r>
              <a:rPr lang="en-GB" sz="2800" dirty="0" smtClean="0">
                <a:latin typeface="SassoonCRInfantMedium" panose="02000603020000020003" pitchFamily="2" charset="0"/>
              </a:rPr>
              <a:t/>
            </a:r>
            <a:br>
              <a:rPr lang="en-GB" sz="2800" dirty="0" smtClean="0">
                <a:latin typeface="SassoonCRInfantMedium" panose="02000603020000020003" pitchFamily="2" charset="0"/>
              </a:rPr>
            </a:br>
            <a:endParaRPr lang="en-GB" sz="2800" dirty="0">
              <a:latin typeface="SassoonCRInfantMedium" panose="02000603020000020003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9" y="4124869"/>
            <a:ext cx="9036260" cy="18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8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steps to succ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03983" y="2492896"/>
            <a:ext cx="7772400" cy="1470025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en-GB" sz="3100" dirty="0" smtClean="0">
                <a:latin typeface="SassoonCRInfantMedium" panose="02000603020000020003" pitchFamily="2" charset="0"/>
              </a:rPr>
              <a:t>Let’s reflect on our learning!</a:t>
            </a:r>
            <a:br>
              <a:rPr lang="en-GB" sz="3100" dirty="0" smtClean="0">
                <a:latin typeface="SassoonCRInfantMedium" panose="02000603020000020003" pitchFamily="2" charset="0"/>
              </a:rPr>
            </a:br>
            <a:r>
              <a:rPr lang="en-GB" sz="3100" u="sng" dirty="0">
                <a:solidFill>
                  <a:srgbClr val="002060"/>
                </a:solidFill>
                <a:latin typeface="SassoonCRInfantMedium" panose="02000603020000020003" pitchFamily="2" charset="0"/>
              </a:rPr>
              <a:t/>
            </a:r>
            <a:br>
              <a:rPr lang="en-GB" sz="3100" u="sng" dirty="0">
                <a:solidFill>
                  <a:srgbClr val="002060"/>
                </a:solidFill>
                <a:latin typeface="SassoonCRInfantMedium" panose="02000603020000020003" pitchFamily="2" charset="0"/>
              </a:rPr>
            </a:br>
            <a:r>
              <a:rPr lang="en-GB" sz="3100" u="sng" dirty="0" smtClean="0">
                <a:solidFill>
                  <a:srgbClr val="002060"/>
                </a:solidFill>
                <a:latin typeface="SassoonCRInfantMedium" panose="02000603020000020003" pitchFamily="2" charset="0"/>
              </a:rPr>
              <a:t>Do/can </a:t>
            </a:r>
            <a:r>
              <a:rPr lang="en-GB" sz="3100" u="sng" dirty="0" smtClean="0">
                <a:solidFill>
                  <a:srgbClr val="002060"/>
                </a:solidFill>
                <a:latin typeface="SassoonCRInfantMedium" panose="02000603020000020003" pitchFamily="2" charset="0"/>
              </a:rPr>
              <a:t>you now…</a:t>
            </a:r>
            <a:br>
              <a:rPr lang="en-GB" sz="3100" u="sng" dirty="0" smtClean="0">
                <a:solidFill>
                  <a:srgbClr val="002060"/>
                </a:solidFill>
                <a:latin typeface="SassoonCRInfantMedium" panose="02000603020000020003" pitchFamily="2" charset="0"/>
              </a:rPr>
            </a:br>
            <a:r>
              <a:rPr lang="en-GB" sz="3100" dirty="0" smtClean="0">
                <a:solidFill>
                  <a:srgbClr val="002060"/>
                </a:solidFill>
                <a:latin typeface="SassoonCRInfantMedium" panose="02000603020000020003" pitchFamily="2" charset="0"/>
              </a:rPr>
              <a:t>…</a:t>
            </a:r>
            <a:r>
              <a:rPr lang="en-GB" sz="3100" dirty="0" smtClean="0">
                <a:solidFill>
                  <a:srgbClr val="002060"/>
                </a:solidFill>
                <a:latin typeface="SassoonCRInfantMedium" panose="02000603020000020003" pitchFamily="2" charset="0"/>
              </a:rPr>
              <a:t>read </a:t>
            </a:r>
            <a:r>
              <a:rPr lang="en-GB" sz="3100" dirty="0">
                <a:solidFill>
                  <a:srgbClr val="002060"/>
                </a:solidFill>
                <a:latin typeface="SassoonCRInfantMedium" panose="02000603020000020003" pitchFamily="2" charset="0"/>
              </a:rPr>
              <a:t>a section of </a:t>
            </a:r>
            <a:r>
              <a:rPr lang="en-GB" sz="3100" dirty="0" smtClean="0">
                <a:solidFill>
                  <a:srgbClr val="002060"/>
                </a:solidFill>
                <a:latin typeface="SassoonCRInfantMedium" panose="02000603020000020003" pitchFamily="2" charset="0"/>
              </a:rPr>
              <a:t>text?</a:t>
            </a:r>
            <a:r>
              <a:rPr lang="en-GB" sz="3100" dirty="0">
                <a:solidFill>
                  <a:srgbClr val="002060"/>
                </a:solidFill>
                <a:latin typeface="SassoonCRInfantMedium" panose="02000603020000020003" pitchFamily="2" charset="0"/>
              </a:rPr>
              <a:t/>
            </a:r>
            <a:br>
              <a:rPr lang="en-GB" sz="3100" dirty="0">
                <a:solidFill>
                  <a:srgbClr val="002060"/>
                </a:solidFill>
                <a:latin typeface="SassoonCRInfantMedium" panose="02000603020000020003" pitchFamily="2" charset="0"/>
              </a:rPr>
            </a:br>
            <a:r>
              <a:rPr lang="en-GB" sz="3100" dirty="0" smtClean="0">
                <a:solidFill>
                  <a:srgbClr val="002060"/>
                </a:solidFill>
                <a:latin typeface="SassoonCRInfantMedium" panose="02000603020000020003" pitchFamily="2" charset="0"/>
              </a:rPr>
              <a:t>…skim </a:t>
            </a:r>
            <a:r>
              <a:rPr lang="en-GB" sz="3100" dirty="0">
                <a:solidFill>
                  <a:srgbClr val="002060"/>
                </a:solidFill>
                <a:latin typeface="SassoonCRInfantMedium" panose="02000603020000020003" pitchFamily="2" charset="0"/>
              </a:rPr>
              <a:t>and scan to find the important </a:t>
            </a:r>
            <a:r>
              <a:rPr lang="en-GB" sz="3100" dirty="0" smtClean="0">
                <a:solidFill>
                  <a:srgbClr val="002060"/>
                </a:solidFill>
                <a:latin typeface="SassoonCRInfantMedium" panose="02000603020000020003" pitchFamily="2" charset="0"/>
              </a:rPr>
              <a:t>information?</a:t>
            </a:r>
            <a:r>
              <a:rPr lang="en-GB" sz="3100" dirty="0">
                <a:solidFill>
                  <a:srgbClr val="002060"/>
                </a:solidFill>
                <a:latin typeface="SassoonCRInfantMedium" panose="02000603020000020003" pitchFamily="2" charset="0"/>
              </a:rPr>
              <a:t/>
            </a:r>
            <a:br>
              <a:rPr lang="en-GB" sz="3100" dirty="0">
                <a:solidFill>
                  <a:srgbClr val="002060"/>
                </a:solidFill>
                <a:latin typeface="SassoonCRInfantMedium" panose="02000603020000020003" pitchFamily="2" charset="0"/>
              </a:rPr>
            </a:br>
            <a:r>
              <a:rPr lang="en-GB" sz="3100" dirty="0" smtClean="0">
                <a:solidFill>
                  <a:srgbClr val="002060"/>
                </a:solidFill>
                <a:latin typeface="SassoonCRInfantMedium" panose="02000603020000020003" pitchFamily="2" charset="0"/>
              </a:rPr>
              <a:t>…answer </a:t>
            </a:r>
            <a:r>
              <a:rPr lang="en-GB" sz="3100" dirty="0">
                <a:solidFill>
                  <a:srgbClr val="002060"/>
                </a:solidFill>
                <a:latin typeface="SassoonCRInfantMedium" panose="02000603020000020003" pitchFamily="2" charset="0"/>
              </a:rPr>
              <a:t>comprehension </a:t>
            </a:r>
            <a:r>
              <a:rPr lang="en-GB" sz="3100" dirty="0" smtClean="0">
                <a:solidFill>
                  <a:srgbClr val="002060"/>
                </a:solidFill>
                <a:latin typeface="SassoonCRInfantMedium" panose="02000603020000020003" pitchFamily="2" charset="0"/>
              </a:rPr>
              <a:t>questions?</a:t>
            </a:r>
            <a:r>
              <a:rPr lang="en-GB" sz="3100" dirty="0">
                <a:solidFill>
                  <a:srgbClr val="002060"/>
                </a:solidFill>
                <a:latin typeface="SassoonCRInfantMedium" panose="02000603020000020003" pitchFamily="2" charset="0"/>
              </a:rPr>
              <a:t/>
            </a:r>
            <a:br>
              <a:rPr lang="en-GB" sz="3100" dirty="0">
                <a:solidFill>
                  <a:srgbClr val="002060"/>
                </a:solidFill>
                <a:latin typeface="SassoonCRInfantMedium" panose="02000603020000020003" pitchFamily="2" charset="0"/>
              </a:rPr>
            </a:br>
            <a:r>
              <a:rPr lang="en-GB" sz="3100" dirty="0" smtClean="0">
                <a:solidFill>
                  <a:srgbClr val="002060"/>
                </a:solidFill>
                <a:latin typeface="SassoonCRInfantMedium" panose="02000603020000020003" pitchFamily="2" charset="0"/>
              </a:rPr>
              <a:t>…write </a:t>
            </a:r>
            <a:r>
              <a:rPr lang="en-GB" sz="3100" dirty="0">
                <a:solidFill>
                  <a:srgbClr val="002060"/>
                </a:solidFill>
                <a:latin typeface="SassoonCRInfantMedium" panose="02000603020000020003" pitchFamily="2" charset="0"/>
              </a:rPr>
              <a:t>my answers in full </a:t>
            </a:r>
            <a:r>
              <a:rPr lang="en-GB" sz="3100" dirty="0" smtClean="0">
                <a:solidFill>
                  <a:srgbClr val="002060"/>
                </a:solidFill>
                <a:latin typeface="SassoonCRInfantMedium" panose="02000603020000020003" pitchFamily="2" charset="0"/>
              </a:rPr>
              <a:t>sentences?</a:t>
            </a:r>
            <a:r>
              <a:rPr lang="en-GB" dirty="0">
                <a:solidFill>
                  <a:srgbClr val="002060"/>
                </a:solidFill>
                <a:latin typeface="SassoonCRInfantMedium" panose="02000603020000020003" pitchFamily="2" charset="0"/>
              </a:rPr>
              <a:t/>
            </a:r>
            <a:br>
              <a:rPr lang="en-GB" dirty="0">
                <a:solidFill>
                  <a:srgbClr val="002060"/>
                </a:solidFill>
                <a:latin typeface="SassoonCRInfantMedium" panose="02000603020000020003" pitchFamily="2" charset="0"/>
              </a:rPr>
            </a:br>
            <a:r>
              <a:rPr lang="en-GB" dirty="0">
                <a:solidFill>
                  <a:srgbClr val="002060"/>
                </a:solidFill>
                <a:latin typeface="SassoonCRInfantMedium" panose="02000603020000020003" pitchFamily="2" charset="0"/>
              </a:rPr>
              <a:t/>
            </a:r>
            <a:br>
              <a:rPr lang="en-GB" dirty="0">
                <a:solidFill>
                  <a:srgbClr val="002060"/>
                </a:solidFill>
                <a:latin typeface="SassoonCRInfantMedium" panose="02000603020000020003" pitchFamily="2" charset="0"/>
              </a:rPr>
            </a:br>
            <a:r>
              <a:rPr lang="en-GB" dirty="0" smtClean="0">
                <a:latin typeface="SassoonCRInfantMedium" panose="02000603020000020003" pitchFamily="2" charset="0"/>
              </a:rPr>
              <a:t/>
            </a:r>
            <a:br>
              <a:rPr lang="en-GB" dirty="0" smtClean="0">
                <a:latin typeface="SassoonCRInfantMedium" panose="02000603020000020003" pitchFamily="2" charset="0"/>
              </a:rPr>
            </a:br>
            <a:endParaRPr lang="en-GB" dirty="0">
              <a:latin typeface="SassoonCRInfantMedium" panose="02000603020000020003" pitchFamily="2" charset="0"/>
            </a:endParaRPr>
          </a:p>
        </p:txBody>
      </p:sp>
      <p:pic>
        <p:nvPicPr>
          <p:cNvPr id="6147" name="Picture 3" descr="C:\Users\jennifer.hall\AppData\Local\Microsoft\Windows\INetCache\IE\GNK1MN8P\Traffic-Light-PNG-HD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4365104"/>
            <a:ext cx="2650604" cy="26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4752052"/>
            <a:ext cx="7590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assoonCRInfantMedium" panose="02000603020000020003" pitchFamily="2" charset="0"/>
              </a:rPr>
              <a:t>Not achieved the learning intention- I’ve answered ‘no’ to all of the above</a:t>
            </a:r>
            <a:r>
              <a:rPr lang="en-GB" dirty="0" smtClean="0">
                <a:latin typeface="SassoonCRInfantMedium" panose="02000603020000020003" pitchFamily="2" charset="0"/>
              </a:rPr>
              <a:t>.</a:t>
            </a:r>
          </a:p>
          <a:p>
            <a:r>
              <a:rPr lang="en-GB" dirty="0" smtClean="0">
                <a:latin typeface="SassoonCRInfantMedium" panose="02000603020000020003" pitchFamily="2" charset="0"/>
              </a:rPr>
              <a:t>Go through the slides again.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5543128"/>
            <a:ext cx="8093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SassoonCRInfantMedium" panose="02000603020000020003" pitchFamily="2" charset="0"/>
              </a:rPr>
              <a:t>Partly achieved </a:t>
            </a:r>
            <a:r>
              <a:rPr lang="en-GB" dirty="0">
                <a:latin typeface="SassoonCRInfantMedium" panose="02000603020000020003" pitchFamily="2" charset="0"/>
              </a:rPr>
              <a:t>the learning intention- I’ve answered </a:t>
            </a:r>
            <a:r>
              <a:rPr lang="en-GB" dirty="0" smtClean="0">
                <a:latin typeface="SassoonCRInfantMedium" panose="02000603020000020003" pitchFamily="2" charset="0"/>
              </a:rPr>
              <a:t>‘yes’ </a:t>
            </a:r>
            <a:r>
              <a:rPr lang="en-GB" dirty="0">
                <a:latin typeface="SassoonCRInfantMedium" panose="02000603020000020003" pitchFamily="2" charset="0"/>
              </a:rPr>
              <a:t>to </a:t>
            </a:r>
            <a:r>
              <a:rPr lang="en-GB" dirty="0" smtClean="0">
                <a:latin typeface="SassoonCRInfantMedium" panose="02000603020000020003" pitchFamily="2" charset="0"/>
              </a:rPr>
              <a:t>some </a:t>
            </a:r>
            <a:r>
              <a:rPr lang="en-GB" dirty="0">
                <a:latin typeface="SassoonCRInfantMedium" panose="02000603020000020003" pitchFamily="2" charset="0"/>
              </a:rPr>
              <a:t>of the </a:t>
            </a:r>
            <a:r>
              <a:rPr lang="en-GB" dirty="0" smtClean="0">
                <a:latin typeface="SassoonCRInfantMedium" panose="02000603020000020003" pitchFamily="2" charset="0"/>
              </a:rPr>
              <a:t>above</a:t>
            </a:r>
          </a:p>
          <a:p>
            <a:r>
              <a:rPr lang="en-GB" dirty="0" smtClean="0">
                <a:latin typeface="SassoonCRInfantMedium" panose="02000603020000020003" pitchFamily="2" charset="0"/>
              </a:rPr>
              <a:t>Goo job! We’ll keep practising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6196677"/>
            <a:ext cx="7304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SassoonCRInfantMedium" panose="02000603020000020003" pitchFamily="2" charset="0"/>
              </a:rPr>
              <a:t>Achieved </a:t>
            </a:r>
            <a:r>
              <a:rPr lang="en-GB" dirty="0">
                <a:latin typeface="SassoonCRInfantMedium" panose="02000603020000020003" pitchFamily="2" charset="0"/>
              </a:rPr>
              <a:t>the learning intention- I’ve answered </a:t>
            </a:r>
            <a:r>
              <a:rPr lang="en-GB" dirty="0" smtClean="0">
                <a:latin typeface="SassoonCRInfantMedium" panose="02000603020000020003" pitchFamily="2" charset="0"/>
              </a:rPr>
              <a:t>‘yes’ </a:t>
            </a:r>
            <a:r>
              <a:rPr lang="en-GB" dirty="0">
                <a:latin typeface="SassoonCRInfantMedium" panose="02000603020000020003" pitchFamily="2" charset="0"/>
              </a:rPr>
              <a:t>to all of the above</a:t>
            </a:r>
            <a:r>
              <a:rPr lang="en-GB" dirty="0" smtClean="0"/>
              <a:t>. </a:t>
            </a:r>
          </a:p>
          <a:p>
            <a:r>
              <a:rPr lang="en-GB" dirty="0" smtClean="0">
                <a:latin typeface="SassoonCRInfantMedium" panose="02000603020000020003" pitchFamily="2" charset="0"/>
              </a:rPr>
              <a:t>Well done!</a:t>
            </a:r>
            <a:endParaRPr lang="en-GB" dirty="0"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1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en-GB" u="sng" dirty="0" smtClean="0">
                <a:latin typeface="SassoonCRInfantMedium" panose="02000603020000020003" pitchFamily="2" charset="0"/>
              </a:rPr>
              <a:t>L.I. </a:t>
            </a:r>
            <a:r>
              <a:rPr lang="en-GB" u="sng" dirty="0" smtClean="0">
                <a:latin typeface="SassoonCRInfantMedium" panose="02000603020000020003" pitchFamily="2" charset="0"/>
              </a:rPr>
              <a:t>To answer comprehension questions.</a:t>
            </a:r>
            <a:endParaRPr lang="en-GB" u="sng" dirty="0">
              <a:latin typeface="SassoonCRInfantMedium" panose="02000603020000020003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en-GB" sz="2800" u="sng" dirty="0" smtClean="0">
                <a:solidFill>
                  <a:srgbClr val="002060"/>
                </a:solidFill>
                <a:latin typeface="SassoonCRInfantMedium" panose="02000603020000020003" pitchFamily="2" charset="0"/>
              </a:rPr>
              <a:t>Steps to success</a:t>
            </a:r>
          </a:p>
          <a:p>
            <a:pPr marL="457200" indent="-457200" algn="l">
              <a:buFontTx/>
              <a:buChar char="-"/>
            </a:pPr>
            <a:r>
              <a:rPr lang="en-GB" sz="2800" dirty="0" smtClean="0">
                <a:solidFill>
                  <a:srgbClr val="002060"/>
                </a:solidFill>
                <a:latin typeface="SassoonCRInfantMedium" panose="02000603020000020003" pitchFamily="2" charset="0"/>
              </a:rPr>
              <a:t>I can read </a:t>
            </a:r>
            <a:r>
              <a:rPr lang="en-GB" sz="2800" dirty="0" smtClean="0">
                <a:solidFill>
                  <a:srgbClr val="002060"/>
                </a:solidFill>
                <a:latin typeface="SassoonCRInfantMedium" panose="02000603020000020003" pitchFamily="2" charset="0"/>
              </a:rPr>
              <a:t>a section of text</a:t>
            </a:r>
            <a:r>
              <a:rPr lang="en-GB" sz="2800" dirty="0" smtClean="0">
                <a:solidFill>
                  <a:srgbClr val="002060"/>
                </a:solidFill>
                <a:latin typeface="SassoonCRInfantMedium" panose="02000603020000020003" pitchFamily="2" charset="0"/>
              </a:rPr>
              <a:t>.</a:t>
            </a:r>
          </a:p>
          <a:p>
            <a:pPr marL="457200" indent="-457200" algn="l">
              <a:buFontTx/>
              <a:buChar char="-"/>
            </a:pPr>
            <a:r>
              <a:rPr lang="en-GB" sz="2800" dirty="0" smtClean="0">
                <a:solidFill>
                  <a:srgbClr val="002060"/>
                </a:solidFill>
                <a:latin typeface="SassoonCRInfantMedium" panose="02000603020000020003" pitchFamily="2" charset="0"/>
              </a:rPr>
              <a:t>I can skim and scan to find the important information.</a:t>
            </a:r>
          </a:p>
          <a:p>
            <a:pPr marL="457200" indent="-457200" algn="l">
              <a:buFontTx/>
              <a:buChar char="-"/>
            </a:pPr>
            <a:r>
              <a:rPr lang="en-GB" sz="2800" dirty="0" smtClean="0">
                <a:solidFill>
                  <a:srgbClr val="002060"/>
                </a:solidFill>
                <a:latin typeface="SassoonCRInfantMedium" panose="02000603020000020003" pitchFamily="2" charset="0"/>
              </a:rPr>
              <a:t>I can answer comprehension questions.</a:t>
            </a:r>
          </a:p>
          <a:p>
            <a:pPr marL="457200" indent="-457200" algn="l">
              <a:buFontTx/>
              <a:buChar char="-"/>
            </a:pPr>
            <a:r>
              <a:rPr lang="en-GB" sz="2800" dirty="0" smtClean="0">
                <a:solidFill>
                  <a:srgbClr val="002060"/>
                </a:solidFill>
                <a:latin typeface="SassoonCRInfantMedium" panose="02000603020000020003" pitchFamily="2" charset="0"/>
              </a:rPr>
              <a:t>I can write my answers in full sentences.</a:t>
            </a:r>
            <a:endParaRPr lang="en-GB" sz="2800" dirty="0">
              <a:solidFill>
                <a:srgbClr val="00206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4" name="AutoShape 2" descr="Image result for steps to succ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Image result for steps to succ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69476"/>
            <a:ext cx="2438400" cy="198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81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steps to succ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Oval Callout 4"/>
          <p:cNvSpPr/>
          <p:nvPr/>
        </p:nvSpPr>
        <p:spPr>
          <a:xfrm>
            <a:off x="611560" y="404664"/>
            <a:ext cx="7812360" cy="527127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SassoonCRInfantMedium" panose="02000603020000020003" pitchFamily="2" charset="0"/>
              </a:rPr>
              <a:t>Okay P3 remember we’ve </a:t>
            </a:r>
            <a:r>
              <a:rPr lang="en-GB" sz="3200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done this before ‘comprehension’ to means to show you have understood what you have read!</a:t>
            </a:r>
            <a:r>
              <a:rPr lang="en-GB" sz="3200" dirty="0" smtClean="0">
                <a:latin typeface="SassoonCRInfantMedium" panose="02000603020000020003" pitchFamily="2" charset="0"/>
              </a:rPr>
              <a:t> </a:t>
            </a:r>
            <a:r>
              <a:rPr lang="en-GB" sz="3200" dirty="0">
                <a:latin typeface="SassoonCRInfantMedium" panose="02000603020000020003" pitchFamily="2" charset="0"/>
              </a:rPr>
              <a:t>just common sense! </a:t>
            </a:r>
            <a:r>
              <a:rPr lang="en-GB" sz="3200" dirty="0" smtClean="0">
                <a:latin typeface="SassoonCRInfantMedium" panose="02000603020000020003" pitchFamily="2" charset="0"/>
              </a:rPr>
              <a:t>e</a:t>
            </a:r>
            <a:r>
              <a:rPr lang="en-GB" sz="3200" dirty="0">
                <a:latin typeface="SassoonCRInfantMedium" panose="02000603020000020003" pitchFamily="2" charset="0"/>
              </a:rPr>
              <a:t>!</a:t>
            </a:r>
            <a:endParaRPr lang="en-GB" sz="3200" dirty="0"/>
          </a:p>
        </p:txBody>
      </p:sp>
      <p:pic>
        <p:nvPicPr>
          <p:cNvPr id="7" name="Picture 2" descr="C:\Users\jennifer.hall\AppData\Local\Microsoft\Windows\INetCache\IE\HXGRCML5\rea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156" y="5622042"/>
            <a:ext cx="1799844" cy="124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43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steps to succ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SassoonCRInfantMedium" panose="02000603020000020003" pitchFamily="2" charset="0"/>
              </a:rPr>
              <a:t/>
            </a:r>
            <a:br>
              <a:rPr lang="en-GB" dirty="0" smtClean="0">
                <a:latin typeface="SassoonCRInfantMedium" panose="02000603020000020003" pitchFamily="2" charset="0"/>
              </a:rPr>
            </a:br>
            <a:r>
              <a:rPr lang="en-GB" dirty="0" smtClean="0">
                <a:latin typeface="SassoonCRInfantMedium" panose="02000603020000020003" pitchFamily="2" charset="0"/>
              </a:rPr>
              <a:t/>
            </a:r>
            <a:br>
              <a:rPr lang="en-GB" dirty="0" smtClean="0">
                <a:latin typeface="SassoonCRInfantMedium" panose="02000603020000020003" pitchFamily="2" charset="0"/>
              </a:rPr>
            </a:br>
            <a:r>
              <a:rPr lang="en-GB" dirty="0" smtClean="0">
                <a:latin typeface="SassoonCRInfantMedium" panose="02000603020000020003" pitchFamily="2" charset="0"/>
              </a:rPr>
              <a:t/>
            </a:r>
            <a:br>
              <a:rPr lang="en-GB" dirty="0" smtClean="0">
                <a:latin typeface="SassoonCRInfantMedium" panose="02000603020000020003" pitchFamily="2" charset="0"/>
              </a:rPr>
            </a:br>
            <a:r>
              <a:rPr lang="en-GB" dirty="0" smtClean="0">
                <a:latin typeface="SassoonCRInfantMedium" panose="02000603020000020003" pitchFamily="2" charset="0"/>
              </a:rPr>
              <a:t>Remember I said you can find answers more quickly by using the skill of ‘skimming and scanning’- click on this video clip to remind yourself </a:t>
            </a:r>
            <a:br>
              <a:rPr lang="en-GB" dirty="0" smtClean="0">
                <a:latin typeface="SassoonCRInfantMedium" panose="02000603020000020003" pitchFamily="2" charset="0"/>
              </a:rPr>
            </a:br>
            <a:r>
              <a:rPr lang="en-GB" dirty="0">
                <a:hlinkClick r:id="rId2"/>
              </a:rPr>
              <a:t>https://www.youtube.com/watch?v=F1wPYHa5nUg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pic>
        <p:nvPicPr>
          <p:cNvPr id="2" name="Picture 2" descr="C:\Users\jennifer.hall\AppData\Local\Microsoft\Windows\INetCache\IE\HXGRCML5\read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156" y="5622042"/>
            <a:ext cx="1799844" cy="124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steps to succ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20" y="404664"/>
            <a:ext cx="7772400" cy="1470025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SassoonCRInfantMedium" panose="02000603020000020003" pitchFamily="2" charset="0"/>
              </a:rPr>
              <a:t>This is a really cool website where you can access e-books for free you just need to register...</a:t>
            </a:r>
            <a:br>
              <a:rPr lang="en-GB" sz="2800" dirty="0" smtClean="0">
                <a:latin typeface="SassoonCRInfantMedium" panose="02000603020000020003" pitchFamily="2" charset="0"/>
              </a:rPr>
            </a:br>
            <a:r>
              <a:rPr lang="en-GB" sz="2800" dirty="0">
                <a:hlinkClick r:id="rId2"/>
              </a:rPr>
              <a:t>https://home.oxfordowl.co.uk/reading/</a:t>
            </a:r>
            <a:endParaRPr lang="en-GB" sz="2800" dirty="0">
              <a:latin typeface="SassoonCRInfantMedium" panose="02000603020000020003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171440"/>
            <a:ext cx="8532491" cy="451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89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steps to succ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20" y="404664"/>
            <a:ext cx="7772400" cy="1470025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SassoonCRInfantMedium" panose="02000603020000020003" pitchFamily="2" charset="0"/>
              </a:rPr>
              <a:t>When you have register click on ‘free e-books’ and search ‘Animal Magic’.</a:t>
            </a:r>
            <a:endParaRPr lang="en-GB" sz="2800" dirty="0">
              <a:latin typeface="SassoonCRInfantMedium" panose="02000603020000020003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72816"/>
            <a:ext cx="365760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96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steps to succ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20" y="404664"/>
            <a:ext cx="7772400" cy="1470025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SassoonCRInfantMedium" panose="02000603020000020003" pitchFamily="2" charset="0"/>
              </a:rPr>
              <a:t>Read the book and then play the activities above.</a:t>
            </a:r>
            <a:endParaRPr lang="en-GB" sz="2800" dirty="0">
              <a:latin typeface="SassoonCRInfantMedium" panose="02000603020000020003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56792"/>
            <a:ext cx="365760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170" y="2708920"/>
            <a:ext cx="42767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004048" y="1556792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292080" y="1412776"/>
            <a:ext cx="1728192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9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steps to succ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20" y="404664"/>
            <a:ext cx="7772400" cy="6264696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latin typeface="SassoonCRInfantMedium" panose="02000603020000020003" pitchFamily="2" charset="0"/>
              </a:rPr>
              <a:t>Now use your skimming and scanning to answer these comprehension questions. Write down your answer in a complete sentence…</a:t>
            </a:r>
            <a:br>
              <a:rPr lang="en-GB" sz="2800" dirty="0" smtClean="0">
                <a:latin typeface="SassoonCRInfantMedium" panose="02000603020000020003" pitchFamily="2" charset="0"/>
              </a:rPr>
            </a:br>
            <a:r>
              <a:rPr lang="en-GB" sz="2800" dirty="0">
                <a:latin typeface="SassoonCRInfantMedium" panose="02000603020000020003" pitchFamily="2" charset="0"/>
              </a:rPr>
              <a:t/>
            </a:r>
            <a:br>
              <a:rPr lang="en-GB" sz="2800" dirty="0">
                <a:latin typeface="SassoonCRInfantMedium" panose="02000603020000020003" pitchFamily="2" charset="0"/>
              </a:rPr>
            </a:br>
            <a:r>
              <a:rPr lang="en-GB" sz="2800" dirty="0" smtClean="0">
                <a:latin typeface="SassoonCRInfantMedium" panose="02000603020000020003" pitchFamily="2" charset="0"/>
              </a:rPr>
              <a:t/>
            </a:r>
            <a:br>
              <a:rPr lang="en-GB" sz="2800" dirty="0" smtClean="0">
                <a:latin typeface="SassoonCRInfantMedium" panose="02000603020000020003" pitchFamily="2" charset="0"/>
              </a:rPr>
            </a:br>
            <a:r>
              <a:rPr lang="en-GB" sz="2800" dirty="0">
                <a:latin typeface="SassoonCRInfantMedium" panose="02000603020000020003" pitchFamily="2" charset="0"/>
              </a:rPr>
              <a:t/>
            </a:r>
            <a:br>
              <a:rPr lang="en-GB" sz="2800" dirty="0">
                <a:latin typeface="SassoonCRInfantMedium" panose="02000603020000020003" pitchFamily="2" charset="0"/>
              </a:rPr>
            </a:br>
            <a:r>
              <a:rPr lang="en-GB" sz="2800" dirty="0" smtClean="0">
                <a:latin typeface="SassoonCRInfantMedium" panose="02000603020000020003" pitchFamily="2" charset="0"/>
              </a:rPr>
              <a:t>1. What does the word ‘camouflage’ mean?</a:t>
            </a:r>
            <a:br>
              <a:rPr lang="en-GB" sz="2800" dirty="0" smtClean="0">
                <a:latin typeface="SassoonCRInfantMedium" panose="02000603020000020003" pitchFamily="2" charset="0"/>
              </a:rPr>
            </a:br>
            <a:r>
              <a:rPr lang="en-GB" sz="2800" i="1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The word camouflage means…</a:t>
            </a:r>
            <a:br>
              <a:rPr lang="en-GB" sz="2800" i="1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</a:br>
            <a:r>
              <a:rPr lang="en-GB" sz="2800" dirty="0" smtClean="0">
                <a:latin typeface="SassoonCRInfantMedium" panose="02000603020000020003" pitchFamily="2" charset="0"/>
              </a:rPr>
              <a:t>2. How does a ‘bark spider’ hide from it’s prey?</a:t>
            </a:r>
            <a:br>
              <a:rPr lang="en-GB" sz="2800" dirty="0" smtClean="0">
                <a:latin typeface="SassoonCRInfantMedium" panose="02000603020000020003" pitchFamily="2" charset="0"/>
              </a:rPr>
            </a:br>
            <a:r>
              <a:rPr lang="en-GB" sz="2800" i="1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A bark spider…</a:t>
            </a:r>
            <a:br>
              <a:rPr lang="en-GB" sz="2800" i="1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</a:br>
            <a:r>
              <a:rPr lang="en-GB" sz="2800" dirty="0" smtClean="0">
                <a:latin typeface="SassoonCRInfantMedium" panose="02000603020000020003" pitchFamily="2" charset="0"/>
              </a:rPr>
              <a:t>3. What type of animal is a chameleon? </a:t>
            </a:r>
            <a:br>
              <a:rPr lang="en-GB" sz="2800" dirty="0" smtClean="0">
                <a:latin typeface="SassoonCRInfantMedium" panose="02000603020000020003" pitchFamily="2" charset="0"/>
              </a:rPr>
            </a:br>
            <a:r>
              <a:rPr lang="en-GB" sz="2800" i="1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A chameleon is…</a:t>
            </a:r>
            <a:r>
              <a:rPr lang="en-GB" sz="2800" dirty="0" smtClean="0">
                <a:latin typeface="SassoonCRInfantMedium" panose="02000603020000020003" pitchFamily="2" charset="0"/>
              </a:rPr>
              <a:t/>
            </a:r>
            <a:br>
              <a:rPr lang="en-GB" sz="2800" dirty="0" smtClean="0">
                <a:latin typeface="SassoonCRInfantMedium" panose="02000603020000020003" pitchFamily="2" charset="0"/>
              </a:rPr>
            </a:br>
            <a:endParaRPr lang="en-GB" sz="2800" dirty="0"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77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steps to succ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465" y="160338"/>
            <a:ext cx="7772400" cy="3744416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Answers!</a:t>
            </a:r>
            <a:r>
              <a:rPr lang="en-GB" sz="2800" dirty="0" smtClean="0">
                <a:latin typeface="SassoonCRInfantMedium" panose="02000603020000020003" pitchFamily="2" charset="0"/>
              </a:rPr>
              <a:t/>
            </a:r>
            <a:br>
              <a:rPr lang="en-GB" sz="2800" dirty="0" smtClean="0">
                <a:latin typeface="SassoonCRInfantMedium" panose="02000603020000020003" pitchFamily="2" charset="0"/>
              </a:rPr>
            </a:br>
            <a:r>
              <a:rPr lang="en-GB" sz="2800" dirty="0">
                <a:latin typeface="SassoonCRInfantMedium" panose="02000603020000020003" pitchFamily="2" charset="0"/>
              </a:rPr>
              <a:t/>
            </a:r>
            <a:br>
              <a:rPr lang="en-GB" sz="2800" dirty="0">
                <a:latin typeface="SassoonCRInfantMedium" panose="02000603020000020003" pitchFamily="2" charset="0"/>
              </a:rPr>
            </a:br>
            <a:r>
              <a:rPr lang="en-GB" sz="2800" dirty="0" smtClean="0">
                <a:latin typeface="SassoonCRInfantMedium" panose="02000603020000020003" pitchFamily="2" charset="0"/>
              </a:rPr>
              <a:t>1. What does the word ‘camouflage’ mean?</a:t>
            </a:r>
            <a:br>
              <a:rPr lang="en-GB" sz="2800" dirty="0" smtClean="0">
                <a:latin typeface="SassoonCRInfantMedium" panose="02000603020000020003" pitchFamily="2" charset="0"/>
              </a:rPr>
            </a:br>
            <a:r>
              <a:rPr lang="en-GB" sz="2800" i="1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The word camouflage means to change shape or colour which is usually used to hide or to hunt.</a:t>
            </a:r>
            <a:br>
              <a:rPr lang="en-GB" sz="2800" i="1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</a:br>
            <a:r>
              <a:rPr lang="en-GB" sz="2800" dirty="0" smtClean="0">
                <a:latin typeface="SassoonCRInfantMedium" panose="02000603020000020003" pitchFamily="2" charset="0"/>
              </a:rPr>
              <a:t/>
            </a:r>
            <a:br>
              <a:rPr lang="en-GB" sz="2800" dirty="0" smtClean="0">
                <a:latin typeface="SassoonCRInfantMedium" panose="02000603020000020003" pitchFamily="2" charset="0"/>
              </a:rPr>
            </a:br>
            <a:endParaRPr lang="en-GB" sz="2800" dirty="0">
              <a:latin typeface="SassoonCRInfantMedium" panose="02000603020000020003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510" y="3188792"/>
            <a:ext cx="5734769" cy="365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5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2328</TotalTime>
  <Words>214</Words>
  <Application>Microsoft Office PowerPoint</Application>
  <PresentationFormat>On-screen Show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Reading lesson Monday 30th March    Recommended time: 30 mins</vt:lpstr>
      <vt:lpstr>L.I. To answer comprehension questions.</vt:lpstr>
      <vt:lpstr>PowerPoint Presentation</vt:lpstr>
      <vt:lpstr>   Remember I said you can find answers more quickly by using the skill of ‘skimming and scanning’- click on this video clip to remind yourself  https://www.youtube.com/watch?v=F1wPYHa5nUg</vt:lpstr>
      <vt:lpstr>This is a really cool website where you can access e-books for free you just need to register... https://home.oxfordowl.co.uk/reading/</vt:lpstr>
      <vt:lpstr>When you have register click on ‘free e-books’ and search ‘Animal Magic’.</vt:lpstr>
      <vt:lpstr>Read the book and then play the activities above.</vt:lpstr>
      <vt:lpstr>Now use your skimming and scanning to answer these comprehension questions. Write down your answer in a complete sentence…    1. What does the word ‘camouflage’ mean? The word camouflage means… 2. How does a ‘bark spider’ hide from it’s prey? A bark spider… 3. What type of animal is a chameleon?  A chameleon is… </vt:lpstr>
      <vt:lpstr>Answers!  1. What does the word ‘camouflage’ mean? The word camouflage means to change shape or colour which is usually used to hide or to hunt.  </vt:lpstr>
      <vt:lpstr>Answers!  2. How does a ‘bark spider’ hide from its prey? A bark spider hides from its prey by camouflaging into the colour of the bark of a tree.   </vt:lpstr>
      <vt:lpstr>Answers!  3. What type of animal is a chameleon?  A chameleon is a type of lizard. </vt:lpstr>
      <vt:lpstr>Let’s reflect on our learning!  Do/can you now… …read a section of text? …skim and scan to find the important information? …answer comprehension questions? …write my answers in full sentences?   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L.I. To learn how to use a dictionary</dc:title>
  <dc:creator>Jennifer Hall</dc:creator>
  <cp:lastModifiedBy>Jennifer Hall</cp:lastModifiedBy>
  <cp:revision>38</cp:revision>
  <dcterms:created xsi:type="dcterms:W3CDTF">2020-01-07T09:37:11Z</dcterms:created>
  <dcterms:modified xsi:type="dcterms:W3CDTF">2020-03-30T09:36:36Z</dcterms:modified>
</cp:coreProperties>
</file>