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57" r:id="rId5"/>
    <p:sldId id="260" r:id="rId6"/>
    <p:sldId id="261" r:id="rId7"/>
    <p:sldId id="262" r:id="rId8"/>
    <p:sldId id="263" r:id="rId9"/>
    <p:sldId id="270" r:id="rId10"/>
    <p:sldId id="271" r:id="rId11"/>
    <p:sldId id="268" r:id="rId12"/>
    <p:sldId id="269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770" autoAdjust="0"/>
    <p:restoredTop sz="94660" autoAdjust="0"/>
  </p:normalViewPr>
  <p:slideViewPr>
    <p:cSldViewPr>
      <p:cViewPr>
        <p:scale>
          <a:sx n="80" d="100"/>
          <a:sy n="80" d="100"/>
        </p:scale>
        <p:origin x="-1200" y="16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48608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3163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5604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70042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5242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953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89573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4543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04505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76917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E7F5E-47EE-47D6-9AA7-B80D02BDC4F7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68994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FE7F5E-47EE-47D6-9AA7-B80D02BDC4F7}" type="datetimeFigureOut">
              <a:rPr lang="en-GB" smtClean="0"/>
              <a:t>27/03/2020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AC7D11-1C06-4DF4-95D6-06EF620D67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91529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Relationship Id="rId5" Type="http://schemas.openxmlformats.org/officeDocument/2006/relationships/hyperlink" Target="https://www.youtube.com/watch?v=-JUxKogWhF8" TargetMode="External"/><Relationship Id="rId4" Type="http://schemas.openxmlformats.org/officeDocument/2006/relationships/image" Target="../media/image8.jpe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836712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Numeracy lesson.</a:t>
            </a:r>
            <a:br>
              <a:rPr lang="en-GB" u="sng" dirty="0" smtClean="0">
                <a:latin typeface="SassoonCRInfantMedium" panose="02000603020000020003" pitchFamily="2" charset="0"/>
              </a:rPr>
            </a:br>
            <a:r>
              <a:rPr lang="en-GB" u="sng" dirty="0">
                <a:latin typeface="SassoonCRInfantMedium" panose="02000603020000020003" pitchFamily="2" charset="0"/>
              </a:rPr>
              <a:t/>
            </a:r>
            <a:br>
              <a:rPr lang="en-GB" u="sng" dirty="0">
                <a:latin typeface="SassoonCRInfantMedium" panose="02000603020000020003" pitchFamily="2" charset="0"/>
              </a:rPr>
            </a:br>
            <a:r>
              <a:rPr lang="en-GB" u="sng" dirty="0" smtClean="0">
                <a:latin typeface="SassoonCRInfantMedium" panose="02000603020000020003" pitchFamily="2" charset="0"/>
              </a:rPr>
              <a:t>Monday </a:t>
            </a:r>
            <a:r>
              <a:rPr lang="en-GB" u="sng" dirty="0" smtClean="0">
                <a:latin typeface="SassoonCRInfantMedium" panose="02000603020000020003" pitchFamily="2" charset="0"/>
              </a:rPr>
              <a:t>30</a:t>
            </a:r>
            <a:r>
              <a:rPr lang="en-GB" u="sng" baseline="30000" dirty="0" smtClean="0">
                <a:latin typeface="SassoonCRInfantMedium" panose="02000603020000020003" pitchFamily="2" charset="0"/>
              </a:rPr>
              <a:t>th</a:t>
            </a:r>
            <a:r>
              <a:rPr lang="en-GB" u="sng" dirty="0" smtClean="0">
                <a:latin typeface="SassoonCRInfantMedium" panose="02000603020000020003" pitchFamily="2" charset="0"/>
              </a:rPr>
              <a:t> </a:t>
            </a:r>
            <a:r>
              <a:rPr lang="en-GB" u="sng" dirty="0" smtClean="0">
                <a:latin typeface="SassoonCRInfantMedium" panose="02000603020000020003" pitchFamily="2" charset="0"/>
              </a:rPr>
              <a:t>March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5050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Now I can </a:t>
            </a:r>
            <a:r>
              <a:rPr lang="en-GB" u="sng" dirty="0" smtClean="0">
                <a:latin typeface="SassoonCRInfantMedium" panose="02000603020000020003" pitchFamily="2" charset="0"/>
              </a:rPr>
              <a:t>subtract</a:t>
            </a:r>
            <a:r>
              <a:rPr lang="en-GB" u="sng" dirty="0" smtClean="0">
                <a:latin typeface="SassoonCRInfantMedium" panose="02000603020000020003" pitchFamily="2" charset="0"/>
              </a:rPr>
              <a:t> </a:t>
            </a:r>
            <a:r>
              <a:rPr lang="en-GB" u="sng" dirty="0" smtClean="0">
                <a:latin typeface="SassoonCRInfantMedium" panose="02000603020000020003" pitchFamily="2" charset="0"/>
              </a:rPr>
              <a:t>numbers by drawing the dienes!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827584" y="2273533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28900" y="2380086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211960" y="2305109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3575462" y="2877343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1990798" y="2229252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3503454" y="3272696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62200" y="443711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33</a:t>
            </a:r>
            <a:endParaRPr lang="en-GB" sz="6600" dirty="0"/>
          </a:p>
        </p:txBody>
      </p:sp>
      <p:sp>
        <p:nvSpPr>
          <p:cNvPr id="27" name="TextBox 26"/>
          <p:cNvSpPr txBox="1"/>
          <p:nvPr/>
        </p:nvSpPr>
        <p:spPr>
          <a:xfrm>
            <a:off x="5007918" y="4318553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21</a:t>
            </a:r>
            <a:endParaRPr lang="en-GB" sz="6600" dirty="0"/>
          </a:p>
        </p:txBody>
      </p:sp>
      <p:sp>
        <p:nvSpPr>
          <p:cNvPr id="28" name="Equal 27"/>
          <p:cNvSpPr/>
          <p:nvPr/>
        </p:nvSpPr>
        <p:spPr>
          <a:xfrm>
            <a:off x="6588224" y="4469972"/>
            <a:ext cx="1055264" cy="88703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Minus 28"/>
          <p:cNvSpPr/>
          <p:nvPr/>
        </p:nvSpPr>
        <p:spPr>
          <a:xfrm>
            <a:off x="2812178" y="4561091"/>
            <a:ext cx="1800064" cy="91933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5639692" y="2060848"/>
            <a:ext cx="29523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Count up what is left!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155575" y="2380086"/>
            <a:ext cx="1273325" cy="1316181"/>
          </a:xfrm>
          <a:prstGeom prst="mathMultiply">
            <a:avLst>
              <a:gd name="adj1" fmla="val 1047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728660" y="2321095"/>
            <a:ext cx="1273325" cy="1316181"/>
          </a:xfrm>
          <a:prstGeom prst="mathMultiply">
            <a:avLst>
              <a:gd name="adj1" fmla="val 1047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1426143" y="1673004"/>
            <a:ext cx="1273325" cy="1316181"/>
          </a:xfrm>
          <a:prstGeom prst="mathMultiply">
            <a:avLst>
              <a:gd name="adj1" fmla="val 1047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/>
          <p:cNvSpPr/>
          <p:nvPr/>
        </p:nvSpPr>
        <p:spPr>
          <a:xfrm>
            <a:off x="3059832" y="2060848"/>
            <a:ext cx="1948086" cy="2016224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/>
          <p:cNvSpPr txBox="1"/>
          <p:nvPr/>
        </p:nvSpPr>
        <p:spPr>
          <a:xfrm>
            <a:off x="7643488" y="4469972"/>
            <a:ext cx="1321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 smtClean="0"/>
              <a:t>12</a:t>
            </a:r>
            <a:endParaRPr lang="en-GB" sz="6000" dirty="0"/>
          </a:p>
        </p:txBody>
      </p:sp>
    </p:spTree>
    <p:extLst>
      <p:ext uri="{BB962C8B-B14F-4D97-AF65-F5344CB8AC3E}">
        <p14:creationId xmlns:p14="http://schemas.microsoft.com/office/powerpoint/2010/main" val="3497960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7278" y="566933"/>
            <a:ext cx="4985877" cy="1470025"/>
          </a:xfrm>
        </p:spPr>
        <p:txBody>
          <a:bodyPr>
            <a:noAutofit/>
          </a:bodyPr>
          <a:lstStyle/>
          <a:p>
            <a:r>
              <a:rPr lang="en-GB" sz="2000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Your turn!</a:t>
            </a:r>
            <a:br>
              <a:rPr lang="en-GB" sz="2000" u="sng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r>
              <a:rPr lang="en-GB" sz="20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In your jotter calculate the following by drawing the dienes. You choose which chilli challenge suits your level of understanding!</a:t>
            </a:r>
            <a: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/>
            </a:r>
            <a:b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</a:br>
            <a:endParaRPr lang="en-GB" sz="2800" dirty="0">
              <a:solidFill>
                <a:srgbClr val="FF000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6146" name="Picture 2" descr="Image result for 1 green chilli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899" y="2061688"/>
            <a:ext cx="1224136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Image result for 3 yellow chill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920" y="2061688"/>
            <a:ext cx="1536170" cy="1152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50" name="Picture 6" descr="Image result for 4 red chilli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7" y="120692"/>
            <a:ext cx="1152127" cy="115212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731944" y="2061688"/>
            <a:ext cx="6094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Mild</a:t>
            </a:r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4355976" y="2061688"/>
            <a:ext cx="6671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Spicy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6516217" y="76758"/>
            <a:ext cx="5277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/>
              <a:t>Hot</a:t>
            </a:r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07975" y="3573016"/>
            <a:ext cx="2103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/>
              <a:t>23- </a:t>
            </a:r>
            <a:r>
              <a:rPr lang="en-GB" sz="2400" dirty="0" smtClean="0"/>
              <a:t>13=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45-24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34-12=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49-23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54-</a:t>
            </a:r>
            <a:r>
              <a:rPr lang="en-GB" sz="2400" dirty="0" smtClean="0"/>
              <a:t>41=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89-27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77- 15=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99-28</a:t>
            </a:r>
            <a:r>
              <a:rPr lang="en-GB" sz="2400" dirty="0" smtClean="0"/>
              <a:t>=</a:t>
            </a:r>
            <a:endParaRPr lang="en-GB" sz="2400" dirty="0"/>
          </a:p>
        </p:txBody>
      </p:sp>
      <p:sp>
        <p:nvSpPr>
          <p:cNvPr id="35" name="TextBox 34"/>
          <p:cNvSpPr txBox="1"/>
          <p:nvPr/>
        </p:nvSpPr>
        <p:spPr>
          <a:xfrm>
            <a:off x="3637668" y="3573016"/>
            <a:ext cx="210378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GB" sz="2400" dirty="0" smtClean="0"/>
              <a:t>98- </a:t>
            </a:r>
            <a:r>
              <a:rPr lang="en-GB" sz="2400" dirty="0" smtClean="0"/>
              <a:t>18=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78-24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133- </a:t>
            </a:r>
            <a:r>
              <a:rPr lang="en-GB" sz="2400" dirty="0"/>
              <a:t>3</a:t>
            </a:r>
            <a:r>
              <a:rPr lang="en-GB" sz="2400" dirty="0" smtClean="0"/>
              <a:t>1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254-123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358- </a:t>
            </a:r>
            <a:r>
              <a:rPr lang="en-GB" sz="2400" dirty="0"/>
              <a:t>1</a:t>
            </a:r>
            <a:r>
              <a:rPr lang="en-GB" sz="2400" dirty="0" smtClean="0"/>
              <a:t>42</a:t>
            </a:r>
            <a:r>
              <a:rPr lang="en-GB" sz="2400" dirty="0" smtClean="0"/>
              <a:t>=</a:t>
            </a:r>
          </a:p>
          <a:p>
            <a:pPr marL="342900" indent="-342900">
              <a:buAutoNum type="arabicPeriod"/>
            </a:pPr>
            <a:r>
              <a:rPr lang="en-GB" sz="2400" dirty="0" smtClean="0"/>
              <a:t>428-122</a:t>
            </a:r>
            <a:r>
              <a:rPr lang="en-GB" sz="2400" dirty="0" smtClean="0"/>
              <a:t>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727- 321=</a:t>
            </a:r>
            <a:endParaRPr lang="en-GB" sz="2400" dirty="0" smtClean="0"/>
          </a:p>
          <a:p>
            <a:pPr marL="342900" indent="-342900">
              <a:buAutoNum type="arabicPeriod"/>
            </a:pPr>
            <a:r>
              <a:rPr lang="en-GB" sz="2400" dirty="0" smtClean="0"/>
              <a:t>942-721=</a:t>
            </a:r>
            <a:endParaRPr lang="en-GB" sz="2400" dirty="0"/>
          </a:p>
        </p:txBody>
      </p:sp>
      <p:sp>
        <p:nvSpPr>
          <p:cNvPr id="36" name="TextBox 35"/>
          <p:cNvSpPr txBox="1"/>
          <p:nvPr/>
        </p:nvSpPr>
        <p:spPr>
          <a:xfrm>
            <a:off x="6084168" y="1523079"/>
            <a:ext cx="2539882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 smtClean="0">
                <a:latin typeface="SassoonCRInfantMedium" panose="02000603020000020003" pitchFamily="2" charset="0"/>
              </a:rPr>
              <a:t>You are going to try subtractin</a:t>
            </a:r>
            <a:r>
              <a:rPr lang="en-GB" sz="1400" dirty="0" smtClean="0">
                <a:latin typeface="SassoonCRInfantMedium" panose="02000603020000020003" pitchFamily="2" charset="0"/>
              </a:rPr>
              <a:t>g with exchanges! Watch this video which helps explain it and shows you how to do this while still drawing the dienes.</a:t>
            </a:r>
          </a:p>
          <a:p>
            <a:r>
              <a:rPr lang="en-GB" sz="1400" dirty="0">
                <a:latin typeface="SassoonCRInfantMedium" panose="02000603020000020003" pitchFamily="2" charset="0"/>
                <a:hlinkClick r:id="rId5"/>
              </a:rPr>
              <a:t>https://www.youtube.com/watch?v=-</a:t>
            </a:r>
            <a:r>
              <a:rPr lang="en-GB" sz="1400" dirty="0" smtClean="0">
                <a:latin typeface="SassoonCRInfantMedium" panose="02000603020000020003" pitchFamily="2" charset="0"/>
                <a:hlinkClick r:id="rId5"/>
              </a:rPr>
              <a:t>JUxKogWhF8</a:t>
            </a:r>
            <a:endParaRPr lang="en-GB" sz="1400" dirty="0" smtClean="0">
              <a:latin typeface="SassoonCRInfantMedium" panose="02000603020000020003" pitchFamily="2" charset="0"/>
            </a:endParaRPr>
          </a:p>
          <a:p>
            <a:r>
              <a:rPr lang="en-GB" sz="1400" dirty="0" smtClean="0">
                <a:latin typeface="SassoonCRInfantMedium" panose="02000603020000020003" pitchFamily="2" charset="0"/>
              </a:rPr>
              <a:t>(Skip to 1 min 29)</a:t>
            </a:r>
          </a:p>
          <a:p>
            <a:endParaRPr lang="en-GB" sz="1400" dirty="0">
              <a:latin typeface="SassoonCRInfantMedium" panose="02000603020000020003" pitchFamily="2" charset="0"/>
            </a:endParaRPr>
          </a:p>
          <a:p>
            <a:pPr marL="457200" indent="-457200">
              <a:buAutoNum type="arabicPeriod"/>
            </a:pPr>
            <a:r>
              <a:rPr lang="en-GB" sz="2400" dirty="0" smtClean="0">
                <a:latin typeface="SassoonCRInfantMedium" panose="02000603020000020003" pitchFamily="2" charset="0"/>
              </a:rPr>
              <a:t>46-29=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latin typeface="SassoonCRInfantMedium" panose="02000603020000020003" pitchFamily="2" charset="0"/>
              </a:rPr>
              <a:t>72-47=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latin typeface="SassoonCRInfantMedium" panose="02000603020000020003" pitchFamily="2" charset="0"/>
              </a:rPr>
              <a:t>82-69=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latin typeface="SassoonCRInfantMedium" panose="02000603020000020003" pitchFamily="2" charset="0"/>
              </a:rPr>
              <a:t>71-58=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latin typeface="SassoonCRInfantMedium" panose="02000603020000020003" pitchFamily="2" charset="0"/>
              </a:rPr>
              <a:t>123-28=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latin typeface="SassoonCRInfantMedium" panose="02000603020000020003" pitchFamily="2" charset="0"/>
              </a:rPr>
              <a:t>234-128=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latin typeface="SassoonCRInfantMedium" panose="02000603020000020003" pitchFamily="2" charset="0"/>
              </a:rPr>
              <a:t>420-225=</a:t>
            </a:r>
          </a:p>
          <a:p>
            <a:pPr marL="457200" indent="-457200">
              <a:buAutoNum type="arabicPeriod"/>
            </a:pPr>
            <a:r>
              <a:rPr lang="en-GB" sz="2400" dirty="0" smtClean="0">
                <a:latin typeface="SassoonCRInfantMedium" panose="02000603020000020003" pitchFamily="2" charset="0"/>
              </a:rPr>
              <a:t>568-459=</a:t>
            </a:r>
            <a:endParaRPr lang="en-GB" sz="2400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4021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ctrTitle"/>
          </p:nvPr>
        </p:nvSpPr>
        <p:spPr>
          <a:xfrm>
            <a:off x="719724" y="2420888"/>
            <a:ext cx="7772400" cy="1470025"/>
          </a:xfrm>
        </p:spPr>
        <p:txBody>
          <a:bodyPr>
            <a:normAutofit fontScale="90000"/>
          </a:bodyPr>
          <a:lstStyle/>
          <a:p>
            <a:pPr marL="457200" indent="-457200"/>
            <a:r>
              <a:rPr lang="en-GB" dirty="0" smtClean="0">
                <a:latin typeface="SassoonCRInfantMedium" panose="02000603020000020003" pitchFamily="2" charset="0"/>
              </a:rPr>
              <a:t>Let’s reflect on our learning!</a:t>
            </a:r>
            <a:br>
              <a:rPr lang="en-GB" dirty="0" smtClean="0">
                <a:latin typeface="SassoonCRInfantMedium" panose="02000603020000020003" pitchFamily="2" charset="0"/>
              </a:rPr>
            </a:br>
            <a:r>
              <a:rPr lang="en-GB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Do you now…</a:t>
            </a:r>
            <a:br>
              <a:rPr lang="en-GB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…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know 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how to represent a number using 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dienes?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…know 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how to draw the 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dienes?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…know you can 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>subtract by drawing the dienes and crossing them </a:t>
            </a:r>
            <a:r>
              <a:rPr lang="en-GB" sz="36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out?</a:t>
            </a: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sz="3600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dirty="0">
                <a:solidFill>
                  <a:srgbClr val="002060"/>
                </a:solidFill>
                <a:latin typeface="SassoonCRInfantMedium" panose="02000603020000020003" pitchFamily="2" charset="0"/>
              </a:rPr>
              <a:t/>
            </a:r>
            <a:br>
              <a:rPr lang="en-GB" dirty="0">
                <a:solidFill>
                  <a:srgbClr val="002060"/>
                </a:solidFill>
                <a:latin typeface="SassoonCRInfantMedium" panose="02000603020000020003" pitchFamily="2" charset="0"/>
              </a:rPr>
            </a:br>
            <a:r>
              <a:rPr lang="en-GB" dirty="0" smtClean="0">
                <a:latin typeface="SassoonCRInfantMedium" panose="02000603020000020003" pitchFamily="2" charset="0"/>
              </a:rPr>
              <a:t/>
            </a:r>
            <a:br>
              <a:rPr lang="en-GB" dirty="0" smtClean="0">
                <a:latin typeface="SassoonCRInfantMedium" panose="02000603020000020003" pitchFamily="2" charset="0"/>
              </a:rPr>
            </a:br>
            <a:endParaRPr lang="en-GB" dirty="0">
              <a:latin typeface="SassoonCRInfantMedium" panose="02000603020000020003" pitchFamily="2" charset="0"/>
            </a:endParaRPr>
          </a:p>
        </p:txBody>
      </p:sp>
      <p:pic>
        <p:nvPicPr>
          <p:cNvPr id="6147" name="Picture 3" descr="C:\Users\jennifer.hall\AppData\Local\Microsoft\Windows\INetCache\IE\GNK1MN8P\Traffic-Light-PNG-HD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684584" y="4365104"/>
            <a:ext cx="2650604" cy="26506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187624" y="4752052"/>
            <a:ext cx="75900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>
                <a:latin typeface="SassoonCRInfantMedium" panose="02000603020000020003" pitchFamily="2" charset="0"/>
              </a:rPr>
              <a:t>Not achieved the learning intention- I’ve answered ‘no’ to all of the above</a:t>
            </a:r>
            <a:r>
              <a:rPr lang="en-GB" dirty="0" smtClean="0">
                <a:latin typeface="SassoonCRInfantMedium" panose="02000603020000020003" pitchFamily="2" charset="0"/>
              </a:rPr>
              <a:t>.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Go through the slides again.</a:t>
            </a:r>
            <a:endParaRPr lang="en-GB" dirty="0">
              <a:latin typeface="SassoonCRInfantMedium" panose="02000603020000020003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87624" y="5543128"/>
            <a:ext cx="80933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Partly achieved </a:t>
            </a:r>
            <a:r>
              <a:rPr lang="en-GB" dirty="0">
                <a:latin typeface="SassoonCRInfantMedium" panose="02000603020000020003" pitchFamily="2" charset="0"/>
              </a:rPr>
              <a:t>the learning intention- I’ve answered </a:t>
            </a:r>
            <a:r>
              <a:rPr lang="en-GB" dirty="0" smtClean="0">
                <a:latin typeface="SassoonCRInfantMedium" panose="02000603020000020003" pitchFamily="2" charset="0"/>
              </a:rPr>
              <a:t>‘yes’ </a:t>
            </a:r>
            <a:r>
              <a:rPr lang="en-GB" dirty="0">
                <a:latin typeface="SassoonCRInfantMedium" panose="02000603020000020003" pitchFamily="2" charset="0"/>
              </a:rPr>
              <a:t>to </a:t>
            </a:r>
            <a:r>
              <a:rPr lang="en-GB" dirty="0" smtClean="0">
                <a:latin typeface="SassoonCRInfantMedium" panose="02000603020000020003" pitchFamily="2" charset="0"/>
              </a:rPr>
              <a:t>some </a:t>
            </a:r>
            <a:r>
              <a:rPr lang="en-GB" dirty="0">
                <a:latin typeface="SassoonCRInfantMedium" panose="02000603020000020003" pitchFamily="2" charset="0"/>
              </a:rPr>
              <a:t>of the </a:t>
            </a:r>
            <a:r>
              <a:rPr lang="en-GB" dirty="0" smtClean="0">
                <a:latin typeface="SassoonCRInfantMedium" panose="02000603020000020003" pitchFamily="2" charset="0"/>
              </a:rPr>
              <a:t>above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Goo job! We’ll keep practising</a:t>
            </a:r>
            <a:r>
              <a:rPr lang="en-GB" dirty="0" smtClean="0"/>
              <a:t>.</a:t>
            </a:r>
            <a:endParaRPr lang="en-GB" dirty="0"/>
          </a:p>
        </p:txBody>
      </p:sp>
      <p:sp>
        <p:nvSpPr>
          <p:cNvPr id="9" name="TextBox 8"/>
          <p:cNvSpPr txBox="1"/>
          <p:nvPr/>
        </p:nvSpPr>
        <p:spPr>
          <a:xfrm>
            <a:off x="1187624" y="6196677"/>
            <a:ext cx="7304500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latin typeface="SassoonCRInfantMedium" panose="02000603020000020003" pitchFamily="2" charset="0"/>
              </a:rPr>
              <a:t>Achieved </a:t>
            </a:r>
            <a:r>
              <a:rPr lang="en-GB" dirty="0">
                <a:latin typeface="SassoonCRInfantMedium" panose="02000603020000020003" pitchFamily="2" charset="0"/>
              </a:rPr>
              <a:t>the learning intention- I’ve answered </a:t>
            </a:r>
            <a:r>
              <a:rPr lang="en-GB" dirty="0" smtClean="0">
                <a:latin typeface="SassoonCRInfantMedium" panose="02000603020000020003" pitchFamily="2" charset="0"/>
              </a:rPr>
              <a:t>‘yes’ </a:t>
            </a:r>
            <a:r>
              <a:rPr lang="en-GB" dirty="0">
                <a:latin typeface="SassoonCRInfantMedium" panose="02000603020000020003" pitchFamily="2" charset="0"/>
              </a:rPr>
              <a:t>to all of the above</a:t>
            </a:r>
            <a:r>
              <a:rPr lang="en-GB" dirty="0" smtClean="0"/>
              <a:t>. </a:t>
            </a:r>
          </a:p>
          <a:p>
            <a:r>
              <a:rPr lang="en-GB" dirty="0" smtClean="0">
                <a:latin typeface="SassoonCRInfantMedium" panose="02000603020000020003" pitchFamily="2" charset="0"/>
              </a:rPr>
              <a:t>Well done!</a:t>
            </a:r>
            <a:endParaRPr lang="en-GB" dirty="0"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3351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144463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u="sng" dirty="0" smtClean="0">
                <a:latin typeface="SassoonCRInfantMedium" panose="02000603020000020003" pitchFamily="2" charset="0"/>
              </a:rPr>
              <a:t>Mental Maths</a:t>
            </a:r>
            <a:br>
              <a:rPr lang="en-GB" sz="3200" u="sng" dirty="0" smtClean="0">
                <a:latin typeface="SassoonCRInfantMedium" panose="02000603020000020003" pitchFamily="2" charset="0"/>
              </a:rPr>
            </a:br>
            <a:r>
              <a:rPr lang="en-GB" sz="3200" i="1" dirty="0" smtClean="0">
                <a:latin typeface="SassoonCRInfantMedium" panose="02000603020000020003" pitchFamily="2" charset="0"/>
              </a:rPr>
              <a:t>Recommended time 15 mins</a:t>
            </a:r>
            <a:endParaRPr lang="en-GB" sz="3200" i="1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19385" y="476672"/>
            <a:ext cx="8612460" cy="1296144"/>
          </a:xfrm>
        </p:spPr>
        <p:txBody>
          <a:bodyPr>
            <a:noAutofit/>
          </a:bodyPr>
          <a:lstStyle/>
          <a:p>
            <a:pPr algn="l"/>
            <a:endParaRPr lang="en-GB" sz="2800" dirty="0" smtClean="0">
              <a:solidFill>
                <a:srgbClr val="002060"/>
              </a:solidFill>
              <a:latin typeface="SassoonCRInfantMedium" panose="02000603020000020003" pitchFamily="2" charset="0"/>
            </a:endParaRPr>
          </a:p>
          <a:p>
            <a:pPr algn="l"/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Step 1: Make sure you can recall all your number bonds to </a:t>
            </a: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ten but this time </a:t>
            </a:r>
            <a: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the related subtraction facts</a:t>
            </a: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.</a:t>
            </a:r>
            <a:endParaRPr lang="en-GB" sz="2800" dirty="0">
              <a:solidFill>
                <a:srgbClr val="002060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4894" y="1874118"/>
            <a:ext cx="3752850" cy="4972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12311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3568" y="-144463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u="sng" dirty="0" smtClean="0">
                <a:latin typeface="SassoonCRInfantMedium" panose="02000603020000020003" pitchFamily="2" charset="0"/>
              </a:rPr>
              <a:t>Mental Maths</a:t>
            </a:r>
            <a:br>
              <a:rPr lang="en-GB" sz="3200" u="sng" dirty="0" smtClean="0">
                <a:latin typeface="SassoonCRInfantMedium" panose="02000603020000020003" pitchFamily="2" charset="0"/>
              </a:rPr>
            </a:br>
            <a:r>
              <a:rPr lang="en-GB" sz="3200" dirty="0" smtClean="0">
                <a:latin typeface="SassoonCRInfantMedium" panose="02000603020000020003" pitchFamily="2" charset="0"/>
              </a:rPr>
              <a:t>Recommended time 15 mins</a:t>
            </a:r>
            <a:endParaRPr lang="en-GB" sz="3200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6" name="Subtitle 2"/>
          <p:cNvSpPr>
            <a:spLocks noGrp="1"/>
          </p:cNvSpPr>
          <p:nvPr>
            <p:ph type="subTitle" idx="1"/>
          </p:nvPr>
        </p:nvSpPr>
        <p:spPr>
          <a:xfrm>
            <a:off x="352028" y="1052736"/>
            <a:ext cx="8180412" cy="1296144"/>
          </a:xfrm>
        </p:spPr>
        <p:txBody>
          <a:bodyPr>
            <a:noAutofit/>
          </a:bodyPr>
          <a:lstStyle/>
          <a:p>
            <a:pPr algn="l"/>
            <a:endParaRPr lang="en-GB" sz="2800" dirty="0" smtClean="0">
              <a:solidFill>
                <a:srgbClr val="002060"/>
              </a:solidFill>
              <a:latin typeface="SassoonCRInfantMedium" panose="02000603020000020003" pitchFamily="2" charset="0"/>
            </a:endParaRPr>
          </a:p>
          <a:p>
            <a:pPr algn="l"/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Step 2 (if you can confidently do step 1): Change your number bonds to ten into number bonds to 100 by multiplying by </a:t>
            </a: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ten</a:t>
            </a:r>
            <a:r>
              <a:rPr lang="en-GB" sz="2800" dirty="0" smtClean="0">
                <a:solidFill>
                  <a:srgbClr val="FF0000"/>
                </a:solidFill>
                <a:latin typeface="SassoonCRInfantMedium" panose="02000603020000020003" pitchFamily="2" charset="0"/>
              </a:rPr>
              <a:t> but focus on the subtraction facts</a:t>
            </a: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.  </a:t>
            </a: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Then recall these off by heart.</a:t>
            </a:r>
          </a:p>
          <a:p>
            <a:pPr algn="l"/>
            <a:endParaRPr lang="en-GB" sz="2800" dirty="0" smtClean="0">
              <a:solidFill>
                <a:srgbClr val="002060"/>
              </a:solidFill>
              <a:latin typeface="SassoonCRInfantMedium" panose="02000603020000020003" pitchFamily="2" charset="0"/>
            </a:endParaRPr>
          </a:p>
          <a:p>
            <a:r>
              <a:rPr lang="en-GB" sz="2800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10-8=2</a:t>
            </a:r>
            <a:r>
              <a:rPr lang="en-GB" sz="2800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 </a:t>
            </a:r>
            <a:r>
              <a:rPr lang="en-GB" sz="2800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so </a:t>
            </a:r>
            <a:r>
              <a:rPr lang="en-GB" sz="2800" dirty="0" smtClean="0">
                <a:solidFill>
                  <a:srgbClr val="7030A0"/>
                </a:solidFill>
                <a:latin typeface="SassoonCRInfantMedium" panose="02000603020000020003" pitchFamily="2" charset="0"/>
              </a:rPr>
              <a:t>100-80=20</a:t>
            </a:r>
            <a:endParaRPr lang="en-GB" sz="2800" dirty="0" smtClean="0">
              <a:solidFill>
                <a:srgbClr val="7030A0"/>
              </a:solidFill>
              <a:latin typeface="SassoonCRInfantMedium" panose="02000603020000020003" pitchFamily="2" charset="0"/>
            </a:endParaRPr>
          </a:p>
          <a:p>
            <a:pPr algn="l"/>
            <a:endParaRPr lang="en-GB" sz="2800" dirty="0">
              <a:solidFill>
                <a:srgbClr val="7030A0"/>
              </a:solidFill>
              <a:latin typeface="SassoonCRInfantMedium" panose="02000603020000020003" pitchFamily="2" charset="0"/>
            </a:endParaRPr>
          </a:p>
          <a:p>
            <a:pPr algn="l"/>
            <a:r>
              <a:rPr lang="en-GB" sz="28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Extension: Can you work out a whole number family? i.e. 10+90=100 so 90+10=100 </a:t>
            </a:r>
          </a:p>
          <a:p>
            <a:pPr algn="l"/>
            <a:r>
              <a:rPr lang="en-GB" sz="2800" dirty="0">
                <a:solidFill>
                  <a:schemeClr val="tx1"/>
                </a:solidFill>
                <a:latin typeface="SassoonCRInfantMedium" panose="02000603020000020003" pitchFamily="2" charset="0"/>
              </a:rPr>
              <a:t> </a:t>
            </a:r>
            <a:r>
              <a:rPr lang="en-GB" sz="2800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             so 100-10=90 so 100-90=10</a:t>
            </a:r>
            <a:endParaRPr lang="en-GB" sz="2800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97121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L.I. To </a:t>
            </a:r>
            <a:r>
              <a:rPr lang="en-GB" u="sng" dirty="0" smtClean="0">
                <a:latin typeface="SassoonCRInfantMedium" panose="02000603020000020003" pitchFamily="2" charset="0"/>
              </a:rPr>
              <a:t>subtract</a:t>
            </a:r>
            <a:r>
              <a:rPr lang="en-GB" u="sng" dirty="0" smtClean="0">
                <a:latin typeface="SassoonCRInfantMedium" panose="02000603020000020003" pitchFamily="2" charset="0"/>
              </a:rPr>
              <a:t> </a:t>
            </a:r>
            <a:r>
              <a:rPr lang="en-GB" u="sng" dirty="0" smtClean="0">
                <a:latin typeface="SassoonCRInfantMedium" panose="02000603020000020003" pitchFamily="2" charset="0"/>
              </a:rPr>
              <a:t>by drawing dienes.</a:t>
            </a:r>
            <a:br>
              <a:rPr lang="en-GB" u="sng" dirty="0" smtClean="0">
                <a:latin typeface="SassoonCRInfantMedium" panose="02000603020000020003" pitchFamily="2" charset="0"/>
              </a:rPr>
            </a:br>
            <a:r>
              <a:rPr lang="en-GB" i="1" dirty="0" smtClean="0">
                <a:latin typeface="SassoonCRInfantMedium" panose="02000603020000020003" pitchFamily="2" charset="0"/>
              </a:rPr>
              <a:t>Recommended time </a:t>
            </a:r>
            <a:r>
              <a:rPr lang="en-GB" i="1" dirty="0" err="1" smtClean="0">
                <a:latin typeface="SassoonCRInfantMedium" panose="02000603020000020003" pitchFamily="2" charset="0"/>
              </a:rPr>
              <a:t>approx</a:t>
            </a:r>
            <a:r>
              <a:rPr lang="en-GB" i="1" dirty="0" smtClean="0">
                <a:latin typeface="SassoonCRInfantMedium" panose="02000603020000020003" pitchFamily="2" charset="0"/>
              </a:rPr>
              <a:t> 1 hour</a:t>
            </a:r>
            <a:endParaRPr lang="en-GB" i="1" dirty="0">
              <a:latin typeface="SassoonCRInfantMedium" panose="02000603020000020003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55576" y="2132856"/>
            <a:ext cx="6400800" cy="1752600"/>
          </a:xfrm>
        </p:spPr>
        <p:txBody>
          <a:bodyPr>
            <a:noAutofit/>
          </a:bodyPr>
          <a:lstStyle/>
          <a:p>
            <a:pPr algn="l"/>
            <a:r>
              <a:rPr lang="en-GB" sz="2800" u="sng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Steps to success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I know how to represent a number using dienes.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I know how to draw the dienes.</a:t>
            </a:r>
          </a:p>
          <a:p>
            <a:pPr marL="457200" indent="-457200" algn="l">
              <a:buFontTx/>
              <a:buChar char="-"/>
            </a:pP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I can </a:t>
            </a: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subtract</a:t>
            </a: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 </a:t>
            </a: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by drawing the </a:t>
            </a:r>
            <a:r>
              <a:rPr lang="en-GB" sz="2800" dirty="0" smtClean="0">
                <a:solidFill>
                  <a:srgbClr val="002060"/>
                </a:solidFill>
                <a:latin typeface="SassoonCRInfantMedium" panose="02000603020000020003" pitchFamily="2" charset="0"/>
              </a:rPr>
              <a:t>dienes and crossing them out.</a:t>
            </a:r>
            <a:endParaRPr lang="en-GB" sz="2800" dirty="0" smtClean="0">
              <a:solidFill>
                <a:srgbClr val="002060"/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028" name="Picture 4" descr="Image result for steps to success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4869476"/>
            <a:ext cx="2438400" cy="1988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86036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These are dienes.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2052" name="Picture 4" descr="Image result for die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84" y="1646238"/>
            <a:ext cx="8628117" cy="38709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681312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We can use dienes to represent numbers.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4581128"/>
            <a:ext cx="1832248" cy="1752600"/>
          </a:xfrm>
        </p:spPr>
        <p:txBody>
          <a:bodyPr>
            <a:normAutofit fontScale="70000" lnSpcReduction="20000"/>
          </a:bodyPr>
          <a:lstStyle/>
          <a:p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This represents 25 because 25 is made of 2 tens and 5 ones.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pic>
        <p:nvPicPr>
          <p:cNvPr id="4098" name="Picture 2" descr="Image result for dienes representing number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7624" y="1772816"/>
            <a:ext cx="6499776" cy="23762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Arrow Connector 7"/>
          <p:cNvCxnSpPr/>
          <p:nvPr/>
        </p:nvCxnSpPr>
        <p:spPr>
          <a:xfrm flipV="1">
            <a:off x="1547664" y="3789040"/>
            <a:ext cx="288032" cy="7920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Subtitle 2"/>
          <p:cNvSpPr txBox="1">
            <a:spLocks/>
          </p:cNvSpPr>
          <p:nvPr/>
        </p:nvSpPr>
        <p:spPr>
          <a:xfrm>
            <a:off x="5652120" y="4571206"/>
            <a:ext cx="1832248" cy="1752600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 smtClean="0">
                <a:solidFill>
                  <a:schemeClr val="tx1"/>
                </a:solidFill>
                <a:latin typeface="SassoonCRInfantMedium" panose="02000603020000020003" pitchFamily="2" charset="0"/>
              </a:rPr>
              <a:t>What number does this represent?</a:t>
            </a:r>
            <a:endParaRPr lang="en-GB" dirty="0">
              <a:solidFill>
                <a:schemeClr val="tx1"/>
              </a:solidFill>
              <a:latin typeface="SassoonCRInfantMedium" panose="02000603020000020003" pitchFamily="2" charset="0"/>
            </a:endParaRPr>
          </a:p>
        </p:txBody>
      </p:sp>
      <p:cxnSp>
        <p:nvCxnSpPr>
          <p:cNvPr id="10" name="Straight Arrow Connector 9"/>
          <p:cNvCxnSpPr/>
          <p:nvPr/>
        </p:nvCxnSpPr>
        <p:spPr>
          <a:xfrm flipH="1" flipV="1">
            <a:off x="7164288" y="3789040"/>
            <a:ext cx="72008" cy="100811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4413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I can draw dienes like this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2" name="Picture 4" descr="Image result for dien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533720"/>
            <a:ext cx="6681372" cy="2997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508104" y="4797152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122" name="Picture 2" descr="C:\Users\jennifer.hall\AppData\Local\Microsoft\Windows\INetCache\IE\GNK1MN8P\pencil-34532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13834" y="5277544"/>
            <a:ext cx="887760" cy="8877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Oval 8"/>
          <p:cNvSpPr/>
          <p:nvPr/>
        </p:nvSpPr>
        <p:spPr>
          <a:xfrm>
            <a:off x="7380312" y="5277544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5123" name="Picture 3" descr="C:\Users\jennifer.hall\AppData\Local\Microsoft\Windows\INetCache\IE\GNK1MN8P\pencil-34532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43488" y="4703982"/>
            <a:ext cx="888952" cy="88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Rectangle 12"/>
          <p:cNvSpPr/>
          <p:nvPr/>
        </p:nvSpPr>
        <p:spPr>
          <a:xfrm>
            <a:off x="3663144" y="5052088"/>
            <a:ext cx="648072" cy="5822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17" name="Picture 3" descr="C:\Users\jennifer.hall\AppData\Local\Microsoft\Windows\INetCache\IE\GNK1MN8P\pencil-34532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45780" y="4759248"/>
            <a:ext cx="888952" cy="88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angle 13"/>
          <p:cNvSpPr/>
          <p:nvPr/>
        </p:nvSpPr>
        <p:spPr>
          <a:xfrm>
            <a:off x="1691680" y="5052088"/>
            <a:ext cx="648072" cy="5822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9" name="Rectangle 18"/>
          <p:cNvSpPr/>
          <p:nvPr/>
        </p:nvSpPr>
        <p:spPr>
          <a:xfrm>
            <a:off x="1438164" y="5159742"/>
            <a:ext cx="648072" cy="582234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0" name="Picture 3" descr="C:\Users\jennifer.hall\AppData\Local\Microsoft\Windows\INetCache\IE\GNK1MN8P\pencil-34532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4934910"/>
            <a:ext cx="888952" cy="8889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59812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Now I can </a:t>
            </a:r>
            <a:r>
              <a:rPr lang="en-GB" u="sng" dirty="0" smtClean="0">
                <a:latin typeface="SassoonCRInfantMedium" panose="02000603020000020003" pitchFamily="2" charset="0"/>
              </a:rPr>
              <a:t>subtract</a:t>
            </a:r>
            <a:r>
              <a:rPr lang="en-GB" u="sng" dirty="0" smtClean="0">
                <a:latin typeface="SassoonCRInfantMedium" panose="02000603020000020003" pitchFamily="2" charset="0"/>
              </a:rPr>
              <a:t> </a:t>
            </a:r>
            <a:r>
              <a:rPr lang="en-GB" u="sng" dirty="0" smtClean="0">
                <a:latin typeface="SassoonCRInfantMedium" panose="02000603020000020003" pitchFamily="2" charset="0"/>
              </a:rPr>
              <a:t>numbers by drawing the dienes!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827584" y="2273533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187624" y="2305109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733700" y="2273533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483768" y="2775502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1990798" y="2504492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134814" y="2989185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62200" y="443711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33</a:t>
            </a:r>
            <a:endParaRPr lang="en-GB" sz="6600" dirty="0"/>
          </a:p>
        </p:txBody>
      </p:sp>
      <p:sp>
        <p:nvSpPr>
          <p:cNvPr id="27" name="TextBox 26"/>
          <p:cNvSpPr txBox="1"/>
          <p:nvPr/>
        </p:nvSpPr>
        <p:spPr>
          <a:xfrm>
            <a:off x="5007918" y="4318553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21</a:t>
            </a:r>
            <a:endParaRPr lang="en-GB" sz="6600" dirty="0"/>
          </a:p>
        </p:txBody>
      </p:sp>
      <p:sp>
        <p:nvSpPr>
          <p:cNvPr id="28" name="Equal 27"/>
          <p:cNvSpPr/>
          <p:nvPr/>
        </p:nvSpPr>
        <p:spPr>
          <a:xfrm>
            <a:off x="6588224" y="4469972"/>
            <a:ext cx="1055264" cy="88703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Minus 28"/>
          <p:cNvSpPr/>
          <p:nvPr/>
        </p:nvSpPr>
        <p:spPr>
          <a:xfrm>
            <a:off x="2812178" y="4561091"/>
            <a:ext cx="1800064" cy="91933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712210" y="2060848"/>
            <a:ext cx="460420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Firstly, draw the dienes</a:t>
            </a:r>
            <a:endParaRPr lang="en-GB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123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/>
          <a:lstStyle/>
          <a:p>
            <a:r>
              <a:rPr lang="en-GB" u="sng" dirty="0" smtClean="0">
                <a:latin typeface="SassoonCRInfantMedium" panose="02000603020000020003" pitchFamily="2" charset="0"/>
              </a:rPr>
              <a:t>Now I can </a:t>
            </a:r>
            <a:r>
              <a:rPr lang="en-GB" u="sng" dirty="0" smtClean="0">
                <a:latin typeface="SassoonCRInfantMedium" panose="02000603020000020003" pitchFamily="2" charset="0"/>
              </a:rPr>
              <a:t>subtract</a:t>
            </a:r>
            <a:r>
              <a:rPr lang="en-GB" u="sng" dirty="0" smtClean="0">
                <a:latin typeface="SassoonCRInfantMedium" panose="02000603020000020003" pitchFamily="2" charset="0"/>
              </a:rPr>
              <a:t> </a:t>
            </a:r>
            <a:r>
              <a:rPr lang="en-GB" u="sng" dirty="0" smtClean="0">
                <a:latin typeface="SassoonCRInfantMedium" panose="02000603020000020003" pitchFamily="2" charset="0"/>
              </a:rPr>
              <a:t>numbers by drawing the dienes!</a:t>
            </a:r>
            <a:endParaRPr lang="en-GB" u="sng" dirty="0">
              <a:latin typeface="SassoonCRInfantMedium" panose="02000603020000020003" pitchFamily="2" charset="0"/>
            </a:endParaRPr>
          </a:p>
        </p:txBody>
      </p:sp>
      <p:sp>
        <p:nvSpPr>
          <p:cNvPr id="4" name="AutoShape 2" descr="Image result for steps to succes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cxnSp>
        <p:nvCxnSpPr>
          <p:cNvPr id="7" name="Straight Connector 6"/>
          <p:cNvCxnSpPr/>
          <p:nvPr/>
        </p:nvCxnSpPr>
        <p:spPr>
          <a:xfrm>
            <a:off x="827584" y="2273533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1428900" y="2380086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987824" y="2193268"/>
            <a:ext cx="0" cy="1368152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Oval 20"/>
          <p:cNvSpPr/>
          <p:nvPr/>
        </p:nvSpPr>
        <p:spPr>
          <a:xfrm>
            <a:off x="2483768" y="2775502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2" name="Oval 21"/>
          <p:cNvSpPr/>
          <p:nvPr/>
        </p:nvSpPr>
        <p:spPr>
          <a:xfrm>
            <a:off x="1990798" y="2229252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Oval 22"/>
          <p:cNvSpPr/>
          <p:nvPr/>
        </p:nvSpPr>
        <p:spPr>
          <a:xfrm>
            <a:off x="2134814" y="2989185"/>
            <a:ext cx="144016" cy="203684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TextBox 5"/>
          <p:cNvSpPr txBox="1"/>
          <p:nvPr/>
        </p:nvSpPr>
        <p:spPr>
          <a:xfrm>
            <a:off x="1762200" y="4437112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33</a:t>
            </a:r>
            <a:endParaRPr lang="en-GB" sz="6600" dirty="0"/>
          </a:p>
        </p:txBody>
      </p:sp>
      <p:sp>
        <p:nvSpPr>
          <p:cNvPr id="27" name="TextBox 26"/>
          <p:cNvSpPr txBox="1"/>
          <p:nvPr/>
        </p:nvSpPr>
        <p:spPr>
          <a:xfrm>
            <a:off x="5007918" y="4318553"/>
            <a:ext cx="1043876" cy="11079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6600" dirty="0" smtClean="0"/>
              <a:t>21</a:t>
            </a:r>
            <a:endParaRPr lang="en-GB" sz="6600" dirty="0"/>
          </a:p>
        </p:txBody>
      </p:sp>
      <p:sp>
        <p:nvSpPr>
          <p:cNvPr id="28" name="Equal 27"/>
          <p:cNvSpPr/>
          <p:nvPr/>
        </p:nvSpPr>
        <p:spPr>
          <a:xfrm>
            <a:off x="6588224" y="4469972"/>
            <a:ext cx="1055264" cy="887034"/>
          </a:xfrm>
          <a:prstGeom prst="mathEqua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schemeClr val="tx1"/>
              </a:solidFill>
            </a:endParaRPr>
          </a:p>
        </p:txBody>
      </p:sp>
      <p:sp>
        <p:nvSpPr>
          <p:cNvPr id="29" name="Minus 28"/>
          <p:cNvSpPr/>
          <p:nvPr/>
        </p:nvSpPr>
        <p:spPr>
          <a:xfrm>
            <a:off x="2812178" y="4561091"/>
            <a:ext cx="1800064" cy="919336"/>
          </a:xfrm>
          <a:prstGeom prst="mathMin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712210" y="2060848"/>
            <a:ext cx="4604206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 smtClean="0">
                <a:solidFill>
                  <a:srgbClr val="FF0000"/>
                </a:solidFill>
              </a:rPr>
              <a:t>Then cross them out, in this case cross out 21, as we are subtracting 21!</a:t>
            </a:r>
            <a:endParaRPr lang="en-GB" sz="3600" dirty="0">
              <a:solidFill>
                <a:srgbClr val="FF0000"/>
              </a:solidFill>
            </a:endParaRPr>
          </a:p>
        </p:txBody>
      </p:sp>
      <p:sp>
        <p:nvSpPr>
          <p:cNvPr id="3" name="Multiply 2"/>
          <p:cNvSpPr/>
          <p:nvPr/>
        </p:nvSpPr>
        <p:spPr>
          <a:xfrm>
            <a:off x="155575" y="2380086"/>
            <a:ext cx="1273325" cy="1316181"/>
          </a:xfrm>
          <a:prstGeom prst="mathMultiply">
            <a:avLst>
              <a:gd name="adj1" fmla="val 1047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Multiply 16"/>
          <p:cNvSpPr/>
          <p:nvPr/>
        </p:nvSpPr>
        <p:spPr>
          <a:xfrm>
            <a:off x="728660" y="2321095"/>
            <a:ext cx="1273325" cy="1316181"/>
          </a:xfrm>
          <a:prstGeom prst="mathMultiply">
            <a:avLst>
              <a:gd name="adj1" fmla="val 1047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Multiply 17"/>
          <p:cNvSpPr/>
          <p:nvPr/>
        </p:nvSpPr>
        <p:spPr>
          <a:xfrm>
            <a:off x="1426143" y="1673004"/>
            <a:ext cx="1273325" cy="1316181"/>
          </a:xfrm>
          <a:prstGeom prst="mathMultiply">
            <a:avLst>
              <a:gd name="adj1" fmla="val 10473"/>
            </a:avLst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54190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2277</TotalTime>
  <Words>407</Words>
  <Application>Microsoft Office PowerPoint</Application>
  <PresentationFormat>On-screen Show (4:3)</PresentationFormat>
  <Paragraphs>74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Numeracy lesson.  Monday 30th March</vt:lpstr>
      <vt:lpstr>Mental Maths Recommended time 15 mins</vt:lpstr>
      <vt:lpstr>Mental Maths Recommended time 15 mins</vt:lpstr>
      <vt:lpstr>L.I. To subtract by drawing dienes. Recommended time approx 1 hour</vt:lpstr>
      <vt:lpstr>These are dienes.</vt:lpstr>
      <vt:lpstr>We can use dienes to represent numbers.</vt:lpstr>
      <vt:lpstr>I can draw dienes like this</vt:lpstr>
      <vt:lpstr>Now I can subtract numbers by drawing the dienes!</vt:lpstr>
      <vt:lpstr>Now I can subtract numbers by drawing the dienes!</vt:lpstr>
      <vt:lpstr>Now I can subtract numbers by drawing the dienes!</vt:lpstr>
      <vt:lpstr>Your turn! In your jotter calculate the following by drawing the dienes. You choose which chilli challenge suits your level of understanding! </vt:lpstr>
      <vt:lpstr>Let’s reflect on our learning! Do you now… …know how to represent a number using dienes? …know how to draw the dienes? …know you can subtract by drawing the dienes and crossing them out?    </vt:lpstr>
    </vt:vector>
  </TitlesOfParts>
  <Company>West Lothian Council - Education Services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L.I. To learn how to use a dictionary</dc:title>
  <dc:creator>Jennifer Hall</dc:creator>
  <cp:lastModifiedBy>Jennifer Hall</cp:lastModifiedBy>
  <cp:revision>37</cp:revision>
  <dcterms:created xsi:type="dcterms:W3CDTF">2020-01-07T09:37:11Z</dcterms:created>
  <dcterms:modified xsi:type="dcterms:W3CDTF">2020-03-27T16:05:09Z</dcterms:modified>
</cp:coreProperties>
</file>