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7" r:id="rId6"/>
    <p:sldId id="258" r:id="rId7"/>
    <p:sldId id="268" r:id="rId8"/>
    <p:sldId id="269" r:id="rId9"/>
    <p:sldId id="270" r:id="rId10"/>
    <p:sldId id="271" r:id="rId11"/>
    <p:sldId id="260" r:id="rId12"/>
    <p:sldId id="261" r:id="rId13"/>
    <p:sldId id="262" r:id="rId14"/>
    <p:sldId id="263" r:id="rId15"/>
    <p:sldId id="265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>
      <p:cViewPr varScale="1">
        <p:scale>
          <a:sx n="65" d="100"/>
          <a:sy n="65" d="100"/>
        </p:scale>
        <p:origin x="67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mxVL9KUmq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808" y="980728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GB" sz="7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Numeracy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2760836"/>
            <a:ext cx="5040560" cy="2537296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GB" sz="6200" b="1" u="sng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Multiplication </a:t>
            </a:r>
          </a:p>
          <a:p>
            <a:pPr algn="l"/>
            <a:endParaRPr lang="en-GB" sz="6200" dirty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pPr algn="l"/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L.I  To solve multiplication  problems</a:t>
            </a:r>
          </a:p>
          <a:p>
            <a:pPr algn="l"/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S.C</a:t>
            </a:r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. </a:t>
            </a:r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I can make equal groups </a:t>
            </a:r>
          </a:p>
          <a:p>
            <a:pPr algn="l"/>
            <a:r>
              <a:rPr lang="en-GB" sz="6200" dirty="0">
                <a:solidFill>
                  <a:srgbClr val="7030A0"/>
                </a:solidFill>
                <a:latin typeface="Bahnschrift" panose="020B0502040204020203" pitchFamily="34" charset="0"/>
              </a:rPr>
              <a:t> </a:t>
            </a:r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        </a:t>
            </a:r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I can  count equal groups </a:t>
            </a:r>
          </a:p>
          <a:p>
            <a:endParaRPr lang="en-GB" sz="45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endParaRPr lang="en-GB" sz="45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  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3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9900"/>
                </a:solidFill>
                <a:latin typeface="Goudy Stout" panose="0202090407030B020401" pitchFamily="18" charset="0"/>
              </a:rPr>
              <a:t>Spicy</a:t>
            </a:r>
            <a:endParaRPr lang="en-GB" dirty="0">
              <a:solidFill>
                <a:srgbClr val="FF9900"/>
              </a:solidFill>
            </a:endParaRPr>
          </a:p>
        </p:txBody>
      </p:sp>
      <p:graphicFrame>
        <p:nvGraphicFramePr>
          <p:cNvPr id="5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909626"/>
              </p:ext>
            </p:extLst>
          </p:nvPr>
        </p:nvGraphicFramePr>
        <p:xfrm>
          <a:off x="2195736" y="1936744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x 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 x 2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 x 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56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roadway" panose="04040905080B02020502" pitchFamily="82" charset="0"/>
              </a:rPr>
              <a:t>Hot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252702"/>
              </p:ext>
            </p:extLst>
          </p:nvPr>
        </p:nvGraphicFramePr>
        <p:xfrm>
          <a:off x="2195736" y="1936744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x 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6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x 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6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x 7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8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9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8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Image result for hand out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44465"/>
            <a:ext cx="1728642" cy="16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ffic light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79839"/>
            <a:ext cx="2279138" cy="302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44253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How did you get on? Choose one way.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Tell me how you feel it went by leaving </a:t>
            </a: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a comment on the blog.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Draw one of the self assessment methods below next to your work.</a:t>
            </a: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b="1" u="sng" dirty="0">
                <a:latin typeface="SassoonCRInfantMedium" panose="02000603020000020003" pitchFamily="2" charset="0"/>
              </a:rPr>
              <a:t>T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raffic light </a:t>
            </a:r>
            <a:r>
              <a:rPr lang="en-GB" sz="1900" dirty="0" smtClean="0">
                <a:latin typeface="SassoonCRInfantMedium" panose="02000603020000020003" pitchFamily="2" charset="0"/>
              </a:rPr>
              <a:t>			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Fist of 5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</a:t>
            </a:r>
            <a:r>
              <a:rPr lang="en-GB" sz="1900" dirty="0" smtClean="0">
                <a:latin typeface="SassoonCRInfantMedium" panose="02000603020000020003" pitchFamily="2" charset="0"/>
              </a:rPr>
              <a:t>			1 – I </a:t>
            </a:r>
            <a:r>
              <a:rPr lang="en-GB" sz="1900" dirty="0">
                <a:latin typeface="SassoonCRInfantMedium" panose="02000603020000020003" pitchFamily="2" charset="0"/>
              </a:rPr>
              <a:t>struggled</a:t>
            </a:r>
            <a:endParaRPr lang="en-GB" sz="19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Red</a:t>
            </a:r>
            <a:r>
              <a:rPr lang="en-GB" sz="1900" dirty="0" smtClean="0">
                <a:latin typeface="SassoonCRInfantMedium" panose="02000603020000020003" pitchFamily="2" charset="0"/>
              </a:rPr>
              <a:t> – not there yet		      	2 – I found some difficult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C000"/>
                </a:solidFill>
                <a:latin typeface="SassoonCRInfantMedium" panose="02000603020000020003" pitchFamily="2" charset="0"/>
              </a:rPr>
              <a:t>Orange</a:t>
            </a:r>
            <a:r>
              <a:rPr lang="en-GB" sz="1900" dirty="0">
                <a:latin typeface="SassoonCRInfantMedium" panose="02000603020000020003" pitchFamily="2" charset="0"/>
              </a:rPr>
              <a:t> –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there		3 – </a:t>
            </a:r>
            <a:r>
              <a:rPr lang="en-GB" sz="1900" dirty="0">
                <a:latin typeface="SassoonCRInfantMedium" panose="02000603020000020003" pitchFamily="2" charset="0"/>
              </a:rPr>
              <a:t>I think I’m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it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rgbClr val="00B050"/>
                </a:solidFill>
                <a:latin typeface="SassoonCRInfantMedium" panose="02000603020000020003" pitchFamily="2" charset="0"/>
              </a:rPr>
              <a:t>Green</a:t>
            </a:r>
            <a:r>
              <a:rPr lang="en-GB" sz="1900" dirty="0" smtClean="0">
                <a:latin typeface="SassoonCRInfantMedium" panose="02000603020000020003" pitchFamily="2" charset="0"/>
              </a:rPr>
              <a:t> </a:t>
            </a:r>
            <a:r>
              <a:rPr lang="en-GB" sz="1900" dirty="0">
                <a:latin typeface="SassoonCRInfantMedium" panose="02000603020000020003" pitchFamily="2" charset="0"/>
              </a:rPr>
              <a:t>– got it!	</a:t>
            </a:r>
            <a:r>
              <a:rPr lang="en-GB" sz="1900" dirty="0" smtClean="0">
                <a:latin typeface="SassoonCRInfantMedium" panose="02000603020000020003" pitchFamily="2" charset="0"/>
              </a:rPr>
              <a:t>		4 – I’m doing well</a:t>
            </a:r>
          </a:p>
          <a:p>
            <a:pPr marL="0" indent="0">
              <a:buNone/>
            </a:pPr>
            <a:r>
              <a:rPr lang="en-GB" sz="1900" dirty="0" smtClean="0">
                <a:latin typeface="SassoonCRInfantMedium" panose="02000603020000020003" pitchFamily="2" charset="0"/>
              </a:rPr>
              <a:t>				5 – I have got it!</a:t>
            </a:r>
            <a:endParaRPr lang="en-GB" sz="19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Assessment</a:t>
            </a:r>
            <a:endParaRPr lang="en-GB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1026" name="Picture 2" descr="Image result for girl and boy think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66" y="1268760"/>
            <a:ext cx="2415092" cy="169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hand out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Image result for hand outl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0" descr="Image result for hand outli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492896"/>
            <a:ext cx="8280919" cy="36332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8800" dirty="0" smtClean="0">
                <a:solidFill>
                  <a:srgbClr val="FFC000"/>
                </a:solidFill>
                <a:latin typeface="KG Chasing Cars" panose="02000000000000000000" pitchFamily="2" charset="0"/>
              </a:rPr>
              <a:t>Well Done Everyone!</a:t>
            </a:r>
            <a:endParaRPr lang="en-GB" sz="8800" dirty="0">
              <a:solidFill>
                <a:srgbClr val="FFC000"/>
              </a:solidFill>
              <a:latin typeface="KG Chasing Car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Orally practise counting forwards in 2s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Watch </a:t>
            </a:r>
            <a:r>
              <a:rPr lang="en-GB" dirty="0">
                <a:latin typeface="SassoonCRInfantMedium" panose="02000603020000020003" pitchFamily="2" charset="0"/>
              </a:rPr>
              <a:t>the </a:t>
            </a:r>
            <a:r>
              <a:rPr lang="en-GB" dirty="0" smtClean="0">
                <a:latin typeface="SassoonCRInfantMedium" panose="02000603020000020003" pitchFamily="2" charset="0"/>
              </a:rPr>
              <a:t>counting by 5s to100 video. Singalong and join in with the actions. 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www.youtube.com/watch?v=amxVL9KUmq8</a:t>
            </a:r>
            <a:endParaRPr lang="en-GB" dirty="0" smtClean="0"/>
          </a:p>
          <a:p>
            <a:endParaRPr lang="en-GB" dirty="0" smtClean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Medium" panose="02000603020000020003" pitchFamily="2" charset="0"/>
              </a:rPr>
              <a:t>Warm up</a:t>
            </a:r>
            <a:endParaRPr lang="en-GB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708920"/>
            <a:ext cx="7408333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erlin Sans FB" panose="020E0602020502020306" pitchFamily="34" charset="0"/>
              </a:rPr>
              <a:t>Today we will learn how to solve multiplication problems using the </a:t>
            </a:r>
            <a:r>
              <a:rPr lang="en-US" sz="4000" dirty="0" smtClean="0">
                <a:latin typeface="Berlin Sans FB" panose="020E0602020502020306" pitchFamily="34" charset="0"/>
              </a:rPr>
              <a:t>grouping strategy!</a:t>
            </a:r>
            <a:endParaRPr lang="en-US" sz="4000" dirty="0"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endParaRPr lang="en-GB" sz="29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Multiplication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8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age result for circu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1366444" cy="371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2"/>
          <p:cNvSpPr/>
          <p:nvPr/>
        </p:nvSpPr>
        <p:spPr>
          <a:xfrm>
            <a:off x="1979712" y="332656"/>
            <a:ext cx="3498574" cy="2079762"/>
          </a:xfrm>
          <a:prstGeom prst="cloudCallout">
            <a:avLst>
              <a:gd name="adj1" fmla="val -58712"/>
              <a:gd name="adj2" fmla="val 790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Berlin Sans FB" panose="020E0602020502020306" pitchFamily="34" charset="0"/>
              </a:rPr>
              <a:t>Let’s see all the words we need to use when solving multiplication problems. </a:t>
            </a:r>
          </a:p>
        </p:txBody>
      </p:sp>
      <p:sp>
        <p:nvSpPr>
          <p:cNvPr id="6" name="Rectangle: Rounded Corners 8"/>
          <p:cNvSpPr/>
          <p:nvPr/>
        </p:nvSpPr>
        <p:spPr>
          <a:xfrm>
            <a:off x="5844207" y="424276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groups of </a:t>
            </a:r>
          </a:p>
        </p:txBody>
      </p:sp>
      <p:sp>
        <p:nvSpPr>
          <p:cNvPr id="7" name="Rectangle: Rounded Corners 5"/>
          <p:cNvSpPr/>
          <p:nvPr/>
        </p:nvSpPr>
        <p:spPr>
          <a:xfrm>
            <a:off x="2777158" y="3021496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Times</a:t>
            </a:r>
          </a:p>
        </p:txBody>
      </p:sp>
      <p:sp>
        <p:nvSpPr>
          <p:cNvPr id="8" name="Rectangle: Rounded Corners 3"/>
          <p:cNvSpPr/>
          <p:nvPr/>
        </p:nvSpPr>
        <p:spPr>
          <a:xfrm>
            <a:off x="6215270" y="2080591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Lot’s of</a:t>
            </a:r>
          </a:p>
        </p:txBody>
      </p:sp>
      <p:sp>
        <p:nvSpPr>
          <p:cNvPr id="9" name="Rectangle: Rounded Corners 6"/>
          <p:cNvSpPr/>
          <p:nvPr/>
        </p:nvSpPr>
        <p:spPr>
          <a:xfrm>
            <a:off x="5724128" y="4221088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multiply</a:t>
            </a:r>
          </a:p>
        </p:txBody>
      </p:sp>
      <p:sp>
        <p:nvSpPr>
          <p:cNvPr id="10" name="Rectangle: Rounded Corners 7"/>
          <p:cNvSpPr/>
          <p:nvPr/>
        </p:nvSpPr>
        <p:spPr>
          <a:xfrm>
            <a:off x="2411760" y="5013176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Sets of </a:t>
            </a:r>
          </a:p>
        </p:txBody>
      </p:sp>
    </p:spTree>
    <p:extLst>
      <p:ext uri="{BB962C8B-B14F-4D97-AF65-F5344CB8AC3E}">
        <p14:creationId xmlns:p14="http://schemas.microsoft.com/office/powerpoint/2010/main" val="3103988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548680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Berlin Sans FB" panose="020E0602020502020306" pitchFamily="34" charset="0"/>
              </a:rPr>
              <a:t>How do we solve </a:t>
            </a:r>
            <a:r>
              <a:rPr lang="en-US" sz="2800" dirty="0" smtClean="0">
                <a:latin typeface="Berlin Sans FB" panose="020E0602020502020306" pitchFamily="34" charset="0"/>
              </a:rPr>
              <a:t>multiplication problems </a:t>
            </a:r>
            <a:r>
              <a:rPr lang="en-US" sz="2800" dirty="0">
                <a:latin typeface="Berlin Sans FB" panose="020E0602020502020306" pitchFamily="34" charset="0"/>
              </a:rPr>
              <a:t>using </a:t>
            </a:r>
            <a:r>
              <a:rPr lang="en-US" sz="2800" dirty="0" smtClean="0">
                <a:latin typeface="Berlin Sans FB" panose="020E0602020502020306" pitchFamily="34" charset="0"/>
              </a:rPr>
              <a:t>the grouping strategy?  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27222" y="1816253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CRInfant" panose="02010503020300020003" pitchFamily="2" charset="0"/>
              </a:rPr>
              <a:t>Lets try and solve this …..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7" name="Rectangle: Rounded Corners 6"/>
          <p:cNvSpPr/>
          <p:nvPr/>
        </p:nvSpPr>
        <p:spPr>
          <a:xfrm>
            <a:off x="1115616" y="2465399"/>
            <a:ext cx="2462834" cy="86508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2 x 3 =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3573016"/>
            <a:ext cx="5040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CRInfant" panose="02010503020300020003" pitchFamily="2" charset="0"/>
              </a:rPr>
              <a:t>What is the first number? </a:t>
            </a:r>
          </a:p>
          <a:p>
            <a:r>
              <a:rPr lang="en-GB" sz="2800" dirty="0">
                <a:solidFill>
                  <a:srgbClr val="FF0000"/>
                </a:solidFill>
                <a:latin typeface="SassoonCRInfant" panose="02010503020300020003" pitchFamily="2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              </a:t>
            </a:r>
            <a:r>
              <a:rPr lang="en-GB" sz="48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2</a:t>
            </a:r>
          </a:p>
          <a:p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assoonCRInfant" panose="02010503020300020003" pitchFamily="2" charset="0"/>
              </a:rPr>
              <a:t>We can draw 2 groups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SassoonCRInfant" panose="02010503020300020003" pitchFamily="2" charset="0"/>
            </a:endParaRP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SassoonCRInfant" panose="02010503020300020003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27222" y="5373216"/>
            <a:ext cx="118048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469591" y="5373216"/>
            <a:ext cx="118048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1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856" y="5428565"/>
            <a:ext cx="65527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SassoonCRInfant" panose="02010503020300020003" pitchFamily="2" charset="0"/>
              </a:rPr>
              <a:t>How many objects altogether? </a:t>
            </a:r>
            <a:r>
              <a:rPr lang="en-GB" sz="40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6</a:t>
            </a:r>
            <a:endParaRPr lang="en-GB" sz="4000" dirty="0">
              <a:solidFill>
                <a:srgbClr val="FF0000"/>
              </a:solidFill>
              <a:latin typeface="SassoonCRInfant" panose="02010503020300020003" pitchFamily="2" charset="0"/>
            </a:endParaRPr>
          </a:p>
          <a:p>
            <a:pPr algn="ctr"/>
            <a:endParaRPr lang="en-GB" sz="4000" dirty="0" smtClean="0">
              <a:solidFill>
                <a:srgbClr val="FF0000"/>
              </a:solidFill>
              <a:latin typeface="SassoonCRInfant" panose="02010503020300020003" pitchFamily="2" charset="0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47936" y="629072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Now what is the second number ?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3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2928183" y="3684799"/>
            <a:ext cx="1778373" cy="17437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50654" y="3614634"/>
            <a:ext cx="1778373" cy="17437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993427" y="4708887"/>
            <a:ext cx="482229" cy="386496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>
            <a:off x="1694951" y="4630916"/>
            <a:ext cx="482229" cy="386496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5-Point Star 12"/>
          <p:cNvSpPr/>
          <p:nvPr/>
        </p:nvSpPr>
        <p:spPr>
          <a:xfrm>
            <a:off x="1234541" y="3785947"/>
            <a:ext cx="482229" cy="386496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5-Point Star 14"/>
          <p:cNvSpPr/>
          <p:nvPr/>
        </p:nvSpPr>
        <p:spPr>
          <a:xfrm>
            <a:off x="3225494" y="4070900"/>
            <a:ext cx="482229" cy="386496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3966335" y="4177853"/>
            <a:ext cx="399741" cy="37883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-Point Star 16"/>
          <p:cNvSpPr/>
          <p:nvPr/>
        </p:nvSpPr>
        <p:spPr>
          <a:xfrm>
            <a:off x="3484106" y="4799376"/>
            <a:ext cx="482229" cy="386496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83759" y="2200557"/>
            <a:ext cx="65527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SassoonCRInfant" panose="02010503020300020003" pitchFamily="2" charset="0"/>
              </a:rPr>
              <a:t>So we can draw 3 objects in each group! </a:t>
            </a:r>
            <a:endParaRPr lang="en-GB" sz="4000" dirty="0">
              <a:latin typeface="SassoonCRInfant" panose="02010503020300020003" pitchFamily="2" charset="0"/>
            </a:endParaRPr>
          </a:p>
          <a:p>
            <a:pPr algn="ctr"/>
            <a:endParaRPr lang="en-GB" sz="4000" dirty="0" smtClean="0">
              <a:solidFill>
                <a:srgbClr val="FF0000"/>
              </a:solidFill>
              <a:latin typeface="SassoonCRInfant" panose="02010503020300020003" pitchFamily="2" charset="0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138798" y="426254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2x3=6</a:t>
            </a:r>
            <a:endParaRPr lang="en-GB" sz="54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46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try and solve this…. </a:t>
            </a:r>
            <a:endParaRPr lang="en-GB" dirty="0"/>
          </a:p>
        </p:txBody>
      </p:sp>
      <p:sp>
        <p:nvSpPr>
          <p:cNvPr id="4" name="Rectangle: Rounded Corners 6"/>
          <p:cNvSpPr/>
          <p:nvPr/>
        </p:nvSpPr>
        <p:spPr>
          <a:xfrm>
            <a:off x="3203848" y="1412776"/>
            <a:ext cx="2462834" cy="86508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4 x </a:t>
            </a:r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=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20888"/>
            <a:ext cx="58326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SassoonCRInfant" panose="02010503020300020003" pitchFamily="2" charset="0"/>
              </a:rPr>
              <a:t>How many groups do we need to draw? 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4</a:t>
            </a:r>
          </a:p>
          <a:p>
            <a:endParaRPr lang="en-GB" sz="2400" dirty="0">
              <a:latin typeface="SassoonCRInfant" panose="02010503020300020003" pitchFamily="2" charset="0"/>
            </a:endParaRPr>
          </a:p>
          <a:p>
            <a:endParaRPr lang="en-GB" sz="2400" dirty="0">
              <a:latin typeface="SassoonCRInfant" panose="02010503020300020003" pitchFamily="2" charset="0"/>
            </a:endParaRPr>
          </a:p>
          <a:p>
            <a:r>
              <a:rPr lang="en-GB" sz="2400" dirty="0" smtClean="0">
                <a:latin typeface="SassoonCRInfant" panose="02010503020300020003" pitchFamily="2" charset="0"/>
              </a:rPr>
              <a:t>How many in each group?</a:t>
            </a:r>
          </a:p>
          <a:p>
            <a:r>
              <a:rPr lang="en-GB" sz="2400" dirty="0">
                <a:solidFill>
                  <a:srgbClr val="FF0000"/>
                </a:solidFill>
                <a:latin typeface="SassoonCRInfant" panose="02010503020300020003" pitchFamily="2" charset="0"/>
              </a:rPr>
              <a:t>2</a:t>
            </a:r>
            <a:r>
              <a:rPr lang="en-GB" sz="24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 </a:t>
            </a:r>
          </a:p>
          <a:p>
            <a:endParaRPr lang="en-GB" sz="2400" dirty="0">
              <a:latin typeface="SassoonCRInfant" panose="02010503020300020003" pitchFamily="2" charset="0"/>
            </a:endParaRPr>
          </a:p>
          <a:p>
            <a:endParaRPr lang="en-GB" sz="2400" dirty="0" smtClean="0">
              <a:latin typeface="SassoonCRInfant" panose="02010503020300020003" pitchFamily="2" charset="0"/>
            </a:endParaRPr>
          </a:p>
          <a:p>
            <a:endParaRPr lang="en-GB" sz="2400" dirty="0">
              <a:latin typeface="SassoonCRInfant" panose="02010503020300020003" pitchFamily="2" charset="0"/>
            </a:endParaRPr>
          </a:p>
          <a:p>
            <a:r>
              <a:rPr lang="en-GB" sz="2400" dirty="0" smtClean="0">
                <a:latin typeface="SassoonCRInfant" panose="02010503020300020003" pitchFamily="2" charset="0"/>
              </a:rPr>
              <a:t>How many altogether?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" name="Oval 5"/>
          <p:cNvSpPr/>
          <p:nvPr/>
        </p:nvSpPr>
        <p:spPr>
          <a:xfrm>
            <a:off x="1331640" y="2996952"/>
            <a:ext cx="10081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555776" y="2996952"/>
            <a:ext cx="10081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779912" y="2956264"/>
            <a:ext cx="10081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004048" y="2936209"/>
            <a:ext cx="10081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931209" y="4498781"/>
            <a:ext cx="10081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639472" y="4529584"/>
            <a:ext cx="10081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331640" y="4482806"/>
            <a:ext cx="10081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162626" y="4475787"/>
            <a:ext cx="10081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484040" y="4805124"/>
            <a:ext cx="216024" cy="169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952092" y="4779049"/>
            <a:ext cx="216024" cy="169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086425" y="4814492"/>
            <a:ext cx="216024" cy="169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784649" y="4779049"/>
            <a:ext cx="216024" cy="169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5398560" y="4779050"/>
            <a:ext cx="216024" cy="169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907003" y="4840788"/>
            <a:ext cx="216024" cy="169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307453" y="4817026"/>
            <a:ext cx="216024" cy="169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498460" y="4805123"/>
            <a:ext cx="216024" cy="169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6"/>
          <p:cNvSpPr/>
          <p:nvPr/>
        </p:nvSpPr>
        <p:spPr>
          <a:xfrm>
            <a:off x="6289848" y="5445224"/>
            <a:ext cx="2462834" cy="86508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4 x </a:t>
            </a:r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= </a:t>
            </a:r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8</a:t>
            </a:r>
            <a:endParaRPr lang="en-US" sz="36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298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Write the following sums in your jotter. Remember to draw groups to help you solve the multiplication.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There are </a:t>
            </a:r>
            <a:r>
              <a:rPr lang="en-GB" dirty="0" smtClean="0">
                <a:solidFill>
                  <a:schemeClr val="tx1"/>
                </a:solidFill>
                <a:latin typeface="Algerian" panose="04020705040A02060702" pitchFamily="82" charset="0"/>
              </a:rPr>
              <a:t>Mild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, </a:t>
            </a:r>
            <a:r>
              <a:rPr lang="en-GB" dirty="0" smtClean="0">
                <a:solidFill>
                  <a:schemeClr val="tx1"/>
                </a:solidFill>
                <a:latin typeface="Broadway" panose="04040905080B02020502" pitchFamily="82" charset="0"/>
              </a:rPr>
              <a:t>Hot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and </a:t>
            </a:r>
            <a:r>
              <a:rPr lang="en-GB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Spicy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ones to choose from.  If you complete a set and find it easy try the next one!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If you get you stuck you can always draw your groups and use real objects to help you.  For example you may use buttons,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cheerios</a:t>
            </a:r>
            <a:r>
              <a:rPr lang="en-GB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or bits of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lego</a:t>
            </a:r>
            <a:r>
              <a:rPr lang="en-GB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to put in the groups.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Daily tasks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Algerian" panose="04020705040A02060702" pitchFamily="82" charset="0"/>
              </a:rPr>
              <a:t>Mild</a:t>
            </a:r>
            <a:endParaRPr lang="en-GB" dirty="0">
              <a:solidFill>
                <a:srgbClr val="FFFF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403164"/>
              </p:ext>
            </p:extLst>
          </p:nvPr>
        </p:nvGraphicFramePr>
        <p:xfrm>
          <a:off x="2195736" y="1936744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 x 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2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2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x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 x 2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x 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x 4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x 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5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E0BA88649344086DCE6F8955502CF" ma:contentTypeVersion="4" ma:contentTypeDescription="Create a new document." ma:contentTypeScope="" ma:versionID="34faaeba5a97d79022c2e45814de7e12">
  <xsd:schema xmlns:xsd="http://www.w3.org/2001/XMLSchema" xmlns:xs="http://www.w3.org/2001/XMLSchema" xmlns:p="http://schemas.microsoft.com/office/2006/metadata/properties" xmlns:ns2="f7744e2f-d42f-4c38-828d-ec4523744c6b" xmlns:ns3="690b8ffb-c026-47eb-afaf-b04eaa6e25f8" targetNamespace="http://schemas.microsoft.com/office/2006/metadata/properties" ma:root="true" ma:fieldsID="b947694485b4a187553ed1e59c60279b" ns2:_="" ns3:_="">
    <xsd:import namespace="f7744e2f-d42f-4c38-828d-ec4523744c6b"/>
    <xsd:import namespace="690b8ffb-c026-47eb-afaf-b04eaa6e25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744e2f-d42f-4c38-828d-ec4523744c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b8ffb-c026-47eb-afaf-b04eaa6e2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4321E5-3B92-462B-9EF5-1DE4216A50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D7BA10-6AC0-466E-B1CB-062BA801105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90b8ffb-c026-47eb-afaf-b04eaa6e25f8"/>
    <ds:schemaRef ds:uri="http://purl.org/dc/terms/"/>
    <ds:schemaRef ds:uri="http://schemas.openxmlformats.org/package/2006/metadata/core-properties"/>
    <ds:schemaRef ds:uri="f7744e2f-d42f-4c38-828d-ec4523744c6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47E991B-D89D-4ED3-860A-1BEDF3F4E2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744e2f-d42f-4c38-828d-ec4523744c6b"/>
    <ds:schemaRef ds:uri="690b8ffb-c026-47eb-afaf-b04eaa6e2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5237</TotalTime>
  <Words>565</Words>
  <Application>Microsoft Office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Algerian</vt:lpstr>
      <vt:lpstr>Bahnschrift</vt:lpstr>
      <vt:lpstr>Berlin Sans FB</vt:lpstr>
      <vt:lpstr>Broadway</vt:lpstr>
      <vt:lpstr>Calibri</vt:lpstr>
      <vt:lpstr>Candara</vt:lpstr>
      <vt:lpstr>Goudy Stout</vt:lpstr>
      <vt:lpstr>KG Chasing Cars</vt:lpstr>
      <vt:lpstr>SassoonCRInfant</vt:lpstr>
      <vt:lpstr>SassoonCRInfantMedium</vt:lpstr>
      <vt:lpstr>Symbol</vt:lpstr>
      <vt:lpstr>Times New Roman</vt:lpstr>
      <vt:lpstr>Waveform</vt:lpstr>
      <vt:lpstr>Numeracy </vt:lpstr>
      <vt:lpstr>Warm up</vt:lpstr>
      <vt:lpstr>Multiplication </vt:lpstr>
      <vt:lpstr>PowerPoint Presentation</vt:lpstr>
      <vt:lpstr>PowerPoint Presentation</vt:lpstr>
      <vt:lpstr>PowerPoint Presentation</vt:lpstr>
      <vt:lpstr>Let’s try and solve this…. </vt:lpstr>
      <vt:lpstr>Daily tasks</vt:lpstr>
      <vt:lpstr>Mild</vt:lpstr>
      <vt:lpstr>Spicy</vt:lpstr>
      <vt:lpstr>Hot</vt:lpstr>
      <vt:lpstr>Assessment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</dc:title>
  <dc:creator>Lindsay Anderson</dc:creator>
  <cp:lastModifiedBy>H Swift</cp:lastModifiedBy>
  <cp:revision>47</cp:revision>
  <dcterms:created xsi:type="dcterms:W3CDTF">2020-03-18T10:25:50Z</dcterms:created>
  <dcterms:modified xsi:type="dcterms:W3CDTF">2020-03-29T16:14:51Z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0x010100139E0BA88649344086DCE6F8955502CF</vt:lpwstr>
  </property>
</Properties>
</file>