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4"/>
  </p:sldMasterIdLst>
  <p:sldIdLst>
    <p:sldId id="270" r:id="rId5"/>
    <p:sldId id="281" r:id="rId6"/>
    <p:sldId id="269" r:id="rId7"/>
    <p:sldId id="282" r:id="rId8"/>
    <p:sldId id="283" r:id="rId9"/>
    <p:sldId id="258" r:id="rId10"/>
    <p:sldId id="284" r:id="rId11"/>
    <p:sldId id="25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13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3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67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7328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28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8882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316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8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77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0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0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8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5536" y="1412875"/>
            <a:ext cx="7524502" cy="50404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>
                <a:solidFill>
                  <a:srgbClr val="0070C0"/>
                </a:solidFill>
                <a:latin typeface="SassoonCRInfant" panose="02010503020300020003" pitchFamily="2" charset="0"/>
              </a:rPr>
              <a:t>Writing – Writer’s Craft, part 1 (of 3)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You will need:</a:t>
            </a:r>
          </a:p>
          <a:p>
            <a:pPr marL="0" indent="0">
              <a:buNone/>
            </a:pPr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 Sharp pencil, paper and someone </a:t>
            </a:r>
          </a:p>
          <a:p>
            <a:pPr marL="0" indent="0">
              <a:buNone/>
            </a:pPr>
            <a:r>
              <a:rPr lang="en-GB" sz="112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 </a:t>
            </a:r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to help you read through the lesson.</a:t>
            </a:r>
          </a:p>
          <a:p>
            <a:endParaRPr lang="en-GB" sz="112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endParaRPr lang="en-GB" sz="112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Follow the lesson plan or skip to slide 7.</a:t>
            </a:r>
            <a:endParaRPr lang="en-GB" sz="112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5478" y="78761"/>
            <a:ext cx="5386388" cy="1207113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78762"/>
            <a:ext cx="2255716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31719"/>
            <a:ext cx="3960440" cy="1320800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 </a:t>
            </a:r>
            <a:r>
              <a:rPr lang="en-GB" sz="7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324953" y="980728"/>
            <a:ext cx="7559415" cy="5616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11200" b="1" u="sng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11200" b="1" u="sng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Writing – Writer’s Craft, part 1 (of 3)</a:t>
            </a:r>
          </a:p>
          <a:p>
            <a:pPr marL="0" indent="0">
              <a:buNone/>
            </a:pPr>
            <a:endParaRPr lang="en-GB" sz="11200" dirty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Learning Intention (LI):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 to </a:t>
            </a: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continue writing a story</a:t>
            </a: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.</a:t>
            </a:r>
          </a:p>
          <a:p>
            <a:r>
              <a:rPr lang="en-GB" sz="112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Success Criteria (SC):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  I </a:t>
            </a: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can </a:t>
            </a: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draw what might happen next.</a:t>
            </a:r>
            <a:endParaRPr lang="en-GB" sz="11200" dirty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	I can </a:t>
            </a: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match a picture to a starter sentence.</a:t>
            </a:r>
            <a:endParaRPr lang="en-GB" sz="11200" dirty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11200" dirty="0">
                <a:latin typeface="SassoonCRInfant" panose="02010503020300020003" pitchFamily="2" charset="0"/>
              </a:rPr>
              <a:t> </a:t>
            </a:r>
            <a:r>
              <a:rPr lang="en-GB" sz="11200" dirty="0" smtClean="0">
                <a:latin typeface="SassoonCRInfant" panose="02010503020300020003" pitchFamily="2" charset="0"/>
              </a:rPr>
              <a:t>   </a:t>
            </a: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I </a:t>
            </a: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can </a:t>
            </a: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check my next sentence makes sense.</a:t>
            </a:r>
            <a:endParaRPr lang="en-GB" sz="11200" dirty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988" y="131719"/>
            <a:ext cx="2256236" cy="12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226425" cy="5661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Activity: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Match the images to the story starter: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1. One sunny day in July, Lucy went to the beach with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her family and something pinched her little toe.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2. It was a cold, dark evening in October and, as Ben was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walking home from school, something flew over his head.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6799262" cy="719137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Warm Up – Story starter</a:t>
            </a:r>
            <a:endParaRPr lang="en-GB" sz="48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381903"/>
            <a:ext cx="1472658" cy="2192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142" t="18094" r="7607" b="14760"/>
          <a:stretch/>
        </p:blipFill>
        <p:spPr>
          <a:xfrm>
            <a:off x="3131840" y="4447863"/>
            <a:ext cx="2664297" cy="20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142" t="18094" r="7607" b="14760"/>
          <a:stretch/>
        </p:blipFill>
        <p:spPr>
          <a:xfrm>
            <a:off x="5687766" y="4181798"/>
            <a:ext cx="3434771" cy="265708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321" y="188640"/>
            <a:ext cx="8226425" cy="66502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Warm-up activity: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Did you guess correctly?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What would make sense as a second sentence?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1. One sunny day in July, Lucy went to the beach with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her family and something pinched her little toe.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She shouted on her mum and the crab crawled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back to the sea.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OR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He shouted on his dog and the seagull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flew away.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Can you explain your answer?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82" y="3789040"/>
            <a:ext cx="2060906" cy="30689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321" y="188640"/>
            <a:ext cx="8226425" cy="619268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Warm-up activity: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Did you guess correctly?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What would make sense as a second sentence?</a:t>
            </a:r>
            <a:endParaRPr lang="en-GB" sz="2800" b="1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2. It was a cold, dark evening in October and, as Ben was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  walking home from school, something flew over his head</a:t>
            </a:r>
            <a:r>
              <a:rPr lang="en-GB" sz="2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.</a:t>
            </a:r>
          </a:p>
          <a:p>
            <a:pPr marL="0" indent="0">
              <a:buNone/>
            </a:pPr>
            <a:endParaRPr lang="en-GB" sz="28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 She thought it was a butterfly so she chased it into the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castle and found a princess.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OR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 He hated bats so he ran all the way home, got into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bed and hid under the covers.</a:t>
            </a:r>
          </a:p>
          <a:p>
            <a:pPr marL="0" indent="0">
              <a:buNone/>
            </a:pPr>
            <a:endParaRPr lang="en-GB" sz="28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 </a:t>
            </a:r>
            <a:r>
              <a:rPr lang="en-GB" sz="28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Can you explain your answer?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3993" y="1124744"/>
            <a:ext cx="8226425" cy="4425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When we continue a story, we have to check it make sense.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the character a boy – he/him/his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the character a girl – she/her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it daytime or night time?  Is it winter or spring?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it a scary story or a funny story?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6799262" cy="719137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Writer’s Craft</a:t>
            </a:r>
            <a:endParaRPr lang="en-GB" sz="54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5691"/>
            <a:ext cx="2256236" cy="1209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58" y="2013659"/>
            <a:ext cx="1439968" cy="1321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452" y="4038945"/>
            <a:ext cx="2639616" cy="1484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88" y="5013176"/>
            <a:ext cx="1630690" cy="1626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71" y="5154714"/>
            <a:ext cx="1642710" cy="14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3993" y="1124744"/>
            <a:ext cx="8688487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Activity: Continue this story starter.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Option 1: Draw a picture to show what happens next.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Option 2: Draw a picture to show what happens next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and explain your answer to someone.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Option 3: </a:t>
            </a: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Draw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what </a:t>
            </a: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happens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next.  Copy this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sentence and write what happens next.  Explain your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answer to someone.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 </a:t>
            </a: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At breakfast time, Fluffy the dog stole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some </a:t>
            </a:r>
            <a:r>
              <a:rPr lang="en-GB" sz="3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sausages from Joe and hid </a:t>
            </a: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them</a:t>
            </a:r>
            <a:r>
              <a:rPr lang="en-GB" sz="3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...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6799262" cy="719137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Writer’s Craft</a:t>
            </a:r>
            <a:endParaRPr lang="en-GB" sz="54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5691"/>
            <a:ext cx="2256236" cy="12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0243" y="1196752"/>
            <a:ext cx="7920037" cy="5445125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Did you choose the correct sentences for each story starter?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Did you mange to draw what might happen next with Fluffy and Joe?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Choose an assessment method and draw it beside your work. </a:t>
            </a:r>
            <a:r>
              <a:rPr lang="en-GB" sz="2000" dirty="0">
                <a:latin typeface="SassoonCRInfantMedium" panose="02000603020000020003" pitchFamily="2" charset="0"/>
              </a:rPr>
              <a:t>				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                         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1 – I struggled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			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4 </a:t>
            </a:r>
            <a:r>
              <a:rPr lang="en-GB" sz="1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– I’m doing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well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–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not there yet</a:t>
            </a:r>
            <a:r>
              <a:rPr lang="en-GB" sz="1600" dirty="0" smtClean="0">
                <a:latin typeface="SassoonCRInfantMedium" panose="02000603020000020003" pitchFamily="2" charset="0"/>
              </a:rPr>
              <a:t>		     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2 – I found some difficult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– getting there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     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3 – I think I’m getting it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	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5 </a:t>
            </a:r>
            <a:r>
              <a:rPr lang="en-GB" sz="1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– I have got it!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– got it!	</a:t>
            </a:r>
            <a:r>
              <a:rPr lang="en-GB" sz="1600" dirty="0">
                <a:latin typeface="SassoonCRInfantMedium" panose="02000603020000020003" pitchFamily="2" charset="0"/>
              </a:rPr>
              <a:t>	</a:t>
            </a:r>
            <a:r>
              <a:rPr lang="en-GB" sz="1600" dirty="0" smtClean="0">
                <a:latin typeface="SassoonCRInfantMedium" panose="02000603020000020003" pitchFamily="2" charset="0"/>
              </a:rPr>
              <a:t>	        			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</a:t>
            </a:r>
          </a:p>
          <a:p>
            <a:endParaRPr lang="en-GB" sz="20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Next step: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Next time you read a story, pause before turning the page </a:t>
            </a:r>
            <a:r>
              <a:rPr lang="en-GB" sz="2400" smtClean="0">
                <a:solidFill>
                  <a:srgbClr val="0070C0"/>
                </a:solidFill>
                <a:latin typeface="SassoonCRInfant" panose="02010503020300020003" pitchFamily="2" charset="0"/>
              </a:rPr>
              <a:t>and guess what </a:t>
            </a:r>
            <a:r>
              <a:rPr lang="en-GB" sz="2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the next sentence might say.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2035" y="367133"/>
            <a:ext cx="5386388" cy="53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0C0"/>
                </a:solidFill>
                <a:latin typeface="SassoonCRInfant" panose="02010503020300020003" pitchFamily="2" charset="0"/>
              </a:rPr>
              <a:t>Assessment and Plenary</a:t>
            </a: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5941284" y="0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1015" b="11916"/>
          <a:stretch/>
        </p:blipFill>
        <p:spPr bwMode="auto">
          <a:xfrm>
            <a:off x="2537354" y="3140968"/>
            <a:ext cx="642843" cy="13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74" y="3050463"/>
            <a:ext cx="792088" cy="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E0BA88649344086DCE6F8955502CF" ma:contentTypeVersion="4" ma:contentTypeDescription="Create a new document." ma:contentTypeScope="" ma:versionID="34faaeba5a97d79022c2e45814de7e12">
  <xsd:schema xmlns:xsd="http://www.w3.org/2001/XMLSchema" xmlns:xs="http://www.w3.org/2001/XMLSchema" xmlns:p="http://schemas.microsoft.com/office/2006/metadata/properties" xmlns:ns2="f7744e2f-d42f-4c38-828d-ec4523744c6b" xmlns:ns3="690b8ffb-c026-47eb-afaf-b04eaa6e25f8" targetNamespace="http://schemas.microsoft.com/office/2006/metadata/properties" ma:root="true" ma:fieldsID="b947694485b4a187553ed1e59c60279b" ns2:_="" ns3:_="">
    <xsd:import namespace="f7744e2f-d42f-4c38-828d-ec4523744c6b"/>
    <xsd:import namespace="690b8ffb-c026-47eb-afaf-b04eaa6e2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44e2f-d42f-4c38-828d-ec4523744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b8ffb-c026-47eb-afaf-b04eaa6e2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C1F45A-C8D9-4888-8EE4-8A87D0F82D3B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690b8ffb-c026-47eb-afaf-b04eaa6e25f8"/>
    <ds:schemaRef ds:uri="f7744e2f-d42f-4c38-828d-ec4523744c6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374233-9E09-45D3-93A6-201EEBD112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46357-A6FC-44E5-B2E6-6665D45A2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744e2f-d42f-4c38-828d-ec4523744c6b"/>
    <ds:schemaRef ds:uri="690b8ffb-c026-47eb-afaf-b04eaa6e2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738</TotalTime>
  <Words>627</Words>
  <Application>Microsoft Office PowerPoint</Application>
  <PresentationFormat>On-screen Show (4:3)</PresentationFormat>
  <Paragraphs>110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SassoonCRInfant</vt:lpstr>
      <vt:lpstr>SassoonCRInfantMedium</vt:lpstr>
      <vt:lpstr>Trebuchet MS</vt:lpstr>
      <vt:lpstr>Wingdings</vt:lpstr>
      <vt:lpstr>Wingdings 3</vt:lpstr>
      <vt:lpstr>Facet</vt:lpstr>
      <vt:lpstr>Literacy</vt:lpstr>
      <vt:lpstr>  Literacy</vt:lpstr>
      <vt:lpstr>Warm Up – Story starter</vt:lpstr>
      <vt:lpstr>PowerPoint Presentation</vt:lpstr>
      <vt:lpstr>PowerPoint Presentation</vt:lpstr>
      <vt:lpstr>Writer’s Craft</vt:lpstr>
      <vt:lpstr>Writer’s Craft</vt:lpstr>
      <vt:lpstr>Assessment and Plenary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Lindsay Anderson</dc:creator>
  <cp:lastModifiedBy>H Swift</cp:lastModifiedBy>
  <cp:revision>44</cp:revision>
  <dcterms:created xsi:type="dcterms:W3CDTF">2020-03-18T10:25:50Z</dcterms:created>
  <dcterms:modified xsi:type="dcterms:W3CDTF">2020-03-30T07:57:50Z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0x010100139E0BA88649344086DCE6F8955502CF</vt:lpwstr>
  </property>
</Properties>
</file>