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4"/>
  </p:sldMasterIdLst>
  <p:sldIdLst>
    <p:sldId id="264" r:id="rId5"/>
    <p:sldId id="267" r:id="rId6"/>
    <p:sldId id="274" r:id="rId7"/>
    <p:sldId id="268" r:id="rId8"/>
    <p:sldId id="256" r:id="rId9"/>
    <p:sldId id="257" r:id="rId10"/>
    <p:sldId id="258" r:id="rId11"/>
    <p:sldId id="259" r:id="rId12"/>
    <p:sldId id="276" r:id="rId13"/>
    <p:sldId id="266" r:id="rId14"/>
    <p:sldId id="273" r:id="rId15"/>
    <p:sldId id="271" r:id="rId16"/>
    <p:sldId id="272" r:id="rId17"/>
    <p:sldId id="277" r:id="rId18"/>
    <p:sldId id="269" r:id="rId19"/>
    <p:sldId id="270" r:id="rId20"/>
    <p:sldId id="263" r:id="rId21"/>
    <p:sldId id="265" r:id="rId22"/>
    <p:sldId id="275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85" autoAdjust="0"/>
    <p:restoredTop sz="94660"/>
  </p:normalViewPr>
  <p:slideViewPr>
    <p:cSldViewPr>
      <p:cViewPr varScale="1">
        <p:scale>
          <a:sx n="65" d="100"/>
          <a:sy n="65" d="100"/>
        </p:scale>
        <p:origin x="1364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2CFEE604-31F0-4E15-A978-3C0C4C463B04}" type="datetimeFigureOut">
              <a:rPr lang="en-GB" smtClean="0"/>
              <a:t>30/03/2020</a:t>
            </a:fld>
            <a:endParaRPr lang="en-GB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1D56D20-0EEB-47AE-94EB-FEEEFE82BD6C}" type="slidenum">
              <a:rPr lang="en-GB" smtClean="0"/>
              <a:t>‹#›</a:t>
            </a:fld>
            <a:endParaRPr lang="en-GB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EE604-31F0-4E15-A978-3C0C4C463B04}" type="datetimeFigureOut">
              <a:rPr lang="en-GB" smtClean="0"/>
              <a:t>30/03/2020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56D20-0EEB-47AE-94EB-FEEEFE82BD6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EE604-31F0-4E15-A978-3C0C4C463B04}" type="datetimeFigureOut">
              <a:rPr lang="en-GB" smtClean="0"/>
              <a:t>30/03/2020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56D20-0EEB-47AE-94EB-FEEEFE82BD6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EE604-31F0-4E15-A978-3C0C4C463B04}" type="datetimeFigureOut">
              <a:rPr lang="en-GB" smtClean="0"/>
              <a:t>30/03/2020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56D20-0EEB-47AE-94EB-FEEEFE82BD6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EE604-31F0-4E15-A978-3C0C4C463B04}" type="datetimeFigureOut">
              <a:rPr lang="en-GB" smtClean="0"/>
              <a:t>30/03/2020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56D20-0EEB-47AE-94EB-FEEEFE82BD6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EE604-31F0-4E15-A978-3C0C4C463B04}" type="datetimeFigureOut">
              <a:rPr lang="en-GB" smtClean="0"/>
              <a:t>30/03/2020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56D20-0EEB-47AE-94EB-FEEEFE82BD6C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EE604-31F0-4E15-A978-3C0C4C463B04}" type="datetimeFigureOut">
              <a:rPr lang="en-GB" smtClean="0"/>
              <a:t>30/03/2020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56D20-0EEB-47AE-94EB-FEEEFE82BD6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EE604-31F0-4E15-A978-3C0C4C463B04}" type="datetimeFigureOut">
              <a:rPr lang="en-GB" smtClean="0"/>
              <a:t>30/03/2020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56D20-0EEB-47AE-94EB-FEEEFE82BD6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EE604-31F0-4E15-A978-3C0C4C463B04}" type="datetimeFigureOut">
              <a:rPr lang="en-GB" smtClean="0"/>
              <a:t>30/03/2020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56D20-0EEB-47AE-94EB-FEEEFE82BD6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EE604-31F0-4E15-A978-3C0C4C463B04}" type="datetimeFigureOut">
              <a:rPr lang="en-GB" smtClean="0"/>
              <a:t>30/03/2020</a:t>
            </a:fld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56D20-0EEB-47AE-94EB-FEEEFE82BD6C}" type="slidenum">
              <a:rPr lang="en-GB" smtClean="0"/>
              <a:t>‹#›</a:t>
            </a:fld>
            <a:endParaRPr lang="en-GB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EE604-31F0-4E15-A978-3C0C4C463B04}" type="datetimeFigureOut">
              <a:rPr lang="en-GB" smtClean="0"/>
              <a:t>30/03/2020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56D20-0EEB-47AE-94EB-FEEEFE82BD6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2CFEE604-31F0-4E15-A978-3C0C4C463B04}" type="datetimeFigureOut">
              <a:rPr lang="en-GB" smtClean="0"/>
              <a:t>30/03/2020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61D56D20-0EEB-47AE-94EB-FEEEFE82BD6C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yOvPoxX7-P0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oy1JXYPn6w" TargetMode="External"/><Relationship Id="rId2" Type="http://schemas.openxmlformats.org/officeDocument/2006/relationships/hyperlink" Target="https://www.youtube.com/watch?v=ROKNNvuGpEo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jxl28KQOHy4" TargetMode="External"/><Relationship Id="rId5" Type="http://schemas.openxmlformats.org/officeDocument/2006/relationships/hyperlink" Target="https://www.youtube.com/watch?v=BGrIyCT7nK0" TargetMode="External"/><Relationship Id="rId4" Type="http://schemas.openxmlformats.org/officeDocument/2006/relationships/hyperlink" Target="https://www.youtube.com/watch?v=YZg3fVSx8a8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6000" dirty="0" smtClean="0">
                <a:latin typeface="SassoonCRInfantMedium" panose="02000603020000020003" pitchFamily="2" charset="0"/>
              </a:rPr>
              <a:t>Literacy</a:t>
            </a:r>
            <a:endParaRPr lang="en-GB" sz="6000" dirty="0">
              <a:latin typeface="SassoonCRInfantMedium" panose="02000603020000020003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dirty="0" smtClean="0">
                <a:latin typeface="SassoonCRInfantMedium" panose="02000603020000020003" pitchFamily="2" charset="0"/>
              </a:rPr>
              <a:t>L.I. to spell words using our phonics sounds</a:t>
            </a:r>
          </a:p>
          <a:p>
            <a:pPr marL="0" indent="0" algn="ctr">
              <a:buNone/>
            </a:pPr>
            <a:endParaRPr lang="en-GB" dirty="0">
              <a:latin typeface="SassoonCRInfantMedium" panose="02000603020000020003" pitchFamily="2" charset="0"/>
            </a:endParaRPr>
          </a:p>
          <a:p>
            <a:pPr marL="0" indent="0" algn="ctr">
              <a:buNone/>
            </a:pPr>
            <a:r>
              <a:rPr lang="en-GB" dirty="0" smtClean="0">
                <a:latin typeface="SassoonCRInfantMedium" panose="02000603020000020003" pitchFamily="2" charset="0"/>
              </a:rPr>
              <a:t>S.C. I can spell </a:t>
            </a:r>
            <a:r>
              <a:rPr lang="en-GB" sz="9500" dirty="0" smtClean="0">
                <a:latin typeface="SassoonCRInfantMedium" panose="02000603020000020003" pitchFamily="2" charset="0"/>
              </a:rPr>
              <a:t>ay</a:t>
            </a:r>
            <a:r>
              <a:rPr lang="en-GB" sz="6000" dirty="0" smtClean="0">
                <a:latin typeface="SassoonCRInfantMedium" panose="02000603020000020003" pitchFamily="2" charset="0"/>
              </a:rPr>
              <a:t> </a:t>
            </a:r>
            <a:r>
              <a:rPr lang="en-GB" dirty="0" smtClean="0">
                <a:latin typeface="SassoonCRInfantMedium" panose="02000603020000020003" pitchFamily="2" charset="0"/>
              </a:rPr>
              <a:t>words.</a:t>
            </a:r>
          </a:p>
          <a:p>
            <a:pPr marL="0" indent="0" algn="ctr">
              <a:buNone/>
            </a:pPr>
            <a:endParaRPr lang="en-GB" dirty="0">
              <a:latin typeface="SassoonCRInfantMedium" panose="02000603020000020003" pitchFamily="2" charset="0"/>
            </a:endParaRPr>
          </a:p>
          <a:p>
            <a:pPr marL="0" indent="0" algn="ctr">
              <a:buNone/>
            </a:pPr>
            <a:endParaRPr lang="en-GB" dirty="0" smtClean="0">
              <a:latin typeface="SassoonCRInfantMedium" panose="02000603020000020003" pitchFamily="2" charset="0"/>
            </a:endParaRPr>
          </a:p>
          <a:p>
            <a:pPr marL="0" indent="0">
              <a:buNone/>
            </a:pPr>
            <a:endParaRPr lang="en-GB" dirty="0">
              <a:latin typeface="SassoonCRInfantMedium" panose="02000603020000020003" pitchFamily="2" charset="0"/>
            </a:endParaRPr>
          </a:p>
          <a:p>
            <a:pPr marL="0" indent="0">
              <a:buNone/>
            </a:pPr>
            <a:endParaRPr lang="en-GB" dirty="0" smtClean="0">
              <a:latin typeface="SassoonCRInfantMedium" panose="020006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8290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1858218"/>
          </a:xfrm>
        </p:spPr>
        <p:txBody>
          <a:bodyPr>
            <a:normAutofit/>
          </a:bodyPr>
          <a:lstStyle/>
          <a:p>
            <a:pPr algn="ctr"/>
            <a:r>
              <a:rPr lang="en-GB" dirty="0" smtClean="0">
                <a:solidFill>
                  <a:schemeClr val="tx1"/>
                </a:solidFill>
                <a:latin typeface="SassoonCRInfantMedium" panose="02000603020000020003" pitchFamily="2" charset="0"/>
              </a:rPr>
              <a:t>Reading ay words</a:t>
            </a:r>
            <a:br>
              <a:rPr lang="en-GB" dirty="0" smtClean="0">
                <a:solidFill>
                  <a:schemeClr val="tx1"/>
                </a:solidFill>
                <a:latin typeface="SassoonCRInfantMedium" panose="02000603020000020003" pitchFamily="2" charset="0"/>
              </a:rPr>
            </a:br>
            <a:r>
              <a:rPr lang="en-GB" dirty="0" smtClean="0">
                <a:solidFill>
                  <a:schemeClr val="tx1"/>
                </a:solidFill>
                <a:latin typeface="SassoonCRInfantMedium" panose="02000603020000020003" pitchFamily="2" charset="0"/>
              </a:rPr>
              <a:t>Read each word out loud</a:t>
            </a:r>
            <a:r>
              <a:rPr lang="en-GB" dirty="0">
                <a:solidFill>
                  <a:schemeClr val="tx1"/>
                </a:solidFill>
                <a:latin typeface="SassoonCRInfantMedium" panose="02000603020000020003" pitchFamily="2" charset="0"/>
              </a:rPr>
              <a:t/>
            </a:r>
            <a:br>
              <a:rPr lang="en-GB" dirty="0">
                <a:solidFill>
                  <a:schemeClr val="tx1"/>
                </a:solidFill>
                <a:latin typeface="SassoonCRInfantMedium" panose="02000603020000020003" pitchFamily="2" charset="0"/>
              </a:rPr>
            </a:br>
            <a:r>
              <a:rPr lang="en-GB" sz="2700" dirty="0" smtClean="0">
                <a:solidFill>
                  <a:schemeClr val="tx1"/>
                </a:solidFill>
                <a:latin typeface="SassoonCRInfantMedium" panose="02000603020000020003" pitchFamily="2" charset="0"/>
              </a:rPr>
              <a:t>Draw a picture for each word and colour it in.</a:t>
            </a:r>
            <a:endParaRPr lang="en-GB" sz="2700" dirty="0">
              <a:solidFill>
                <a:schemeClr val="tx1"/>
              </a:solidFill>
              <a:latin typeface="SassoonCRInfantMedium" panose="02000603020000020003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08920"/>
            <a:ext cx="8229600" cy="34172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5400" dirty="0" smtClean="0">
                <a:latin typeface="SassoonCRInfantMedium" panose="02000603020000020003" pitchFamily="2" charset="0"/>
              </a:rPr>
              <a:t>1. say		     2. today</a:t>
            </a:r>
          </a:p>
          <a:p>
            <a:pPr marL="0" indent="0">
              <a:buNone/>
            </a:pPr>
            <a:endParaRPr lang="en-GB" sz="5400" dirty="0" smtClean="0">
              <a:latin typeface="SassoonCRInfantMedium" panose="02000603020000020003" pitchFamily="2" charset="0"/>
            </a:endParaRPr>
          </a:p>
          <a:p>
            <a:pPr marL="0" indent="0">
              <a:buNone/>
            </a:pPr>
            <a:r>
              <a:rPr lang="en-GB" sz="5400" dirty="0" smtClean="0">
                <a:latin typeface="SassoonCRInfantMedium" panose="02000603020000020003" pitchFamily="2" charset="0"/>
              </a:rPr>
              <a:t>3. clay		 4. hay</a:t>
            </a:r>
            <a:endParaRPr lang="en-GB" sz="5400" dirty="0">
              <a:latin typeface="SassoonCRInfantMedium" panose="020006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7348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Part 2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2323652"/>
            <a:ext cx="7920880" cy="3508977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latin typeface="SassoonCRInfantMedium" panose="02000603020000020003" pitchFamily="2" charset="0"/>
              </a:rPr>
              <a:t>L.I.        to write a </a:t>
            </a:r>
            <a:r>
              <a:rPr lang="en-GB" dirty="0" smtClean="0">
                <a:latin typeface="SassoonCRInfantMedium" panose="02000603020000020003" pitchFamily="2" charset="0"/>
              </a:rPr>
              <a:t>sentence with an ay word</a:t>
            </a:r>
            <a:endParaRPr lang="en-GB" dirty="0">
              <a:latin typeface="SassoonCRInfantMedium" panose="02000603020000020003" pitchFamily="2" charset="0"/>
            </a:endParaRPr>
          </a:p>
          <a:p>
            <a:pPr marL="0" indent="0">
              <a:buNone/>
            </a:pPr>
            <a:r>
              <a:rPr lang="en-GB" dirty="0">
                <a:latin typeface="SassoonCRInfantMedium" panose="02000603020000020003" pitchFamily="2" charset="0"/>
              </a:rPr>
              <a:t>S.C. </a:t>
            </a:r>
            <a:r>
              <a:rPr lang="en-GB" dirty="0" smtClean="0">
                <a:latin typeface="SassoonCRInfantMedium" panose="02000603020000020003" pitchFamily="2" charset="0"/>
              </a:rPr>
              <a:t>      I </a:t>
            </a:r>
            <a:r>
              <a:rPr lang="en-GB" dirty="0">
                <a:latin typeface="SassoonCRInfantMedium" panose="02000603020000020003" pitchFamily="2" charset="0"/>
              </a:rPr>
              <a:t>can use the descriptive bubble to make </a:t>
            </a:r>
            <a:r>
              <a:rPr lang="en-GB" dirty="0" smtClean="0">
                <a:latin typeface="SassoonCRInfantMedium" panose="02000603020000020003" pitchFamily="2" charset="0"/>
              </a:rPr>
              <a:t>           </a:t>
            </a:r>
          </a:p>
          <a:p>
            <a:pPr marL="0" indent="0">
              <a:buNone/>
            </a:pPr>
            <a:r>
              <a:rPr lang="en-GB" dirty="0">
                <a:latin typeface="SassoonCRInfantMedium" panose="02000603020000020003" pitchFamily="2" charset="0"/>
              </a:rPr>
              <a:t> </a:t>
            </a:r>
            <a:r>
              <a:rPr lang="en-GB" dirty="0" smtClean="0">
                <a:latin typeface="SassoonCRInfantMedium" panose="02000603020000020003" pitchFamily="2" charset="0"/>
              </a:rPr>
              <a:t>            sentences </a:t>
            </a:r>
            <a:r>
              <a:rPr lang="en-GB" dirty="0">
                <a:latin typeface="SassoonCRInfantMedium" panose="02000603020000020003" pitchFamily="2" charset="0"/>
              </a:rPr>
              <a:t>more interesting.</a:t>
            </a:r>
          </a:p>
          <a:p>
            <a:pPr marL="0" indent="0">
              <a:buNone/>
            </a:pPr>
            <a:endParaRPr lang="en-GB" dirty="0">
              <a:latin typeface="SassoonCRInfantMedium" panose="02000603020000020003" pitchFamily="2" charset="0"/>
            </a:endParaRPr>
          </a:p>
          <a:p>
            <a:pPr marL="6858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7123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548680"/>
            <a:ext cx="7024744" cy="1008112"/>
          </a:xfrm>
        </p:spPr>
        <p:txBody>
          <a:bodyPr>
            <a:normAutofit/>
          </a:bodyPr>
          <a:lstStyle/>
          <a:p>
            <a:r>
              <a:rPr lang="en-GB" dirty="0" smtClean="0"/>
              <a:t>Up Level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1602503"/>
            <a:ext cx="6777317" cy="3508977"/>
          </a:xfrm>
        </p:spPr>
        <p:txBody>
          <a:bodyPr/>
          <a:lstStyle/>
          <a:p>
            <a:pPr marL="68580" indent="0" algn="ctr">
              <a:buNone/>
            </a:pPr>
            <a:r>
              <a:rPr lang="en-GB" sz="3600" dirty="0" smtClean="0">
                <a:solidFill>
                  <a:srgbClr val="7030A0"/>
                </a:solidFill>
                <a:latin typeface="SassoonCRInfant" panose="02010503020300020003" pitchFamily="2" charset="0"/>
              </a:rPr>
              <a:t>May will pray at church.</a:t>
            </a:r>
          </a:p>
          <a:p>
            <a:pPr marL="68580" indent="0" algn="ctr">
              <a:buNone/>
            </a:pPr>
            <a:r>
              <a:rPr lang="en-GB" dirty="0" smtClean="0">
                <a:latin typeface="SassoonCRInfant" panose="02010503020300020003" pitchFamily="2" charset="0"/>
              </a:rPr>
              <a:t>This sentence is boring.  Let’s up level it using the descriptive bubble!</a:t>
            </a:r>
          </a:p>
          <a:p>
            <a:pPr marL="68580" indent="0" algn="ctr">
              <a:buNone/>
            </a:pPr>
            <a:endParaRPr lang="en-GB" dirty="0">
              <a:latin typeface="SassoonCRInfant" panose="02010503020300020003" pitchFamily="2" charset="0"/>
            </a:endParaRPr>
          </a:p>
        </p:txBody>
      </p:sp>
      <p:pic>
        <p:nvPicPr>
          <p:cNvPr id="6146" name="Picture 2" descr="Image result for descriptive bubbl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068960"/>
            <a:ext cx="5512268" cy="3320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923928" y="3356992"/>
            <a:ext cx="1224136" cy="720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6451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548680"/>
            <a:ext cx="7024744" cy="864096"/>
          </a:xfrm>
        </p:spPr>
        <p:txBody>
          <a:bodyPr/>
          <a:lstStyle/>
          <a:p>
            <a:pPr marL="68580" indent="0" algn="ctr"/>
            <a:r>
              <a:rPr lang="en-GB" dirty="0">
                <a:solidFill>
                  <a:srgbClr val="7030A0"/>
                </a:solidFill>
                <a:latin typeface="SassoonCRInfant" panose="02010503020300020003" pitchFamily="2" charset="0"/>
              </a:rPr>
              <a:t>May will pray at church.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340768"/>
            <a:ext cx="8640960" cy="5040560"/>
          </a:xfrm>
        </p:spPr>
        <p:txBody>
          <a:bodyPr>
            <a:normAutofit/>
          </a:bodyPr>
          <a:lstStyle/>
          <a:p>
            <a:pPr marL="68580" indent="0" algn="ctr">
              <a:buNone/>
            </a:pPr>
            <a:r>
              <a:rPr lang="en-GB" dirty="0" smtClean="0">
                <a:latin typeface="SassoonCRInfant" panose="02010503020300020003" pitchFamily="2" charset="0"/>
              </a:rPr>
              <a:t>First what are the nouns? (The name of things)</a:t>
            </a:r>
          </a:p>
          <a:p>
            <a:pPr marL="68580" indent="0" algn="ctr">
              <a:buNone/>
            </a:pPr>
            <a:r>
              <a:rPr lang="en-GB" sz="3600" u="sng" dirty="0">
                <a:solidFill>
                  <a:srgbClr val="FF0000"/>
                </a:solidFill>
                <a:latin typeface="SassoonCRInfant" panose="02010503020300020003" pitchFamily="2" charset="0"/>
              </a:rPr>
              <a:t>May</a:t>
            </a:r>
            <a:r>
              <a:rPr lang="en-GB" sz="3600" dirty="0">
                <a:solidFill>
                  <a:srgbClr val="7030A0"/>
                </a:solidFill>
                <a:latin typeface="SassoonCRInfant" panose="02010503020300020003" pitchFamily="2" charset="0"/>
              </a:rPr>
              <a:t> will pray at </a:t>
            </a:r>
            <a:r>
              <a:rPr lang="en-GB" sz="3600" u="sng" dirty="0">
                <a:solidFill>
                  <a:srgbClr val="FF0000"/>
                </a:solidFill>
                <a:latin typeface="SassoonCRInfant" panose="02010503020300020003" pitchFamily="2" charset="0"/>
              </a:rPr>
              <a:t>church</a:t>
            </a:r>
            <a:r>
              <a:rPr lang="en-GB" sz="3600" dirty="0" smtClean="0">
                <a:solidFill>
                  <a:srgbClr val="7030A0"/>
                </a:solidFill>
                <a:latin typeface="SassoonCRInfant" panose="02010503020300020003" pitchFamily="2" charset="0"/>
              </a:rPr>
              <a:t>.</a:t>
            </a:r>
          </a:p>
          <a:p>
            <a:pPr marL="68580" indent="0" algn="ctr">
              <a:buNone/>
            </a:pPr>
            <a:endParaRPr lang="en-GB" sz="3600" dirty="0">
              <a:solidFill>
                <a:srgbClr val="7030A0"/>
              </a:solidFill>
              <a:latin typeface="SassoonCRInfant" panose="02010503020300020003" pitchFamily="2" charset="0"/>
            </a:endParaRPr>
          </a:p>
          <a:p>
            <a:pPr marL="68580" indent="0" algn="ctr">
              <a:buNone/>
            </a:pPr>
            <a:r>
              <a:rPr lang="en-GB" sz="3600" dirty="0" smtClean="0">
                <a:solidFill>
                  <a:schemeClr val="tx1"/>
                </a:solidFill>
                <a:latin typeface="SassoonCRInfant" panose="02010503020300020003" pitchFamily="2" charset="0"/>
              </a:rPr>
              <a:t>These are the things I can describe.</a:t>
            </a:r>
            <a:endParaRPr lang="en-GB" sz="1000" dirty="0" smtClean="0">
              <a:solidFill>
                <a:schemeClr val="tx1"/>
              </a:solidFill>
              <a:latin typeface="SassoonCRInfant" panose="02010503020300020003" pitchFamily="2" charset="0"/>
            </a:endParaRPr>
          </a:p>
          <a:p>
            <a:pPr marL="68580" indent="0" algn="ctr">
              <a:buNone/>
            </a:pPr>
            <a:endParaRPr lang="en-GB" sz="3600" dirty="0" smtClean="0">
              <a:solidFill>
                <a:schemeClr val="tx1"/>
              </a:solidFill>
              <a:latin typeface="SassoonCRInfant" panose="02010503020300020003" pitchFamily="2" charset="0"/>
            </a:endParaRPr>
          </a:p>
          <a:p>
            <a:pPr marL="68580" indent="0" algn="ctr">
              <a:buNone/>
            </a:pPr>
            <a:r>
              <a:rPr lang="en-GB" sz="3600" b="1" dirty="0" smtClean="0">
                <a:solidFill>
                  <a:srgbClr val="00B050"/>
                </a:solidFill>
                <a:latin typeface="SassoonCRInfant" panose="02010503020300020003" pitchFamily="2" charset="0"/>
              </a:rPr>
              <a:t>Happy</a:t>
            </a:r>
            <a:r>
              <a:rPr lang="en-GB" sz="3600" dirty="0" smtClean="0">
                <a:solidFill>
                  <a:srgbClr val="7030A0"/>
                </a:solidFill>
                <a:latin typeface="SassoonCRInfant" panose="02010503020300020003" pitchFamily="2" charset="0"/>
              </a:rPr>
              <a:t> May </a:t>
            </a:r>
            <a:r>
              <a:rPr lang="en-GB" sz="3600" dirty="0">
                <a:solidFill>
                  <a:srgbClr val="7030A0"/>
                </a:solidFill>
                <a:latin typeface="SassoonCRInfant" panose="02010503020300020003" pitchFamily="2" charset="0"/>
              </a:rPr>
              <a:t>will pray </a:t>
            </a:r>
            <a:r>
              <a:rPr lang="en-GB" sz="3600" dirty="0" smtClean="0">
                <a:solidFill>
                  <a:srgbClr val="7030A0"/>
                </a:solidFill>
                <a:latin typeface="SassoonCRInfant" panose="02010503020300020003" pitchFamily="2" charset="0"/>
              </a:rPr>
              <a:t>at the </a:t>
            </a:r>
            <a:r>
              <a:rPr lang="en-GB" sz="3600" b="1" dirty="0" smtClean="0">
                <a:solidFill>
                  <a:srgbClr val="00B050"/>
                </a:solidFill>
                <a:latin typeface="SassoonCRInfant" panose="02010503020300020003" pitchFamily="2" charset="0"/>
              </a:rPr>
              <a:t>beautiful</a:t>
            </a:r>
            <a:r>
              <a:rPr lang="en-GB" sz="3600" dirty="0" smtClean="0">
                <a:solidFill>
                  <a:srgbClr val="7030A0"/>
                </a:solidFill>
                <a:latin typeface="SassoonCRInfant" panose="02010503020300020003" pitchFamily="2" charset="0"/>
              </a:rPr>
              <a:t> church</a:t>
            </a:r>
            <a:r>
              <a:rPr lang="en-GB" sz="3600" dirty="0">
                <a:solidFill>
                  <a:srgbClr val="7030A0"/>
                </a:solidFill>
                <a:latin typeface="SassoonCRInfant" panose="02010503020300020003" pitchFamily="2" charset="0"/>
              </a:rPr>
              <a:t>.</a:t>
            </a:r>
          </a:p>
          <a:p>
            <a:pPr marL="68580" indent="0" algn="ctr">
              <a:buNone/>
            </a:pPr>
            <a:r>
              <a:rPr lang="en-GB" sz="3600" dirty="0" smtClean="0">
                <a:solidFill>
                  <a:schemeClr val="tx1"/>
                </a:solidFill>
                <a:latin typeface="SassoonCRInfant" panose="02010503020300020003" pitchFamily="2" charset="0"/>
              </a:rPr>
              <a:t>Now its more interesting!</a:t>
            </a:r>
          </a:p>
          <a:p>
            <a:pPr marL="6858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9596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332656"/>
            <a:ext cx="7024744" cy="1143000"/>
          </a:xfrm>
        </p:spPr>
        <p:txBody>
          <a:bodyPr/>
          <a:lstStyle/>
          <a:p>
            <a:r>
              <a:rPr lang="en-GB" b="1" dirty="0" smtClean="0"/>
              <a:t>Up level again!!!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916832"/>
            <a:ext cx="6777317" cy="4320480"/>
          </a:xfrm>
        </p:spPr>
        <p:txBody>
          <a:bodyPr>
            <a:normAutofit fontScale="92500"/>
          </a:bodyPr>
          <a:lstStyle/>
          <a:p>
            <a:pPr marL="68580" indent="0">
              <a:buNone/>
            </a:pPr>
            <a:r>
              <a:rPr lang="en-GB" dirty="0">
                <a:solidFill>
                  <a:schemeClr val="tx1"/>
                </a:solidFill>
                <a:latin typeface="SassoonCRInfant" panose="02010503020300020003" pitchFamily="2" charset="0"/>
              </a:rPr>
              <a:t>I can up level it again by saying </a:t>
            </a:r>
            <a:r>
              <a:rPr lang="en-GB" u="sng" dirty="0">
                <a:solidFill>
                  <a:srgbClr val="0070C0"/>
                </a:solidFill>
                <a:latin typeface="SassoonCRInfant" panose="02010503020300020003" pitchFamily="2" charset="0"/>
              </a:rPr>
              <a:t>how</a:t>
            </a:r>
            <a:r>
              <a:rPr lang="en-GB" dirty="0">
                <a:solidFill>
                  <a:schemeClr val="tx1"/>
                </a:solidFill>
                <a:latin typeface="SassoonCRInfant" panose="02010503020300020003" pitchFamily="2" charset="0"/>
              </a:rPr>
              <a:t> she did the </a:t>
            </a:r>
            <a:r>
              <a:rPr lang="en-GB" u="sng" dirty="0">
                <a:solidFill>
                  <a:srgbClr val="0070C0"/>
                </a:solidFill>
                <a:latin typeface="SassoonCRInfant" panose="02010503020300020003" pitchFamily="2" charset="0"/>
              </a:rPr>
              <a:t>verb</a:t>
            </a:r>
            <a:r>
              <a:rPr lang="en-GB" u="sng" dirty="0" smtClean="0">
                <a:solidFill>
                  <a:schemeClr val="tx1"/>
                </a:solidFill>
                <a:latin typeface="SassoonCRInfant" panose="02010503020300020003" pitchFamily="2" charset="0"/>
              </a:rPr>
              <a:t>.</a:t>
            </a:r>
          </a:p>
          <a:p>
            <a:pPr marL="68580" indent="0">
              <a:buNone/>
            </a:pPr>
            <a:endParaRPr lang="en-GB" u="sng" dirty="0">
              <a:solidFill>
                <a:schemeClr val="tx1"/>
              </a:solidFill>
              <a:latin typeface="SassoonCRInfant" panose="02010503020300020003" pitchFamily="2" charset="0"/>
            </a:endParaRPr>
          </a:p>
          <a:p>
            <a:pPr marL="68580" indent="0">
              <a:buNone/>
            </a:pPr>
            <a:r>
              <a:rPr lang="en-GB" u="sng" dirty="0" smtClean="0">
                <a:solidFill>
                  <a:schemeClr val="tx1"/>
                </a:solidFill>
                <a:latin typeface="SassoonCRInfant" panose="02010503020300020003" pitchFamily="2" charset="0"/>
              </a:rPr>
              <a:t>Can you find the verb?</a:t>
            </a:r>
          </a:p>
          <a:p>
            <a:pPr marL="68580" indent="0">
              <a:buNone/>
            </a:pPr>
            <a:endParaRPr lang="en-GB" u="sng" dirty="0">
              <a:solidFill>
                <a:schemeClr val="tx1"/>
              </a:solidFill>
              <a:latin typeface="SassoonCRInfant" panose="02010503020300020003" pitchFamily="2" charset="0"/>
            </a:endParaRPr>
          </a:p>
          <a:p>
            <a:pPr marL="68580" indent="0">
              <a:buNone/>
            </a:pPr>
            <a:r>
              <a:rPr lang="en-GB" dirty="0">
                <a:solidFill>
                  <a:srgbClr val="7030A0"/>
                </a:solidFill>
                <a:latin typeface="SassoonCRInfant" panose="02010503020300020003" pitchFamily="2" charset="0"/>
              </a:rPr>
              <a:t>Happy May will </a:t>
            </a:r>
            <a:r>
              <a:rPr lang="en-GB" u="sng" dirty="0" smtClean="0">
                <a:solidFill>
                  <a:srgbClr val="FF0000"/>
                </a:solidFill>
                <a:latin typeface="SassoonCRInfant" panose="02010503020300020003" pitchFamily="2" charset="0"/>
              </a:rPr>
              <a:t>pray</a:t>
            </a:r>
            <a:r>
              <a:rPr lang="en-GB" dirty="0" smtClean="0">
                <a:solidFill>
                  <a:srgbClr val="7030A0"/>
                </a:solidFill>
                <a:latin typeface="SassoonCRInfant" panose="02010503020300020003" pitchFamily="2" charset="0"/>
              </a:rPr>
              <a:t> at the </a:t>
            </a:r>
            <a:r>
              <a:rPr lang="en-GB" dirty="0">
                <a:solidFill>
                  <a:srgbClr val="7030A0"/>
                </a:solidFill>
                <a:latin typeface="SassoonCRInfant" panose="02010503020300020003" pitchFamily="2" charset="0"/>
              </a:rPr>
              <a:t>beautiful church</a:t>
            </a:r>
            <a:r>
              <a:rPr lang="en-GB" dirty="0" smtClean="0">
                <a:solidFill>
                  <a:srgbClr val="7030A0"/>
                </a:solidFill>
                <a:latin typeface="SassoonCRInfant" panose="02010503020300020003" pitchFamily="2" charset="0"/>
              </a:rPr>
              <a:t>.</a:t>
            </a:r>
          </a:p>
          <a:p>
            <a:pPr marL="68580" indent="0">
              <a:buNone/>
            </a:pPr>
            <a:endParaRPr lang="en-GB" dirty="0">
              <a:solidFill>
                <a:srgbClr val="7030A0"/>
              </a:solidFill>
              <a:latin typeface="SassoonCRInfant" panose="02010503020300020003" pitchFamily="2" charset="0"/>
            </a:endParaRPr>
          </a:p>
          <a:p>
            <a:pPr marL="68580" indent="0">
              <a:buNone/>
            </a:pPr>
            <a:r>
              <a:rPr lang="en-GB" dirty="0" smtClean="0">
                <a:solidFill>
                  <a:srgbClr val="7030A0"/>
                </a:solidFill>
                <a:latin typeface="SassoonCRInfant" panose="02010503020300020003" pitchFamily="2" charset="0"/>
              </a:rPr>
              <a:t>So I can improve it by adding and adjective.  I can say how she prayed.</a:t>
            </a:r>
          </a:p>
          <a:p>
            <a:pPr marL="68580" indent="0">
              <a:buNone/>
            </a:pPr>
            <a:endParaRPr lang="en-GB" dirty="0">
              <a:solidFill>
                <a:srgbClr val="7030A0"/>
              </a:solidFill>
              <a:latin typeface="SassoonCRInfant" panose="02010503020300020003" pitchFamily="2" charset="0"/>
            </a:endParaRPr>
          </a:p>
          <a:p>
            <a:pPr marL="68580" indent="0">
              <a:buNone/>
            </a:pPr>
            <a:r>
              <a:rPr lang="en-GB" dirty="0">
                <a:solidFill>
                  <a:srgbClr val="7030A0"/>
                </a:solidFill>
                <a:latin typeface="SassoonCRInfant" panose="02010503020300020003" pitchFamily="2" charset="0"/>
              </a:rPr>
              <a:t>Happy May will </a:t>
            </a:r>
            <a:r>
              <a:rPr lang="en-GB" dirty="0" smtClean="0">
                <a:solidFill>
                  <a:srgbClr val="7030A0"/>
                </a:solidFill>
                <a:latin typeface="SassoonCRInfant" panose="02010503020300020003" pitchFamily="2" charset="0"/>
              </a:rPr>
              <a:t>pray </a:t>
            </a:r>
            <a:r>
              <a:rPr lang="en-GB" b="1" u="sng" dirty="0" smtClean="0">
                <a:solidFill>
                  <a:srgbClr val="00B0F0"/>
                </a:solidFill>
                <a:latin typeface="SassoonCRInfant" panose="02010503020300020003" pitchFamily="2" charset="0"/>
              </a:rPr>
              <a:t>quietly</a:t>
            </a:r>
            <a:r>
              <a:rPr lang="en-GB" dirty="0" smtClean="0">
                <a:solidFill>
                  <a:srgbClr val="7030A0"/>
                </a:solidFill>
                <a:latin typeface="SassoonCRInfant" panose="02010503020300020003" pitchFamily="2" charset="0"/>
              </a:rPr>
              <a:t> at  </a:t>
            </a:r>
            <a:r>
              <a:rPr lang="en-GB" dirty="0">
                <a:solidFill>
                  <a:srgbClr val="7030A0"/>
                </a:solidFill>
                <a:latin typeface="SassoonCRInfant" panose="02010503020300020003" pitchFamily="2" charset="0"/>
              </a:rPr>
              <a:t>the beautiful church</a:t>
            </a:r>
            <a:r>
              <a:rPr lang="en-GB" dirty="0" smtClean="0">
                <a:solidFill>
                  <a:srgbClr val="7030A0"/>
                </a:solidFill>
                <a:latin typeface="SassoonCRInfant" panose="02010503020300020003" pitchFamily="2" charset="0"/>
              </a:rPr>
              <a:t>.</a:t>
            </a:r>
          </a:p>
          <a:p>
            <a:pPr marL="68580" indent="0">
              <a:buNone/>
            </a:pPr>
            <a:endParaRPr lang="en-GB" dirty="0">
              <a:solidFill>
                <a:srgbClr val="C00000"/>
              </a:solidFill>
              <a:latin typeface="SassoonCRInfant" panose="02010503020300020003" pitchFamily="2" charset="0"/>
            </a:endParaRPr>
          </a:p>
          <a:p>
            <a:pPr marL="68580" indent="0">
              <a:buNone/>
            </a:pPr>
            <a:endParaRPr lang="en-GB" dirty="0">
              <a:solidFill>
                <a:srgbClr val="C00000"/>
              </a:solidFill>
              <a:latin typeface="SassoonCRInfant" panose="02010503020300020003" pitchFamily="2" charset="0"/>
            </a:endParaRPr>
          </a:p>
          <a:p>
            <a:pPr marL="68580" indent="0">
              <a:buNone/>
            </a:pPr>
            <a:endParaRPr lang="en-GB" dirty="0">
              <a:solidFill>
                <a:srgbClr val="7030A0"/>
              </a:solidFill>
              <a:latin typeface="SassoonCRInfant" panose="02010503020300020003" pitchFamily="2" charset="0"/>
            </a:endParaRPr>
          </a:p>
          <a:p>
            <a:pPr marL="68580" indent="0">
              <a:buNone/>
            </a:pPr>
            <a:endParaRPr lang="en-GB" u="sng" dirty="0">
              <a:solidFill>
                <a:schemeClr val="tx1"/>
              </a:solidFill>
              <a:latin typeface="SassoonCRInfant" panose="02010503020300020003" pitchFamily="2" charset="0"/>
            </a:endParaRPr>
          </a:p>
          <a:p>
            <a:pPr marL="6858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81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mage result for finger space clipar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140968"/>
            <a:ext cx="1196133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Your Turn!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060848"/>
            <a:ext cx="7416940" cy="3771781"/>
          </a:xfrm>
        </p:spPr>
        <p:txBody>
          <a:bodyPr>
            <a:normAutofit lnSpcReduction="10000"/>
          </a:bodyPr>
          <a:lstStyle/>
          <a:p>
            <a:pPr marL="68580" indent="0">
              <a:buNone/>
            </a:pPr>
            <a:r>
              <a:rPr lang="en-GB" dirty="0" smtClean="0">
                <a:latin typeface="SassoonCRInfant" panose="02010503020300020003" pitchFamily="2" charset="0"/>
              </a:rPr>
              <a:t>Write a sentence for each ay word.</a:t>
            </a:r>
            <a:endParaRPr lang="en-GB" sz="1000" dirty="0" smtClean="0">
              <a:latin typeface="SassoonCRInfant" panose="02010503020300020003" pitchFamily="2" charset="0"/>
            </a:endParaRPr>
          </a:p>
          <a:p>
            <a:pPr marL="68580" indent="0">
              <a:buNone/>
            </a:pPr>
            <a:endParaRPr lang="en-GB" dirty="0">
              <a:latin typeface="SassoonCRInfant" panose="02010503020300020003" pitchFamily="2" charset="0"/>
            </a:endParaRPr>
          </a:p>
          <a:p>
            <a:pPr marL="68580" indent="0">
              <a:buNone/>
            </a:pPr>
            <a:r>
              <a:rPr lang="en-GB" dirty="0" smtClean="0">
                <a:latin typeface="SassoonCRInfant" panose="02010503020300020003" pitchFamily="2" charset="0"/>
              </a:rPr>
              <a:t>Make sure you use your basic writing targets.</a:t>
            </a:r>
          </a:p>
          <a:p>
            <a:pPr marL="68580" indent="0">
              <a:buNone/>
            </a:pPr>
            <a:r>
              <a:rPr lang="en-GB" u="sng" dirty="0" smtClean="0">
                <a:latin typeface="SassoonCRInfant" panose="02010503020300020003" pitchFamily="2" charset="0"/>
              </a:rPr>
              <a:t>C</a:t>
            </a:r>
            <a:r>
              <a:rPr lang="en-GB" dirty="0" smtClean="0">
                <a:latin typeface="SassoonCRInfant" panose="02010503020300020003" pitchFamily="2" charset="0"/>
              </a:rPr>
              <a:t>apital letters	         finger spaces		full stops  </a:t>
            </a:r>
          </a:p>
          <a:p>
            <a:pPr marL="68580" indent="0">
              <a:buNone/>
            </a:pPr>
            <a:endParaRPr lang="en-GB" dirty="0">
              <a:latin typeface="SassoonCRInfant" panose="02010503020300020003" pitchFamily="2" charset="0"/>
            </a:endParaRPr>
          </a:p>
          <a:p>
            <a:pPr marL="68580" indent="0">
              <a:buNone/>
            </a:pPr>
            <a:r>
              <a:rPr lang="en-GB" dirty="0" smtClean="0">
                <a:latin typeface="SassoonCRInfant" panose="02010503020300020003" pitchFamily="2" charset="0"/>
              </a:rPr>
              <a:t>Try to up level your sentences using the descriptive bubble.</a:t>
            </a:r>
          </a:p>
          <a:p>
            <a:pPr marL="0" indent="0">
              <a:buNone/>
            </a:pPr>
            <a:r>
              <a:rPr lang="en-GB" dirty="0" smtClean="0">
                <a:latin typeface="SassoonCRInfant" panose="02010503020300020003" pitchFamily="2" charset="0"/>
              </a:rPr>
              <a:t>1.  say</a:t>
            </a:r>
            <a:r>
              <a:rPr lang="en-GB" dirty="0">
                <a:latin typeface="SassoonCRInfant" panose="02010503020300020003" pitchFamily="2" charset="0"/>
              </a:rPr>
              <a:t>		     2. </a:t>
            </a:r>
            <a:r>
              <a:rPr lang="en-GB" dirty="0" smtClean="0">
                <a:latin typeface="SassoonCRInfant" panose="02010503020300020003" pitchFamily="2" charset="0"/>
              </a:rPr>
              <a:t>today</a:t>
            </a:r>
          </a:p>
          <a:p>
            <a:pPr marL="0" indent="0">
              <a:buNone/>
            </a:pPr>
            <a:r>
              <a:rPr lang="en-GB" dirty="0" smtClean="0">
                <a:latin typeface="SassoonCRInfant" panose="02010503020300020003" pitchFamily="2" charset="0"/>
              </a:rPr>
              <a:t>3</a:t>
            </a:r>
            <a:r>
              <a:rPr lang="en-GB" dirty="0">
                <a:latin typeface="SassoonCRInfant" panose="02010503020300020003" pitchFamily="2" charset="0"/>
              </a:rPr>
              <a:t>. </a:t>
            </a:r>
            <a:r>
              <a:rPr lang="en-GB" dirty="0" smtClean="0">
                <a:latin typeface="SassoonCRInfant" panose="02010503020300020003" pitchFamily="2" charset="0"/>
              </a:rPr>
              <a:t>clay</a:t>
            </a:r>
            <a:r>
              <a:rPr lang="en-GB" dirty="0">
                <a:latin typeface="SassoonCRInfant" panose="02010503020300020003" pitchFamily="2" charset="0"/>
              </a:rPr>
              <a:t>		</a:t>
            </a:r>
            <a:r>
              <a:rPr lang="en-GB" dirty="0" smtClean="0">
                <a:latin typeface="SassoonCRInfant" panose="02010503020300020003" pitchFamily="2" charset="0"/>
              </a:rPr>
              <a:t>     4</a:t>
            </a:r>
            <a:r>
              <a:rPr lang="en-GB" dirty="0">
                <a:latin typeface="SassoonCRInfant" panose="02010503020300020003" pitchFamily="2" charset="0"/>
              </a:rPr>
              <a:t>. </a:t>
            </a:r>
            <a:r>
              <a:rPr lang="en-GB" dirty="0" smtClean="0">
                <a:latin typeface="SassoonCRInfant" panose="02010503020300020003" pitchFamily="2" charset="0"/>
              </a:rPr>
              <a:t>hay</a:t>
            </a:r>
            <a:endParaRPr lang="en-GB" dirty="0">
              <a:latin typeface="SassoonCRInfant" panose="02010503020300020003" pitchFamily="2" charset="0"/>
            </a:endParaRPr>
          </a:p>
          <a:p>
            <a:pPr marL="68580" indent="0">
              <a:buNone/>
            </a:pPr>
            <a:endParaRPr lang="en-GB" dirty="0"/>
          </a:p>
        </p:txBody>
      </p:sp>
      <p:sp>
        <p:nvSpPr>
          <p:cNvPr id="4" name="Oval 3"/>
          <p:cNvSpPr/>
          <p:nvPr/>
        </p:nvSpPr>
        <p:spPr>
          <a:xfrm>
            <a:off x="7956376" y="3429000"/>
            <a:ext cx="144016" cy="18002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848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2" descr="Image result for hand outl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744465"/>
            <a:ext cx="1728642" cy="1673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Image result for traffic light outli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907006"/>
            <a:ext cx="1919098" cy="3266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476672"/>
            <a:ext cx="7024744" cy="1143000"/>
          </a:xfrm>
        </p:spPr>
        <p:txBody>
          <a:bodyPr/>
          <a:lstStyle/>
          <a:p>
            <a:r>
              <a:rPr lang="en-GB" dirty="0" smtClean="0"/>
              <a:t>Assessment Time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772816"/>
            <a:ext cx="7488832" cy="405981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dirty="0">
                <a:latin typeface="SassoonCRInfantMedium" panose="02000603020000020003" pitchFamily="2" charset="0"/>
              </a:rPr>
              <a:t>How did you get on? Choose one way.</a:t>
            </a:r>
          </a:p>
          <a:p>
            <a:pPr marL="0" indent="0">
              <a:buNone/>
            </a:pPr>
            <a:endParaRPr lang="en-GB" dirty="0">
              <a:latin typeface="SassoonCRInfantMedium" panose="02000603020000020003" pitchFamily="2" charset="0"/>
            </a:endParaRPr>
          </a:p>
          <a:p>
            <a:pPr marL="0" indent="0">
              <a:buNone/>
            </a:pPr>
            <a:r>
              <a:rPr lang="en-GB" dirty="0">
                <a:latin typeface="SassoonCRInfantMedium" panose="02000603020000020003" pitchFamily="2" charset="0"/>
              </a:rPr>
              <a:t>Tell me how you feel it went by leaving </a:t>
            </a:r>
          </a:p>
          <a:p>
            <a:pPr marL="0" indent="0">
              <a:buNone/>
            </a:pPr>
            <a:r>
              <a:rPr lang="en-GB" dirty="0">
                <a:latin typeface="SassoonCRInfantMedium" panose="02000603020000020003" pitchFamily="2" charset="0"/>
              </a:rPr>
              <a:t>a comment on the blog.</a:t>
            </a:r>
          </a:p>
          <a:p>
            <a:pPr marL="0" indent="0">
              <a:buNone/>
            </a:pPr>
            <a:endParaRPr lang="en-GB" dirty="0">
              <a:latin typeface="SassoonCRInfantMedium" panose="02000603020000020003" pitchFamily="2" charset="0"/>
            </a:endParaRPr>
          </a:p>
          <a:p>
            <a:pPr marL="0" indent="0">
              <a:buNone/>
            </a:pPr>
            <a:r>
              <a:rPr lang="en-GB" dirty="0">
                <a:latin typeface="SassoonCRInfantMedium" panose="02000603020000020003" pitchFamily="2" charset="0"/>
              </a:rPr>
              <a:t>Draw one of the self assessment methods </a:t>
            </a:r>
            <a:r>
              <a:rPr lang="en-GB" dirty="0" smtClean="0">
                <a:latin typeface="SassoonCRInfantMedium" panose="02000603020000020003" pitchFamily="2" charset="0"/>
              </a:rPr>
              <a:t>below next to your work.</a:t>
            </a:r>
            <a:endParaRPr lang="en-GB" dirty="0">
              <a:latin typeface="SassoonCRInfantMedium" panose="02000603020000020003" pitchFamily="2" charset="0"/>
            </a:endParaRPr>
          </a:p>
          <a:p>
            <a:pPr marL="0" indent="0">
              <a:buNone/>
            </a:pPr>
            <a:endParaRPr lang="en-GB" dirty="0">
              <a:latin typeface="SassoonCRInfantMedium" panose="02000603020000020003" pitchFamily="2" charset="0"/>
            </a:endParaRPr>
          </a:p>
          <a:p>
            <a:pPr marL="0" indent="0">
              <a:buNone/>
            </a:pPr>
            <a:endParaRPr lang="en-GB" dirty="0">
              <a:latin typeface="SassoonCRInfantMedium" panose="02000603020000020003" pitchFamily="2" charset="0"/>
            </a:endParaRPr>
          </a:p>
          <a:p>
            <a:pPr marL="0" indent="0">
              <a:buNone/>
            </a:pPr>
            <a:r>
              <a:rPr lang="en-GB" sz="1900" b="1" u="sng" dirty="0">
                <a:latin typeface="SassoonCRInfantMedium" panose="02000603020000020003" pitchFamily="2" charset="0"/>
              </a:rPr>
              <a:t>Traffic light </a:t>
            </a:r>
            <a:r>
              <a:rPr lang="en-GB" sz="1900" dirty="0">
                <a:latin typeface="SassoonCRInfantMedium" panose="02000603020000020003" pitchFamily="2" charset="0"/>
              </a:rPr>
              <a:t>			</a:t>
            </a:r>
            <a:r>
              <a:rPr lang="en-GB" sz="1900" b="1" u="sng" dirty="0">
                <a:latin typeface="SassoonCRInfantMedium" panose="02000603020000020003" pitchFamily="2" charset="0"/>
              </a:rPr>
              <a:t>Fist of 5</a:t>
            </a:r>
          </a:p>
          <a:p>
            <a:pPr marL="0" indent="0">
              <a:buNone/>
            </a:pPr>
            <a:r>
              <a:rPr lang="en-GB" sz="1900" dirty="0">
                <a:latin typeface="SassoonCRInfantMedium" panose="02000603020000020003" pitchFamily="2" charset="0"/>
              </a:rPr>
              <a:t>				1 – I struggled</a:t>
            </a:r>
          </a:p>
          <a:p>
            <a:pPr marL="0" indent="0">
              <a:buNone/>
            </a:pPr>
            <a:r>
              <a:rPr lang="en-GB" sz="1900" dirty="0">
                <a:solidFill>
                  <a:srgbClr val="FF0000"/>
                </a:solidFill>
                <a:latin typeface="SassoonCRInfantMedium" panose="02000603020000020003" pitchFamily="2" charset="0"/>
              </a:rPr>
              <a:t>Red</a:t>
            </a:r>
            <a:r>
              <a:rPr lang="en-GB" sz="1900" dirty="0">
                <a:latin typeface="SassoonCRInfantMedium" panose="02000603020000020003" pitchFamily="2" charset="0"/>
              </a:rPr>
              <a:t> – not there yet	</a:t>
            </a:r>
            <a:r>
              <a:rPr lang="en-GB" sz="1900" dirty="0" smtClean="0">
                <a:latin typeface="SassoonCRInfantMedium" panose="02000603020000020003" pitchFamily="2" charset="0"/>
              </a:rPr>
              <a:t>	               </a:t>
            </a:r>
            <a:r>
              <a:rPr lang="en-GB" sz="1900" dirty="0">
                <a:latin typeface="SassoonCRInfantMedium" panose="02000603020000020003" pitchFamily="2" charset="0"/>
              </a:rPr>
              <a:t>	2 – I found some difficult</a:t>
            </a:r>
          </a:p>
          <a:p>
            <a:pPr marL="0" indent="0">
              <a:buNone/>
            </a:pPr>
            <a:r>
              <a:rPr lang="en-GB" sz="1900" dirty="0">
                <a:solidFill>
                  <a:srgbClr val="FFC000"/>
                </a:solidFill>
                <a:latin typeface="SassoonCRInfantMedium" panose="02000603020000020003" pitchFamily="2" charset="0"/>
              </a:rPr>
              <a:t>Orange</a:t>
            </a:r>
            <a:r>
              <a:rPr lang="en-GB" sz="1900" dirty="0">
                <a:latin typeface="SassoonCRInfantMedium" panose="02000603020000020003" pitchFamily="2" charset="0"/>
              </a:rPr>
              <a:t> – getting there		3 – I think I’m getting it</a:t>
            </a:r>
          </a:p>
          <a:p>
            <a:pPr marL="0" indent="0">
              <a:buNone/>
            </a:pPr>
            <a:r>
              <a:rPr lang="en-GB" sz="1900" dirty="0">
                <a:solidFill>
                  <a:srgbClr val="00B050"/>
                </a:solidFill>
                <a:latin typeface="SassoonCRInfantMedium" panose="02000603020000020003" pitchFamily="2" charset="0"/>
              </a:rPr>
              <a:t>Green</a:t>
            </a:r>
            <a:r>
              <a:rPr lang="en-GB" sz="1900" dirty="0">
                <a:latin typeface="SassoonCRInfantMedium" panose="02000603020000020003" pitchFamily="2" charset="0"/>
              </a:rPr>
              <a:t> – got it!			4 – I’m doing well</a:t>
            </a:r>
          </a:p>
          <a:p>
            <a:pPr marL="0" indent="0">
              <a:buNone/>
            </a:pPr>
            <a:r>
              <a:rPr lang="en-GB" sz="1900" dirty="0">
                <a:latin typeface="SassoonCRInfantMedium" panose="02000603020000020003" pitchFamily="2" charset="0"/>
              </a:rPr>
              <a:t>				5 – I have got it!</a:t>
            </a:r>
          </a:p>
          <a:p>
            <a:pPr marL="68580" indent="0">
              <a:buNone/>
            </a:pPr>
            <a:endParaRPr lang="en-GB" dirty="0">
              <a:latin typeface="SassoonCRInfant" panose="02010503020300020003" pitchFamily="2" charset="0"/>
            </a:endParaRPr>
          </a:p>
          <a:p>
            <a:pPr marL="68580" indent="0">
              <a:buNone/>
            </a:pPr>
            <a:endParaRPr lang="en-GB" dirty="0">
              <a:latin typeface="SassoonCRInfant" panose="02010503020300020003" pitchFamily="2" charset="0"/>
            </a:endParaRPr>
          </a:p>
        </p:txBody>
      </p:sp>
      <p:pic>
        <p:nvPicPr>
          <p:cNvPr id="4" name="Picture 2" descr="Image result for girl and boy thinki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9066" y="1268760"/>
            <a:ext cx="2415092" cy="1690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6936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3958" y="123295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Plenary – Roll and Read Game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700808"/>
            <a:ext cx="6777317" cy="413182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8800" dirty="0" smtClean="0">
                <a:latin typeface="SassoonCRInfantMedium" panose="02000603020000020003" pitchFamily="2" charset="0"/>
              </a:rPr>
              <a:t>Act It Out!</a:t>
            </a:r>
          </a:p>
          <a:p>
            <a:pPr marL="0" indent="0" algn="ctr">
              <a:buNone/>
            </a:pPr>
            <a:endParaRPr lang="en-GB" sz="8800" dirty="0" smtClean="0">
              <a:latin typeface="SassoonCRInfantMedium" panose="02000603020000020003" pitchFamily="2" charset="0"/>
            </a:endParaRPr>
          </a:p>
          <a:p>
            <a:pPr marL="0" indent="0" algn="ctr">
              <a:buNone/>
            </a:pPr>
            <a:endParaRPr lang="en-GB" sz="8800" dirty="0">
              <a:latin typeface="SassoonCRInfantMedium" panose="02000603020000020003" pitchFamily="2" charset="0"/>
            </a:endParaRPr>
          </a:p>
        </p:txBody>
      </p:sp>
      <p:pic>
        <p:nvPicPr>
          <p:cNvPr id="4" name="Picture 2" descr="Image result for mi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996952"/>
            <a:ext cx="4821188" cy="3214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0" t="17534" r="27600"/>
          <a:stretch/>
        </p:blipFill>
        <p:spPr bwMode="auto">
          <a:xfrm>
            <a:off x="971600" y="1268760"/>
            <a:ext cx="7027102" cy="5363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0031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latin typeface="SassoonCRInfantMedium" panose="02000603020000020003" pitchFamily="2" charset="0"/>
              </a:rPr>
              <a:t>Word Family ay video</a:t>
            </a:r>
            <a:br>
              <a:rPr lang="en-GB" dirty="0" smtClean="0">
                <a:latin typeface="SassoonCRInfantMedium" panose="02000603020000020003" pitchFamily="2" charset="0"/>
              </a:rPr>
            </a:br>
            <a:r>
              <a:rPr lang="en-GB" dirty="0" smtClean="0">
                <a:latin typeface="SassoonCRInfantMedium" panose="02000603020000020003" pitchFamily="2" charset="0"/>
              </a:rPr>
              <a:t>Read along with the </a:t>
            </a:r>
            <a:r>
              <a:rPr lang="en-GB" dirty="0" smtClean="0">
                <a:solidFill>
                  <a:schemeClr val="tx1"/>
                </a:solidFill>
                <a:latin typeface="SassoonCRInfantMedium" panose="02000603020000020003" pitchFamily="2" charset="0"/>
              </a:rPr>
              <a:t>ay</a:t>
            </a:r>
            <a:r>
              <a:rPr lang="en-GB" dirty="0" smtClean="0">
                <a:latin typeface="SassoonCRInfantMedium" panose="02000603020000020003" pitchFamily="2" charset="0"/>
              </a:rPr>
              <a:t> words</a:t>
            </a:r>
            <a:endParaRPr lang="en-GB" dirty="0">
              <a:latin typeface="SassoonCRInfantMedium" panose="02000603020000020003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endParaRPr lang="en-GB" dirty="0">
              <a:latin typeface="SassoonCRInfant" panose="02010503020300020003" pitchFamily="2" charset="0"/>
            </a:endParaRPr>
          </a:p>
          <a:p>
            <a:pPr marL="68580" indent="0">
              <a:buNone/>
            </a:pPr>
            <a:r>
              <a:rPr lang="en-GB" dirty="0">
                <a:hlinkClick r:id="rId2"/>
              </a:rPr>
              <a:t>https://www.youtube.com/watch?v=yOvPoxX7-P0</a:t>
            </a:r>
            <a:endParaRPr lang="en-GB" dirty="0" smtClean="0">
              <a:latin typeface="SassoonCRInfant" panose="02010503020300020003" pitchFamily="2" charset="0"/>
            </a:endParaRPr>
          </a:p>
          <a:p>
            <a:pPr marL="68580" indent="0">
              <a:buNone/>
            </a:pPr>
            <a:endParaRPr lang="en-GB" dirty="0"/>
          </a:p>
          <a:p>
            <a:pPr marL="6858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8909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170" name="Picture 2" descr="Image result for good job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908720"/>
            <a:ext cx="5364088" cy="5364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9359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4201536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smtClean="0">
                <a:latin typeface="SassoonCRInfantMedium" panose="02000603020000020003" pitchFamily="2" charset="0"/>
              </a:rPr>
              <a:t>We already know the </a:t>
            </a:r>
            <a:r>
              <a:rPr lang="en-GB" dirty="0" err="1" smtClean="0">
                <a:solidFill>
                  <a:schemeClr val="tx1"/>
                </a:solidFill>
                <a:latin typeface="SassoonCRInfantMedium" panose="02000603020000020003" pitchFamily="2" charset="0"/>
              </a:rPr>
              <a:t>ai</a:t>
            </a:r>
            <a:r>
              <a:rPr lang="en-GB" dirty="0" smtClean="0">
                <a:solidFill>
                  <a:schemeClr val="tx1"/>
                </a:solidFill>
                <a:latin typeface="SassoonCRInfantMedium" panose="02000603020000020003" pitchFamily="2" charset="0"/>
              </a:rPr>
              <a:t> </a:t>
            </a:r>
            <a:r>
              <a:rPr lang="en-GB" dirty="0" smtClean="0">
                <a:latin typeface="SassoonCRInfantMedium" panose="02000603020000020003" pitchFamily="2" charset="0"/>
              </a:rPr>
              <a:t>sound.  Today we are learning that you can say </a:t>
            </a:r>
            <a:r>
              <a:rPr lang="en-GB" dirty="0" err="1" smtClean="0">
                <a:solidFill>
                  <a:schemeClr val="tx1"/>
                </a:solidFill>
                <a:latin typeface="SassoonCRInfantMedium" panose="02000603020000020003" pitchFamily="2" charset="0"/>
              </a:rPr>
              <a:t>ai</a:t>
            </a:r>
            <a:r>
              <a:rPr lang="en-GB" dirty="0" smtClean="0">
                <a:latin typeface="SassoonCRInfantMedium" panose="02000603020000020003" pitchFamily="2" charset="0"/>
              </a:rPr>
              <a:t> in another way.</a:t>
            </a:r>
            <a:br>
              <a:rPr lang="en-GB" dirty="0" smtClean="0">
                <a:latin typeface="SassoonCRInfantMedium" panose="02000603020000020003" pitchFamily="2" charset="0"/>
              </a:rPr>
            </a:br>
            <a:r>
              <a:rPr lang="en-GB" dirty="0">
                <a:latin typeface="SassoonCRInfantMedium" panose="02000603020000020003" pitchFamily="2" charset="0"/>
              </a:rPr>
              <a:t/>
            </a:r>
            <a:br>
              <a:rPr lang="en-GB" dirty="0">
                <a:latin typeface="SassoonCRInfantMedium" panose="02000603020000020003" pitchFamily="2" charset="0"/>
              </a:rPr>
            </a:br>
            <a:r>
              <a:rPr lang="en-GB" sz="9600" dirty="0" smtClean="0">
                <a:solidFill>
                  <a:schemeClr val="tx1"/>
                </a:solidFill>
                <a:latin typeface="SassoonCRInfantMedium" panose="02000603020000020003" pitchFamily="2" charset="0"/>
              </a:rPr>
              <a:t>ay</a:t>
            </a:r>
            <a:endParaRPr lang="en-GB" sz="9600" dirty="0">
              <a:solidFill>
                <a:schemeClr val="tx1"/>
              </a:solidFill>
              <a:latin typeface="SassoonCRInfantMedium" panose="02000603020000020003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21288"/>
            <a:ext cx="8229600" cy="6480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GB" b="1" dirty="0" smtClean="0">
              <a:latin typeface="SassoonCRInfant" panose="02010503020300020003" pitchFamily="2" charset="0"/>
            </a:endParaRPr>
          </a:p>
          <a:p>
            <a:pPr marL="0" indent="0" algn="ctr">
              <a:buNone/>
            </a:pPr>
            <a:endParaRPr lang="en-GB" b="1" dirty="0">
              <a:latin typeface="SassoonCRInfant" panose="02010503020300020003" pitchFamily="2" charset="0"/>
            </a:endParaRPr>
          </a:p>
          <a:p>
            <a:pPr marL="0" indent="0" algn="ctr">
              <a:buNone/>
            </a:pPr>
            <a:endParaRPr lang="en-GB" dirty="0">
              <a:latin typeface="SassoonCRInfant" panose="02010503020300020003" pitchFamily="2" charset="0"/>
            </a:endParaRPr>
          </a:p>
          <a:p>
            <a:pPr marL="0" indent="0" algn="ctr">
              <a:buNone/>
            </a:pPr>
            <a:endParaRPr lang="en-GB" u="sng" dirty="0" smtClean="0">
              <a:latin typeface="SassoonCRInfant" panose="02010503020300020003" pitchFamily="2" charset="0"/>
            </a:endParaRPr>
          </a:p>
          <a:p>
            <a:pPr marL="0" indent="0">
              <a:buNone/>
            </a:pPr>
            <a:endParaRPr lang="en-GB" u="sng" dirty="0"/>
          </a:p>
        </p:txBody>
      </p:sp>
    </p:spTree>
    <p:extLst>
      <p:ext uri="{BB962C8B-B14F-4D97-AF65-F5344CB8AC3E}">
        <p14:creationId xmlns:p14="http://schemas.microsoft.com/office/powerpoint/2010/main" val="128344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Watch the links below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68580" indent="0">
              <a:buNone/>
            </a:pPr>
            <a:r>
              <a:rPr lang="en-GB" dirty="0">
                <a:hlinkClick r:id="rId2"/>
              </a:rPr>
              <a:t>https://www.youtube.com/watch?v=ROKNNvuGpEo</a:t>
            </a:r>
            <a:endParaRPr lang="en-GB" dirty="0" smtClean="0">
              <a:hlinkClick r:id="rId3"/>
            </a:endParaRPr>
          </a:p>
          <a:p>
            <a:pPr marL="68580" indent="0">
              <a:buNone/>
            </a:pPr>
            <a:endParaRPr lang="en-GB" dirty="0" smtClean="0">
              <a:hlinkClick r:id="rId4"/>
            </a:endParaRPr>
          </a:p>
          <a:p>
            <a:pPr marL="68580" indent="0">
              <a:buNone/>
            </a:pPr>
            <a:r>
              <a:rPr lang="en-GB" dirty="0" smtClean="0">
                <a:hlinkClick r:id="rId4"/>
              </a:rPr>
              <a:t>https</a:t>
            </a:r>
            <a:r>
              <a:rPr lang="en-GB" dirty="0">
                <a:hlinkClick r:id="rId4"/>
              </a:rPr>
              <a:t>://www.youtube.com/watch?v=YZg3fVSx8a8</a:t>
            </a:r>
            <a:endParaRPr lang="en-GB" dirty="0" smtClean="0">
              <a:hlinkClick r:id="rId3"/>
            </a:endParaRPr>
          </a:p>
          <a:p>
            <a:pPr marL="68580" indent="0">
              <a:buNone/>
            </a:pPr>
            <a:endParaRPr lang="en-GB" dirty="0" smtClean="0">
              <a:hlinkClick r:id="rId5"/>
            </a:endParaRPr>
          </a:p>
          <a:p>
            <a:pPr marL="68580" indent="0">
              <a:buNone/>
            </a:pPr>
            <a:r>
              <a:rPr lang="en-GB" dirty="0" smtClean="0">
                <a:hlinkClick r:id="rId5"/>
              </a:rPr>
              <a:t>https</a:t>
            </a:r>
            <a:r>
              <a:rPr lang="en-GB" dirty="0">
                <a:hlinkClick r:id="rId5"/>
              </a:rPr>
              <a:t>://www.youtube.com/watch?v=BGrIyCT7nK0</a:t>
            </a:r>
            <a:endParaRPr lang="en-GB" dirty="0">
              <a:hlinkClick r:id="rId3"/>
            </a:endParaRPr>
          </a:p>
          <a:p>
            <a:pPr marL="68580" indent="0">
              <a:buNone/>
            </a:pPr>
            <a:endParaRPr lang="en-GB" dirty="0" smtClean="0">
              <a:hlinkClick r:id="rId3"/>
            </a:endParaRPr>
          </a:p>
          <a:p>
            <a:pPr marL="68580" indent="0">
              <a:buNone/>
            </a:pPr>
            <a:r>
              <a:rPr lang="en-GB" dirty="0" smtClean="0">
                <a:hlinkClick r:id="rId3"/>
              </a:rPr>
              <a:t>https</a:t>
            </a:r>
            <a:r>
              <a:rPr lang="en-GB" dirty="0">
                <a:hlinkClick r:id="rId3"/>
              </a:rPr>
              <a:t>://www.youtube.com/watch?v=eoy1JXYPn6w</a:t>
            </a:r>
            <a:endParaRPr lang="en-GB" dirty="0" smtClean="0">
              <a:latin typeface="SassoonCRInfant" panose="02010503020300020003" pitchFamily="2" charset="0"/>
              <a:hlinkClick r:id="rId6"/>
            </a:endParaRPr>
          </a:p>
          <a:p>
            <a:pPr marL="68580" indent="0">
              <a:buNone/>
            </a:pPr>
            <a:endParaRPr lang="en-GB" dirty="0">
              <a:latin typeface="SassoonCRInfant" panose="02010503020300020003" pitchFamily="2" charset="0"/>
              <a:hlinkClick r:id="rId6"/>
            </a:endParaRPr>
          </a:p>
          <a:p>
            <a:pPr marL="6858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3303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Warm Up Game!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GB" sz="4800" b="1" dirty="0" smtClean="0">
                <a:solidFill>
                  <a:srgbClr val="FF00FF"/>
                </a:solidFill>
                <a:latin typeface="SassoonCRInfant" panose="02010503020300020003" pitchFamily="2" charset="0"/>
              </a:rPr>
              <a:t>Say what the </a:t>
            </a:r>
            <a:r>
              <a:rPr lang="en-GB" sz="4800" b="1" dirty="0" smtClean="0">
                <a:solidFill>
                  <a:schemeClr val="tx1"/>
                </a:solidFill>
                <a:latin typeface="SassoonCRInfant" panose="02010503020300020003" pitchFamily="2" charset="0"/>
              </a:rPr>
              <a:t>ay</a:t>
            </a:r>
            <a:r>
              <a:rPr lang="en-GB" sz="4800" b="1" dirty="0" smtClean="0">
                <a:solidFill>
                  <a:srgbClr val="FF00FF"/>
                </a:solidFill>
                <a:latin typeface="SassoonCRInfant" panose="02010503020300020003" pitchFamily="2" charset="0"/>
              </a:rPr>
              <a:t> word is in each picture and try to spell it in your jotter?</a:t>
            </a:r>
          </a:p>
          <a:p>
            <a:pPr marL="0" indent="0" algn="ctr">
              <a:buNone/>
            </a:pPr>
            <a:endParaRPr lang="en-GB" sz="4800" b="1" dirty="0">
              <a:solidFill>
                <a:srgbClr val="FF00FF"/>
              </a:solidFill>
              <a:latin typeface="SassoonCRInfant" panose="02010503020300020003" pitchFamily="2" charset="0"/>
            </a:endParaRPr>
          </a:p>
          <a:p>
            <a:pPr marL="0" indent="0" algn="ctr">
              <a:buNone/>
            </a:pPr>
            <a:r>
              <a:rPr lang="en-GB" sz="4800" b="1" dirty="0" smtClean="0">
                <a:solidFill>
                  <a:srgbClr val="FF00FF"/>
                </a:solidFill>
                <a:latin typeface="SassoonCRInfant" panose="02010503020300020003" pitchFamily="2" charset="0"/>
              </a:rPr>
              <a:t>Let’s have a go!</a:t>
            </a:r>
            <a:endParaRPr lang="en-GB" sz="4800" b="1" dirty="0">
              <a:solidFill>
                <a:srgbClr val="FF00FF"/>
              </a:solidFill>
              <a:latin typeface="SassoonCRInfant" panose="020105030203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5714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Clue:</a:t>
            </a:r>
          </a:p>
          <a:p>
            <a:r>
              <a:rPr lang="en-GB" dirty="0" smtClean="0"/>
              <a:t>When you go to the shop you give the person money.</a:t>
            </a:r>
            <a:endParaRPr lang="en-GB" dirty="0"/>
          </a:p>
        </p:txBody>
      </p:sp>
      <p:pic>
        <p:nvPicPr>
          <p:cNvPr id="1026" name="Picture 2" descr="Image result for pay carto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562728"/>
            <a:ext cx="4874492" cy="3686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594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 descr="Image result for pray carto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620688"/>
            <a:ext cx="5544616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3081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4" name="Picture 2" descr="Image result for play carto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764704"/>
            <a:ext cx="6742022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0910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098" name="Picture 2" descr="Image result for tray carto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340768"/>
            <a:ext cx="7620000" cy="4429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5195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122" name="Picture 2" descr="Image result for runway carto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8568952" cy="7344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5225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39E0BA88649344086DCE6F8955502CF" ma:contentTypeVersion="4" ma:contentTypeDescription="Create a new document." ma:contentTypeScope="" ma:versionID="34faaeba5a97d79022c2e45814de7e12">
  <xsd:schema xmlns:xsd="http://www.w3.org/2001/XMLSchema" xmlns:xs="http://www.w3.org/2001/XMLSchema" xmlns:p="http://schemas.microsoft.com/office/2006/metadata/properties" xmlns:ns2="f7744e2f-d42f-4c38-828d-ec4523744c6b" xmlns:ns3="690b8ffb-c026-47eb-afaf-b04eaa6e25f8" targetNamespace="http://schemas.microsoft.com/office/2006/metadata/properties" ma:root="true" ma:fieldsID="b947694485b4a187553ed1e59c60279b" ns2:_="" ns3:_="">
    <xsd:import namespace="f7744e2f-d42f-4c38-828d-ec4523744c6b"/>
    <xsd:import namespace="690b8ffb-c026-47eb-afaf-b04eaa6e25f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744e2f-d42f-4c38-828d-ec4523744c6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0b8ffb-c026-47eb-afaf-b04eaa6e25f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763DB0D-B4F8-4214-AB8B-464CF45BB9B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B8FD377-0627-4D8B-B9D7-6BAC8C3D43E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7744e2f-d42f-4c38-828d-ec4523744c6b"/>
    <ds:schemaRef ds:uri="690b8ffb-c026-47eb-afaf-b04eaa6e25f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EFABF74-CFCF-4F79-98C8-2DF6DCCC86A5}">
  <ds:schemaRefs>
    <ds:schemaRef ds:uri="690b8ffb-c026-47eb-afaf-b04eaa6e25f8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purl.org/dc/terms/"/>
    <ds:schemaRef ds:uri="f7744e2f-d42f-4c38-828d-ec4523744c6b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222</TotalTime>
  <Words>483</Words>
  <Application>Microsoft Office PowerPoint</Application>
  <PresentationFormat>On-screen Show (4:3)</PresentationFormat>
  <Paragraphs>85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Century Gothic</vt:lpstr>
      <vt:lpstr>SassoonCRInfant</vt:lpstr>
      <vt:lpstr>SassoonCRInfantMedium</vt:lpstr>
      <vt:lpstr>Wingdings 2</vt:lpstr>
      <vt:lpstr>Austin</vt:lpstr>
      <vt:lpstr>Literacy</vt:lpstr>
      <vt:lpstr>We already know the ai sound.  Today we are learning that you can say ai in another way.  ay</vt:lpstr>
      <vt:lpstr>Watch the links below</vt:lpstr>
      <vt:lpstr>Warm Up Game!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Reading ay words Read each word out loud Draw a picture for each word and colour it in.</vt:lpstr>
      <vt:lpstr>Part 2</vt:lpstr>
      <vt:lpstr>Up Level</vt:lpstr>
      <vt:lpstr>May will pray at church.</vt:lpstr>
      <vt:lpstr>Up level again!!!</vt:lpstr>
      <vt:lpstr>Your Turn!</vt:lpstr>
      <vt:lpstr>Assessment Time</vt:lpstr>
      <vt:lpstr>Plenary – Roll and Read Game</vt:lpstr>
      <vt:lpstr>Word Family ay video Read along with the ay words</vt:lpstr>
      <vt:lpstr>PowerPoint Presentation</vt:lpstr>
    </vt:vector>
  </TitlesOfParts>
  <Company>West Lothian Council - Education Services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Lindsay Anderson</dc:creator>
  <cp:lastModifiedBy>H Swift</cp:lastModifiedBy>
  <cp:revision>23</cp:revision>
  <dcterms:created xsi:type="dcterms:W3CDTF">2020-02-25T17:43:58Z</dcterms:created>
  <dcterms:modified xsi:type="dcterms:W3CDTF">2020-03-30T07:59:45Z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0x010100139E0BA88649344086DCE6F8955502CF</vt:lpwstr>
  </property>
</Properties>
</file>