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67" r:id="rId3"/>
    <p:sldId id="274" r:id="rId4"/>
    <p:sldId id="268" r:id="rId5"/>
    <p:sldId id="256" r:id="rId6"/>
    <p:sldId id="257" r:id="rId7"/>
    <p:sldId id="258" r:id="rId8"/>
    <p:sldId id="259" r:id="rId9"/>
    <p:sldId id="276" r:id="rId10"/>
    <p:sldId id="266" r:id="rId11"/>
    <p:sldId id="273" r:id="rId12"/>
    <p:sldId id="271" r:id="rId13"/>
    <p:sldId id="272" r:id="rId14"/>
    <p:sldId id="277" r:id="rId15"/>
    <p:sldId id="269" r:id="rId16"/>
    <p:sldId id="270" r:id="rId17"/>
    <p:sldId id="263" r:id="rId18"/>
    <p:sldId id="265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>
        <p:scale>
          <a:sx n="76" d="100"/>
          <a:sy n="76" d="100"/>
        </p:scale>
        <p:origin x="-12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CFEE604-31F0-4E15-A978-3C0C4C463B0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CFEE604-31F0-4E15-A978-3C0C4C463B0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OvPoxX7-P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y1JXYPn6w" TargetMode="External"/><Relationship Id="rId2" Type="http://schemas.openxmlformats.org/officeDocument/2006/relationships/hyperlink" Target="https://www.youtube.com/watch?v=ROKNNvuGpE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xl28KQOHy4" TargetMode="External"/><Relationship Id="rId5" Type="http://schemas.openxmlformats.org/officeDocument/2006/relationships/hyperlink" Target="https://www.youtube.com/watch?v=BGrIyCT7nK0" TargetMode="External"/><Relationship Id="rId4" Type="http://schemas.openxmlformats.org/officeDocument/2006/relationships/hyperlink" Target="https://www.youtube.com/watch?v=YZg3fVSx8a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SassoonCRInfantMedium" panose="02000603020000020003" pitchFamily="2" charset="0"/>
              </a:rPr>
              <a:t>Literacy</a:t>
            </a:r>
            <a:endParaRPr lang="en-GB" sz="6000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L.I. to spell words using our phonics sounds</a:t>
            </a:r>
          </a:p>
          <a:p>
            <a:pPr marL="0" indent="0" algn="ctr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S.C. I can spell </a:t>
            </a:r>
            <a:r>
              <a:rPr lang="en-GB" sz="9500" dirty="0" smtClean="0">
                <a:latin typeface="SassoonCRInfantMedium" panose="02000603020000020003" pitchFamily="2" charset="0"/>
              </a:rPr>
              <a:t>ay</a:t>
            </a:r>
            <a:r>
              <a:rPr lang="en-GB" sz="6000" dirty="0" smtClean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words.</a:t>
            </a:r>
          </a:p>
          <a:p>
            <a:pPr marL="0" indent="0" algn="ctr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85821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Reading 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ay words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Read each word out loud</a:t>
            </a:r>
            <a:r>
              <a:rPr lang="en-GB" dirty="0">
                <a:solidFill>
                  <a:schemeClr val="tx1"/>
                </a:solidFill>
                <a:latin typeface="SassoonCRInfantMedium" panose="02000603020000020003" pitchFamily="2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SassoonCRInfantMedium" panose="02000603020000020003" pitchFamily="2" charset="0"/>
              </a:rPr>
            </a:br>
            <a:r>
              <a:rPr lang="en-GB" sz="27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Draw a picture for each </a:t>
            </a:r>
            <a:r>
              <a:rPr lang="en-GB" sz="27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word and </a:t>
            </a:r>
            <a:r>
              <a:rPr lang="en-GB" sz="27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colour it in.</a:t>
            </a:r>
            <a:endParaRPr lang="en-GB" sz="27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>
                <a:latin typeface="SassoonCRInfantMedium" panose="02000603020000020003" pitchFamily="2" charset="0"/>
              </a:rPr>
              <a:t>1. say</a:t>
            </a:r>
            <a:r>
              <a:rPr lang="en-GB" sz="5400" dirty="0" smtClean="0">
                <a:latin typeface="SassoonCRInfantMedium" panose="02000603020000020003" pitchFamily="2" charset="0"/>
              </a:rPr>
              <a:t>		     2. </a:t>
            </a:r>
            <a:r>
              <a:rPr lang="en-GB" sz="5400" dirty="0" smtClean="0">
                <a:latin typeface="SassoonCRInfantMedium" panose="02000603020000020003" pitchFamily="2" charset="0"/>
              </a:rPr>
              <a:t>today</a:t>
            </a:r>
          </a:p>
          <a:p>
            <a:pPr marL="0" indent="0">
              <a:buNone/>
            </a:pPr>
            <a:endParaRPr lang="en-GB" sz="54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5400" dirty="0" smtClean="0">
                <a:latin typeface="SassoonCRInfantMedium" panose="02000603020000020003" pitchFamily="2" charset="0"/>
              </a:rPr>
              <a:t>3. </a:t>
            </a:r>
            <a:r>
              <a:rPr lang="en-GB" sz="5400" dirty="0" smtClean="0">
                <a:latin typeface="SassoonCRInfantMedium" panose="02000603020000020003" pitchFamily="2" charset="0"/>
              </a:rPr>
              <a:t>clay</a:t>
            </a:r>
            <a:r>
              <a:rPr lang="en-GB" sz="5400" dirty="0" smtClean="0">
                <a:latin typeface="SassoonCRInfantMedium" panose="02000603020000020003" pitchFamily="2" charset="0"/>
              </a:rPr>
              <a:t>		</a:t>
            </a:r>
            <a:r>
              <a:rPr lang="en-GB" sz="5400" dirty="0" smtClean="0">
                <a:latin typeface="SassoonCRInfantMedium" panose="02000603020000020003" pitchFamily="2" charset="0"/>
              </a:rPr>
              <a:t> 4</a:t>
            </a:r>
            <a:r>
              <a:rPr lang="en-GB" sz="5400" dirty="0" smtClean="0">
                <a:latin typeface="SassoonCRInfantMedium" panose="02000603020000020003" pitchFamily="2" charset="0"/>
              </a:rPr>
              <a:t>. </a:t>
            </a:r>
            <a:r>
              <a:rPr lang="en-GB" sz="5400" dirty="0" smtClean="0">
                <a:latin typeface="SassoonCRInfantMedium" panose="02000603020000020003" pitchFamily="2" charset="0"/>
              </a:rPr>
              <a:t>hay</a:t>
            </a:r>
            <a:endParaRPr lang="en-GB" sz="54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23652"/>
            <a:ext cx="7920880" cy="350897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L.I.        to write a </a:t>
            </a:r>
            <a:r>
              <a:rPr lang="en-GB" dirty="0" smtClean="0">
                <a:latin typeface="SassoonCRInfantMedium" panose="02000603020000020003" pitchFamily="2" charset="0"/>
              </a:rPr>
              <a:t>sentence with an ay word</a:t>
            </a: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S.C. </a:t>
            </a:r>
            <a:r>
              <a:rPr lang="en-GB" dirty="0" smtClean="0">
                <a:latin typeface="SassoonCRInfantMedium" panose="02000603020000020003" pitchFamily="2" charset="0"/>
              </a:rPr>
              <a:t>      I </a:t>
            </a:r>
            <a:r>
              <a:rPr lang="en-GB" dirty="0">
                <a:latin typeface="SassoonCRInfantMedium" panose="02000603020000020003" pitchFamily="2" charset="0"/>
              </a:rPr>
              <a:t>can use the descriptive bubble to make </a:t>
            </a:r>
            <a:r>
              <a:rPr lang="en-GB" dirty="0" smtClean="0">
                <a:latin typeface="SassoonCRInfantMedium" panose="02000603020000020003" pitchFamily="2" charset="0"/>
              </a:rPr>
              <a:t>          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          sentences </a:t>
            </a:r>
            <a:r>
              <a:rPr lang="en-GB" dirty="0">
                <a:latin typeface="SassoonCRInfantMedium" panose="02000603020000020003" pitchFamily="2" charset="0"/>
              </a:rPr>
              <a:t>more interesting.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1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008112"/>
          </a:xfrm>
        </p:spPr>
        <p:txBody>
          <a:bodyPr>
            <a:normAutofit/>
          </a:bodyPr>
          <a:lstStyle/>
          <a:p>
            <a:r>
              <a:rPr lang="en-GB" dirty="0" smtClean="0"/>
              <a:t>Up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2503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May will pray at church.</a:t>
            </a:r>
            <a:endParaRPr lang="en-GB" sz="3600" dirty="0" smtClean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This sentence is boring.  Let’s up level it using the descriptive bubble!</a:t>
            </a:r>
          </a:p>
          <a:p>
            <a:pPr marL="68580" indent="0" algn="ctr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6146" name="Picture 2" descr="Image result for descriptive b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512268" cy="332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3928" y="3356992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864096"/>
          </a:xfrm>
        </p:spPr>
        <p:txBody>
          <a:bodyPr/>
          <a:lstStyle/>
          <a:p>
            <a:pPr marL="68580" indent="0" algn="ctr"/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May will pray at church.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First what are the nouns? (The name of things</a:t>
            </a:r>
            <a:r>
              <a:rPr lang="en-GB" dirty="0" smtClean="0">
                <a:latin typeface="SassoonCRInfant" panose="02010503020300020003" pitchFamily="2" charset="0"/>
              </a:rPr>
              <a:t>)</a:t>
            </a:r>
            <a:endParaRPr lang="en-GB" dirty="0" smtClean="0"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sz="3600" u="sng" dirty="0">
                <a:solidFill>
                  <a:srgbClr val="FF0000"/>
                </a:solidFill>
                <a:latin typeface="SassoonCRInfant" panose="02010503020300020003" pitchFamily="2" charset="0"/>
              </a:rPr>
              <a:t>May</a:t>
            </a:r>
            <a:r>
              <a:rPr lang="en-GB" sz="3600" dirty="0">
                <a:solidFill>
                  <a:srgbClr val="7030A0"/>
                </a:solidFill>
                <a:latin typeface="SassoonCRInfant" panose="02010503020300020003" pitchFamily="2" charset="0"/>
              </a:rPr>
              <a:t> will pray at </a:t>
            </a:r>
            <a:r>
              <a:rPr lang="en-GB" sz="3600" u="sng" dirty="0">
                <a:solidFill>
                  <a:srgbClr val="FF0000"/>
                </a:solidFill>
                <a:latin typeface="SassoonCRInfant" panose="02010503020300020003" pitchFamily="2" charset="0"/>
              </a:rPr>
              <a:t>church</a:t>
            </a: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.</a:t>
            </a:r>
          </a:p>
          <a:p>
            <a:pPr marL="68580" indent="0" algn="ctr">
              <a:buNone/>
            </a:pPr>
            <a:endParaRPr lang="en-GB" sz="36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These </a:t>
            </a: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are the things I can describe</a:t>
            </a: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.</a:t>
            </a:r>
            <a:endParaRPr lang="en-GB" sz="1000" dirty="0" smtClean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endParaRPr lang="en-GB" sz="3600" dirty="0" smtClean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sz="3600" b="1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Happy</a:t>
            </a: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 May </a:t>
            </a:r>
            <a:r>
              <a:rPr lang="en-GB" sz="3600" dirty="0">
                <a:solidFill>
                  <a:srgbClr val="7030A0"/>
                </a:solidFill>
                <a:latin typeface="SassoonCRInfant" panose="02010503020300020003" pitchFamily="2" charset="0"/>
              </a:rPr>
              <a:t>will pray </a:t>
            </a: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at the </a:t>
            </a:r>
            <a:r>
              <a:rPr lang="en-GB" sz="3600" b="1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beautiful</a:t>
            </a: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 church</a:t>
            </a:r>
            <a:r>
              <a:rPr lang="en-GB" sz="3600" dirty="0">
                <a:solidFill>
                  <a:srgbClr val="7030A0"/>
                </a:solidFill>
                <a:latin typeface="SassoonCRInfant" panose="02010503020300020003" pitchFamily="2" charset="0"/>
              </a:rPr>
              <a:t>.</a:t>
            </a:r>
          </a:p>
          <a:p>
            <a:pPr marL="6858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Now </a:t>
            </a: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its more interesting</a:t>
            </a: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!</a:t>
            </a: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24744" cy="1143000"/>
          </a:xfrm>
        </p:spPr>
        <p:txBody>
          <a:bodyPr/>
          <a:lstStyle/>
          <a:p>
            <a:r>
              <a:rPr lang="en-GB" b="1" dirty="0" smtClean="0"/>
              <a:t>Up level again!!!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32048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GB" dirty="0">
                <a:solidFill>
                  <a:schemeClr val="tx1"/>
                </a:solidFill>
                <a:latin typeface="SassoonCRInfant" panose="02010503020300020003" pitchFamily="2" charset="0"/>
              </a:rPr>
              <a:t>I can up level it again by saying </a:t>
            </a:r>
            <a:r>
              <a:rPr lang="en-GB" u="sng" dirty="0">
                <a:solidFill>
                  <a:srgbClr val="0070C0"/>
                </a:solidFill>
                <a:latin typeface="SassoonCRInfant" panose="02010503020300020003" pitchFamily="2" charset="0"/>
              </a:rPr>
              <a:t>how</a:t>
            </a:r>
            <a:r>
              <a:rPr lang="en-GB" dirty="0">
                <a:solidFill>
                  <a:schemeClr val="tx1"/>
                </a:solidFill>
                <a:latin typeface="SassoonCRInfant" panose="02010503020300020003" pitchFamily="2" charset="0"/>
              </a:rPr>
              <a:t> she did the </a:t>
            </a:r>
            <a:r>
              <a:rPr lang="en-GB" u="sng" dirty="0">
                <a:solidFill>
                  <a:srgbClr val="0070C0"/>
                </a:solidFill>
                <a:latin typeface="SassoonCRInfant" panose="02010503020300020003" pitchFamily="2" charset="0"/>
              </a:rPr>
              <a:t>verb</a:t>
            </a:r>
            <a:r>
              <a:rPr lang="en-GB" u="sng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.</a:t>
            </a:r>
          </a:p>
          <a:p>
            <a:pPr marL="68580" indent="0">
              <a:buNone/>
            </a:pPr>
            <a:endParaRPr lang="en-GB" u="sng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u="sng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Can you find the verb?</a:t>
            </a:r>
          </a:p>
          <a:p>
            <a:pPr marL="68580" indent="0">
              <a:buNone/>
            </a:pPr>
            <a:endParaRPr lang="en-GB" u="sng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Happy May will </a:t>
            </a:r>
            <a:r>
              <a:rPr lang="en-GB" u="sng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pray</a:t>
            </a:r>
            <a:r>
              <a:rPr lang="en-GB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 at the </a:t>
            </a:r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beautiful church</a:t>
            </a:r>
            <a:r>
              <a:rPr lang="en-GB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.</a:t>
            </a:r>
          </a:p>
          <a:p>
            <a:pPr marL="68580" indent="0">
              <a:buNone/>
            </a:pPr>
            <a:endParaRPr lang="en-GB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So I can improve it by adding and adjective.  I can say how she prayed.</a:t>
            </a:r>
          </a:p>
          <a:p>
            <a:pPr marL="68580" indent="0">
              <a:buNone/>
            </a:pPr>
            <a:endParaRPr lang="en-GB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Happy May will </a:t>
            </a:r>
            <a:r>
              <a:rPr lang="en-GB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pray </a:t>
            </a:r>
            <a:r>
              <a:rPr lang="en-GB" b="1" u="sng" dirty="0" smtClean="0">
                <a:solidFill>
                  <a:srgbClr val="00B0F0"/>
                </a:solidFill>
                <a:latin typeface="SassoonCRInfant" panose="02010503020300020003" pitchFamily="2" charset="0"/>
              </a:rPr>
              <a:t>quietly</a:t>
            </a:r>
            <a:r>
              <a:rPr lang="en-GB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 at  </a:t>
            </a:r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the beautiful church</a:t>
            </a:r>
            <a:r>
              <a:rPr lang="en-GB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.</a:t>
            </a:r>
          </a:p>
          <a:p>
            <a:pPr marL="68580" indent="0">
              <a:buNone/>
            </a:pPr>
            <a:endParaRPr lang="en-GB" dirty="0">
              <a:solidFill>
                <a:srgbClr val="C00000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solidFill>
                <a:srgbClr val="C00000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u="sng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inger spac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119613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60848"/>
            <a:ext cx="7416940" cy="3771781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Write a sentence for each </a:t>
            </a:r>
            <a:r>
              <a:rPr lang="en-GB" dirty="0" smtClean="0">
                <a:latin typeface="SassoonCRInfant" panose="02010503020300020003" pitchFamily="2" charset="0"/>
              </a:rPr>
              <a:t>ay word.</a:t>
            </a:r>
            <a:endParaRPr lang="en-GB" sz="1000" dirty="0" smtClean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Make sure you use your basic writing targets.</a:t>
            </a:r>
          </a:p>
          <a:p>
            <a:pPr marL="68580" indent="0">
              <a:buNone/>
            </a:pPr>
            <a:r>
              <a:rPr lang="en-GB" u="sng" dirty="0" smtClean="0">
                <a:latin typeface="SassoonCRInfant" panose="02010503020300020003" pitchFamily="2" charset="0"/>
              </a:rPr>
              <a:t>C</a:t>
            </a:r>
            <a:r>
              <a:rPr lang="en-GB" dirty="0" smtClean="0">
                <a:latin typeface="SassoonCRInfant" panose="02010503020300020003" pitchFamily="2" charset="0"/>
              </a:rPr>
              <a:t>apital letters	         finger spaces		full stops  </a:t>
            </a: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Try to up level your sentences using the descriptive bubble.</a:t>
            </a: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1.  </a:t>
            </a:r>
            <a:r>
              <a:rPr lang="en-GB" dirty="0" smtClean="0">
                <a:latin typeface="SassoonCRInfant" panose="02010503020300020003" pitchFamily="2" charset="0"/>
              </a:rPr>
              <a:t>say</a:t>
            </a:r>
            <a:r>
              <a:rPr lang="en-GB" dirty="0">
                <a:latin typeface="SassoonCRInfant" panose="02010503020300020003" pitchFamily="2" charset="0"/>
              </a:rPr>
              <a:t>		     2. </a:t>
            </a:r>
            <a:r>
              <a:rPr lang="en-GB" dirty="0" smtClean="0">
                <a:latin typeface="SassoonCRInfant" panose="02010503020300020003" pitchFamily="2" charset="0"/>
              </a:rPr>
              <a:t>today</a:t>
            </a: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3</a:t>
            </a:r>
            <a:r>
              <a:rPr lang="en-GB" dirty="0">
                <a:latin typeface="SassoonCRInfant" panose="02010503020300020003" pitchFamily="2" charset="0"/>
              </a:rPr>
              <a:t>. </a:t>
            </a:r>
            <a:r>
              <a:rPr lang="en-GB" dirty="0" smtClean="0">
                <a:latin typeface="SassoonCRInfant" panose="02010503020300020003" pitchFamily="2" charset="0"/>
              </a:rPr>
              <a:t>clay</a:t>
            </a:r>
            <a:r>
              <a:rPr lang="en-GB" dirty="0">
                <a:latin typeface="SassoonCRInfant" panose="02010503020300020003" pitchFamily="2" charset="0"/>
              </a:rPr>
              <a:t>		</a:t>
            </a:r>
            <a:r>
              <a:rPr lang="en-GB" dirty="0" smtClean="0">
                <a:latin typeface="SassoonCRInfant" panose="02010503020300020003" pitchFamily="2" charset="0"/>
              </a:rPr>
              <a:t>     4</a:t>
            </a:r>
            <a:r>
              <a:rPr lang="en-GB" dirty="0">
                <a:latin typeface="SassoonCRInfant" panose="02010503020300020003" pitchFamily="2" charset="0"/>
              </a:rPr>
              <a:t>. </a:t>
            </a:r>
            <a:r>
              <a:rPr lang="en-GB" dirty="0" smtClean="0">
                <a:latin typeface="SassoonCRInfant" panose="02010503020300020003" pitchFamily="2" charset="0"/>
              </a:rPr>
              <a:t>hay</a:t>
            </a: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956376" y="3429000"/>
            <a:ext cx="144016" cy="18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44465"/>
            <a:ext cx="1728642" cy="167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07006"/>
            <a:ext cx="1919098" cy="32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en-GB" dirty="0" smtClean="0"/>
              <a:t>Assessment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0598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How did you get on? Choose one way.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Tell me how you feel it went by leaving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a comment on the blog.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Draw one of the self assessment methods </a:t>
            </a:r>
            <a:r>
              <a:rPr lang="en-GB" dirty="0" smtClean="0">
                <a:latin typeface="SassoonCRInfantMedium" panose="02000603020000020003" pitchFamily="2" charset="0"/>
              </a:rPr>
              <a:t>below next to your work.</a:t>
            </a: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900" b="1" u="sng" dirty="0">
                <a:latin typeface="SassoonCRInfantMedium" panose="02000603020000020003" pitchFamily="2" charset="0"/>
              </a:rPr>
              <a:t>Traffic light </a:t>
            </a:r>
            <a:r>
              <a:rPr lang="en-GB" sz="1900" dirty="0">
                <a:latin typeface="SassoonCRInfantMedium" panose="02000603020000020003" pitchFamily="2" charset="0"/>
              </a:rPr>
              <a:t>			</a:t>
            </a:r>
            <a:r>
              <a:rPr lang="en-GB" sz="1900" b="1" u="sng" dirty="0">
                <a:latin typeface="SassoonCRInfantMedium" panose="02000603020000020003" pitchFamily="2" charset="0"/>
              </a:rPr>
              <a:t>Fist of 5</a:t>
            </a:r>
          </a:p>
          <a:p>
            <a:pPr marL="0" indent="0"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				1 – I struggled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900" dirty="0">
                <a:latin typeface="SassoonCRInfantMedium" panose="02000603020000020003" pitchFamily="2" charset="0"/>
              </a:rPr>
              <a:t> – not there yet	</a:t>
            </a:r>
            <a:r>
              <a:rPr lang="en-GB" sz="1900" dirty="0" smtClean="0">
                <a:latin typeface="SassoonCRInfantMedium" panose="02000603020000020003" pitchFamily="2" charset="0"/>
              </a:rPr>
              <a:t>	               </a:t>
            </a:r>
            <a:r>
              <a:rPr lang="en-GB" sz="1900" dirty="0">
                <a:latin typeface="SassoonCRInfantMedium" panose="02000603020000020003" pitchFamily="2" charset="0"/>
              </a:rPr>
              <a:t>	2 – I found some difficult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900" dirty="0">
                <a:latin typeface="SassoonCRInfantMedium" panose="02000603020000020003" pitchFamily="2" charset="0"/>
              </a:rPr>
              <a:t> – getting there		3 – I think I’m getting it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900" dirty="0">
                <a:latin typeface="SassoonCRInfantMedium" panose="02000603020000020003" pitchFamily="2" charset="0"/>
              </a:rPr>
              <a:t> – got it!			4 – I’m doing well</a:t>
            </a:r>
          </a:p>
          <a:p>
            <a:pPr marL="0" indent="0"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				5 – I have got it!</a:t>
            </a: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" name="Picture 2" descr="Image result for girl and boy thin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66" y="1268760"/>
            <a:ext cx="2415092" cy="16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958" y="123295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Plenary – Roll and Read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 smtClean="0">
                <a:latin typeface="SassoonCRInfantMedium" panose="02000603020000020003" pitchFamily="2" charset="0"/>
              </a:rPr>
              <a:t>Act It Out!</a:t>
            </a:r>
          </a:p>
          <a:p>
            <a:pPr marL="0" indent="0" algn="ctr">
              <a:buNone/>
            </a:pPr>
            <a:endParaRPr lang="en-GB" sz="8800" dirty="0" smtClean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8800" dirty="0">
              <a:latin typeface="SassoonCRInfantMedium" panose="02000603020000020003" pitchFamily="2" charset="0"/>
            </a:endParaRPr>
          </a:p>
        </p:txBody>
      </p:sp>
      <p:pic>
        <p:nvPicPr>
          <p:cNvPr id="4" name="Picture 2" descr="Image result for m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821188" cy="32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17534" r="27600"/>
          <a:stretch/>
        </p:blipFill>
        <p:spPr bwMode="auto">
          <a:xfrm>
            <a:off x="971600" y="1268760"/>
            <a:ext cx="7027102" cy="53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0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Word Family ay video</a:t>
            </a:r>
            <a:br>
              <a:rPr lang="en-GB" dirty="0" smtClean="0">
                <a:latin typeface="SassoonCRInfantMedium" panose="02000603020000020003" pitchFamily="2" charset="0"/>
              </a:rPr>
            </a:br>
            <a:r>
              <a:rPr lang="en-GB" dirty="0" smtClean="0">
                <a:latin typeface="SassoonCRInfantMedium" panose="02000603020000020003" pitchFamily="2" charset="0"/>
              </a:rPr>
              <a:t>Read along with the 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ay</a:t>
            </a:r>
            <a:r>
              <a:rPr lang="en-GB" dirty="0" smtClean="0">
                <a:latin typeface="SassoonCRInfantMedium" panose="02000603020000020003" pitchFamily="2" charset="0"/>
              </a:rPr>
              <a:t> words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>
                <a:hlinkClick r:id="rId2"/>
              </a:rPr>
              <a:t>https://www.youtube.com/watch?v=yOvPoxX7-P0</a:t>
            </a:r>
            <a:endParaRPr lang="en-GB" dirty="0" smtClean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9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Image result for good job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364088" cy="5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5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Medium" panose="02000603020000020003" pitchFamily="2" charset="0"/>
              </a:rPr>
              <a:t>We already know the </a:t>
            </a:r>
            <a:r>
              <a:rPr lang="en-GB" dirty="0" err="1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ai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sound.  Today we are learning that you can say </a:t>
            </a:r>
            <a:r>
              <a:rPr lang="en-GB" dirty="0" err="1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ai</a:t>
            </a:r>
            <a:r>
              <a:rPr lang="en-GB" dirty="0" smtClean="0">
                <a:latin typeface="SassoonCRInfantMedium" panose="02000603020000020003" pitchFamily="2" charset="0"/>
              </a:rPr>
              <a:t> in another way.</a:t>
            </a:r>
            <a:br>
              <a:rPr lang="en-GB" dirty="0" smtClean="0">
                <a:latin typeface="SassoonCRInfantMedium" panose="02000603020000020003" pitchFamily="2" charset="0"/>
              </a:rPr>
            </a:br>
            <a:r>
              <a:rPr lang="en-GB" dirty="0">
                <a:latin typeface="SassoonCRInfantMedium" panose="02000603020000020003" pitchFamily="2" charset="0"/>
              </a:rPr>
              <a:t/>
            </a:r>
            <a:br>
              <a:rPr lang="en-GB" dirty="0">
                <a:latin typeface="SassoonCRInfantMedium" panose="02000603020000020003" pitchFamily="2" charset="0"/>
              </a:rPr>
            </a:br>
            <a:r>
              <a:rPr lang="en-GB" sz="9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ay</a:t>
            </a:r>
            <a:endParaRPr lang="en-GB" sz="96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b="1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u="sng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283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the </a:t>
            </a:r>
            <a:r>
              <a:rPr lang="en-GB" dirty="0" smtClean="0"/>
              <a:t>links </a:t>
            </a:r>
            <a:r>
              <a:rPr lang="en-GB" dirty="0" smtClean="0"/>
              <a:t>below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GB" dirty="0">
                <a:hlinkClick r:id="rId2"/>
              </a:rPr>
              <a:t>https://www.youtube.com/watch?v=ROKNNvuGpEo</a:t>
            </a:r>
            <a:endParaRPr lang="en-GB" dirty="0" smtClean="0">
              <a:hlinkClick r:id="rId3"/>
            </a:endParaRPr>
          </a:p>
          <a:p>
            <a:pPr marL="68580" indent="0">
              <a:buNone/>
            </a:pPr>
            <a:endParaRPr lang="en-GB" dirty="0" smtClean="0">
              <a:hlinkClick r:id="rId4"/>
            </a:endParaRPr>
          </a:p>
          <a:p>
            <a:pPr marL="68580" indent="0">
              <a:buNone/>
            </a:pP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://www.youtube.com/watch?v=YZg3fVSx8a8</a:t>
            </a:r>
            <a:endParaRPr lang="en-GB" dirty="0" smtClean="0">
              <a:hlinkClick r:id="rId3"/>
            </a:endParaRPr>
          </a:p>
          <a:p>
            <a:pPr marL="68580" indent="0">
              <a:buNone/>
            </a:pPr>
            <a:endParaRPr lang="en-GB" dirty="0" smtClean="0">
              <a:hlinkClick r:id="rId5"/>
            </a:endParaRPr>
          </a:p>
          <a:p>
            <a:pPr marL="68580" indent="0">
              <a:buNone/>
            </a:pP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://www.youtube.com/watch?v=BGrIyCT7nK0</a:t>
            </a:r>
            <a:endParaRPr lang="en-GB" dirty="0">
              <a:hlinkClick r:id="rId3"/>
            </a:endParaRPr>
          </a:p>
          <a:p>
            <a:pPr marL="68580" indent="0">
              <a:buNone/>
            </a:pPr>
            <a:endParaRPr lang="en-GB" dirty="0" smtClean="0">
              <a:hlinkClick r:id="rId3"/>
            </a:endParaRPr>
          </a:p>
          <a:p>
            <a:pPr marL="6858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://www.youtube.com/watch?v=eoy1JXYPn6w</a:t>
            </a:r>
            <a:endParaRPr lang="en-GB" dirty="0" smtClean="0">
              <a:latin typeface="SassoonCRInfant" panose="02010503020300020003" pitchFamily="2" charset="0"/>
              <a:hlinkClick r:id="rId6"/>
            </a:endParaRP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  <a:hlinkClick r:id="rId6"/>
            </a:endParaRP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3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Warm Up Game!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800" b="1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Say what </a:t>
            </a:r>
            <a:r>
              <a:rPr lang="en-GB" sz="4800" b="1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the </a:t>
            </a:r>
            <a:r>
              <a:rPr lang="en-GB" sz="4800" b="1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ay</a:t>
            </a:r>
            <a:r>
              <a:rPr lang="en-GB" sz="4800" b="1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 word is </a:t>
            </a:r>
            <a:r>
              <a:rPr lang="en-GB" sz="4800" b="1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in each picture and try to spell it in your jotter?</a:t>
            </a:r>
          </a:p>
          <a:p>
            <a:pPr marL="0" indent="0" algn="ctr">
              <a:buNone/>
            </a:pPr>
            <a:endParaRPr lang="en-GB" sz="4800" b="1" dirty="0">
              <a:solidFill>
                <a:srgbClr val="FF00FF"/>
              </a:solidFill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Let’s have a go!</a:t>
            </a:r>
            <a:endParaRPr lang="en-GB" sz="4800" b="1" dirty="0">
              <a:solidFill>
                <a:srgbClr val="FF00FF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Clue:</a:t>
            </a:r>
          </a:p>
          <a:p>
            <a:r>
              <a:rPr lang="en-GB" dirty="0" smtClean="0"/>
              <a:t>When you go to the shop you give the person money.</a:t>
            </a:r>
            <a:endParaRPr lang="en-GB" dirty="0"/>
          </a:p>
        </p:txBody>
      </p:sp>
      <p:pic>
        <p:nvPicPr>
          <p:cNvPr id="1026" name="Picture 2" descr="Image result for p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62728"/>
            <a:ext cx="4874492" cy="36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pr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result for pl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74202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tr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6200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result for runw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73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221</TotalTime>
  <Words>337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Literacy</vt:lpstr>
      <vt:lpstr>We already know the ai sound.  Today we are learning that you can say ai in another way.  ay</vt:lpstr>
      <vt:lpstr>Watch the links below</vt:lpstr>
      <vt:lpstr>Warm Up Game!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ay words Read each word out loud Draw a picture for each word and colour it in.</vt:lpstr>
      <vt:lpstr>Part 2</vt:lpstr>
      <vt:lpstr>Up Level</vt:lpstr>
      <vt:lpstr>May will pray at church.</vt:lpstr>
      <vt:lpstr>Up level again!!!</vt:lpstr>
      <vt:lpstr>Your Turn!</vt:lpstr>
      <vt:lpstr>Assessment Time</vt:lpstr>
      <vt:lpstr>Plenary – Roll and Read Game</vt:lpstr>
      <vt:lpstr>Word Family ay video Read along with the ay words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Anderson</dc:creator>
  <cp:lastModifiedBy>Lindsay Anderson</cp:lastModifiedBy>
  <cp:revision>23</cp:revision>
  <dcterms:created xsi:type="dcterms:W3CDTF">2020-02-25T17:43:58Z</dcterms:created>
  <dcterms:modified xsi:type="dcterms:W3CDTF">2020-03-25T15:14:09Z</dcterms:modified>
</cp:coreProperties>
</file>