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4" r:id="rId9"/>
    <p:sldId id="268" r:id="rId10"/>
    <p:sldId id="260" r:id="rId11"/>
    <p:sldId id="261" r:id="rId12"/>
    <p:sldId id="262" r:id="rId13"/>
    <p:sldId id="26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5" d="100"/>
          <a:sy n="65" d="100"/>
        </p:scale>
        <p:origin x="12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subtraction-grids" TargetMode="External"/><Relationship Id="rId2" Type="http://schemas.openxmlformats.org/officeDocument/2006/relationships/hyperlink" Target="http://www.ictgames.com/funkyMummy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QKugrFmJQ" TargetMode="External"/><Relationship Id="rId2" Type="http://schemas.openxmlformats.org/officeDocument/2006/relationships/hyperlink" Target="https://www.youtube.com/watch?v=8jMmZaFvR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-vAOjeCUT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uiZDDk5gY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Numeracy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56000"/>
            <a:ext cx="7488832" cy="2537296"/>
          </a:xfrm>
        </p:spPr>
        <p:txBody>
          <a:bodyPr>
            <a:normAutofit fontScale="47500" lnSpcReduction="20000"/>
          </a:bodyPr>
          <a:lstStyle/>
          <a:p>
            <a:r>
              <a:rPr lang="en-GB" sz="4500" b="1" u="sng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Subtraction</a:t>
            </a:r>
          </a:p>
          <a:p>
            <a:endParaRPr lang="en-GB" sz="4500" dirty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r>
              <a:rPr lang="en-GB" sz="45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L.I. to take away</a:t>
            </a:r>
          </a:p>
          <a:p>
            <a:endParaRPr lang="en-GB" sz="4500" dirty="0" smtClean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r>
              <a:rPr lang="en-GB" sz="45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S.C. I can use my counting backwards strategy</a:t>
            </a:r>
          </a:p>
          <a:p>
            <a:r>
              <a:rPr lang="en-GB" sz="45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	I can use a number line to help me take away</a:t>
            </a:r>
          </a:p>
          <a:p>
            <a:r>
              <a:rPr lang="en-GB" sz="45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I can partition my numbers to take away bigger numbers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651946"/>
              </p:ext>
            </p:extLst>
          </p:nvPr>
        </p:nvGraphicFramePr>
        <p:xfrm>
          <a:off x="2339752" y="1988840"/>
          <a:ext cx="4392488" cy="4464500"/>
        </p:xfrm>
        <a:graphic>
          <a:graphicData uri="http://schemas.openxmlformats.org/drawingml/2006/table">
            <a:tbl>
              <a:tblPr firstRow="1" firstCol="1" bandRow="1"/>
              <a:tblGrid>
                <a:gridCol w="56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98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10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2.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34 – 20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45 – 20</a:t>
                      </a:r>
                      <a:r>
                        <a:rPr lang="en-GB" sz="2400" baseline="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67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30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79 – 30 =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6.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97 – 23</a:t>
                      </a:r>
                      <a:r>
                        <a:rPr lang="en-GB" sz="2400" baseline="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8.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75 – 32</a:t>
                      </a:r>
                      <a:r>
                        <a:rPr lang="en-GB" sz="2400" baseline="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9.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46 – 25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10.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55 – 42</a:t>
                      </a:r>
                      <a:r>
                        <a:rPr lang="en-GB" sz="2400" baseline="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Broadway" panose="04040905080B02020502" pitchFamily="82" charset="0"/>
              </a:rPr>
              <a:t>Hot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hand 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4465"/>
            <a:ext cx="1728642" cy="16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ffic light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9839"/>
            <a:ext cx="2279138" cy="30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How did you get on? Choose one way.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Tell me how you feel it went by leaving 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a comment on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Draw one of the self assessment methods below next to your work.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b="1" u="sng" dirty="0">
                <a:latin typeface="SassoonCRInfantMedium" panose="02000603020000020003" pitchFamily="2" charset="0"/>
              </a:rPr>
              <a:t>T</a:t>
            </a:r>
            <a:r>
              <a:rPr lang="en-GB" sz="1900" b="1" u="sng" dirty="0" smtClean="0">
                <a:latin typeface="SassoonCRInfantMedium" panose="02000603020000020003" pitchFamily="2" charset="0"/>
              </a:rPr>
              <a:t>raffic light </a:t>
            </a:r>
            <a:r>
              <a:rPr lang="en-GB" sz="1900" dirty="0" smtClean="0">
                <a:latin typeface="SassoonCRInfantMedium" panose="02000603020000020003" pitchFamily="2" charset="0"/>
              </a:rPr>
              <a:t>			</a:t>
            </a:r>
            <a:r>
              <a:rPr lang="en-GB" sz="1900" b="1" u="sng" dirty="0" smtClean="0">
                <a:latin typeface="SassoonCRInfantMedium" panose="02000603020000020003" pitchFamily="2" charset="0"/>
              </a:rPr>
              <a:t>Fist of 5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</a:t>
            </a:r>
            <a:r>
              <a:rPr lang="en-GB" sz="1900" dirty="0" smtClean="0">
                <a:latin typeface="SassoonCRInfantMedium" panose="02000603020000020003" pitchFamily="2" charset="0"/>
              </a:rPr>
              <a:t>			1 – I </a:t>
            </a:r>
            <a:r>
              <a:rPr lang="en-GB" sz="1900" dirty="0">
                <a:latin typeface="SassoonCRInfantMedium" panose="02000603020000020003" pitchFamily="2" charset="0"/>
              </a:rPr>
              <a:t>struggled</a:t>
            </a:r>
            <a:endParaRPr lang="en-GB" sz="19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900" dirty="0" smtClean="0">
                <a:latin typeface="SassoonCRInfantMedium" panose="02000603020000020003" pitchFamily="2" charset="0"/>
              </a:rPr>
              <a:t> – not there yet		      	2 – I found some difficult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900" dirty="0">
                <a:latin typeface="SassoonCRInfantMedium" panose="02000603020000020003" pitchFamily="2" charset="0"/>
              </a:rPr>
              <a:t> – getting </a:t>
            </a:r>
            <a:r>
              <a:rPr lang="en-GB" sz="1900" dirty="0" smtClean="0">
                <a:latin typeface="SassoonCRInfantMedium" panose="02000603020000020003" pitchFamily="2" charset="0"/>
              </a:rPr>
              <a:t>there		3 – </a:t>
            </a:r>
            <a:r>
              <a:rPr lang="en-GB" sz="1900" dirty="0">
                <a:latin typeface="SassoonCRInfantMedium" panose="02000603020000020003" pitchFamily="2" charset="0"/>
              </a:rPr>
              <a:t>I think I’m getting </a:t>
            </a:r>
            <a:r>
              <a:rPr lang="en-GB" sz="1900" dirty="0" smtClean="0">
                <a:latin typeface="SassoonCRInfantMedium" panose="02000603020000020003" pitchFamily="2" charset="0"/>
              </a:rPr>
              <a:t>it</a:t>
            </a:r>
          </a:p>
          <a:p>
            <a:pPr marL="0" indent="0">
              <a:buNone/>
            </a:pPr>
            <a:r>
              <a:rPr lang="en-GB" sz="19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900" dirty="0" smtClean="0">
                <a:latin typeface="SassoonCRInfantMedium" panose="02000603020000020003" pitchFamily="2" charset="0"/>
              </a:rPr>
              <a:t> </a:t>
            </a:r>
            <a:r>
              <a:rPr lang="en-GB" sz="1900" dirty="0">
                <a:latin typeface="SassoonCRInfantMedium" panose="02000603020000020003" pitchFamily="2" charset="0"/>
              </a:rPr>
              <a:t>– got it!	</a:t>
            </a:r>
            <a:r>
              <a:rPr lang="en-GB" sz="1900" dirty="0" smtClean="0">
                <a:latin typeface="SassoonCRInfantMedium" panose="02000603020000020003" pitchFamily="2" charset="0"/>
              </a:rPr>
              <a:t>		4 – I’m doing well</a:t>
            </a:r>
          </a:p>
          <a:p>
            <a:pPr marL="0" indent="0"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				5 – I have got it!</a:t>
            </a:r>
            <a:endParaRPr lang="en-GB" sz="19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Assessment</a:t>
            </a:r>
            <a:endParaRPr lang="en-GB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Image result for girl and boy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6" y="1268760"/>
            <a:ext cx="2415092" cy="1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hand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hand out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hand outl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Play these games!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Use your efficient strategies to help you out!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Funky mummy take away up to 20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http://www.ictgames.com/funkyMummy/index.html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Subtraction grids – choose from the level of games to suit you.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https://www.topmarks.co.uk/maths-games/subtraction-grids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Plenary</a:t>
            </a:r>
            <a:endParaRPr lang="en-GB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0649"/>
            <a:ext cx="8280919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Good Job Everyone!</a:t>
            </a:r>
          </a:p>
          <a:p>
            <a:pPr marL="0" indent="0" algn="ctr">
              <a:buNone/>
            </a:pPr>
            <a:endParaRPr lang="en-GB" sz="7200" dirty="0">
              <a:solidFill>
                <a:schemeClr val="accent6">
                  <a:lumMod val="50000"/>
                </a:schemeClr>
              </a:solidFill>
              <a:latin typeface="Snap ITC" panose="04040A07060A02020202" pitchFamily="82" charset="0"/>
            </a:endParaRPr>
          </a:p>
          <a:p>
            <a:pPr marL="0" indent="0" algn="ctr">
              <a:buNone/>
            </a:pPr>
            <a:endParaRPr lang="en-GB" sz="7200" dirty="0">
              <a:solidFill>
                <a:schemeClr val="accent6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super subtr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uper subtra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super subtrac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6"/>
            <a:ext cx="9361040" cy="436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Practise counting backwards  20 - 0 then 100 –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0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Watch this video</a:t>
            </a:r>
          </a:p>
          <a:p>
            <a:r>
              <a:rPr lang="en-GB" dirty="0">
                <a:hlinkClick r:id="rId2"/>
              </a:rPr>
              <a:t>https://www.youtube.com/watch?v=8jMmZaFvRpE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Watch the subtraction video and say the answers.</a:t>
            </a:r>
          </a:p>
          <a:p>
            <a:r>
              <a:rPr lang="en-GB" dirty="0">
                <a:hlinkClick r:id="rId3"/>
              </a:rPr>
              <a:t>https://www.youtube.com/watch?v=pwQKugrFmJQ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endParaRPr lang="en-GB" dirty="0" smtClean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Warm up</a:t>
            </a:r>
            <a:endParaRPr lang="en-GB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8</a:t>
            </a:r>
            <a:r>
              <a:rPr lang="en-GB" sz="54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sz="5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-</a:t>
            </a:r>
            <a:r>
              <a:rPr lang="en-GB" sz="54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sz="5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3</a:t>
            </a:r>
            <a:r>
              <a:rPr lang="en-GB" sz="54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=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The biggest number is always first in a take away sum.  Put it in your head. Now count backwards tracking the number on your fingers.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r">
              <a:buNone/>
            </a:pPr>
            <a:r>
              <a:rPr lang="en-GB" sz="4800" dirty="0" smtClean="0">
                <a:latin typeface="SassoonCRInfantMedium" panose="02000603020000020003" pitchFamily="2" charset="0"/>
              </a:rPr>
              <a:t>5, 6, 7     8</a:t>
            </a:r>
          </a:p>
          <a:p>
            <a:pPr marL="0" indent="0">
              <a:buNone/>
            </a:pPr>
            <a:endParaRPr lang="en-GB" sz="29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900" dirty="0" smtClean="0">
                <a:latin typeface="SassoonCRInfantMedium" panose="02000603020000020003" pitchFamily="2" charset="0"/>
              </a:rPr>
              <a:t>Start at the </a:t>
            </a:r>
            <a:r>
              <a:rPr lang="en-GB" sz="2900" dirty="0">
                <a:latin typeface="SassoonCRInfantMedium" panose="02000603020000020003" pitchFamily="2" charset="0"/>
              </a:rPr>
              <a:t>8</a:t>
            </a:r>
            <a:r>
              <a:rPr lang="en-GB" sz="2900" dirty="0" smtClean="0">
                <a:latin typeface="SassoonCRInfantMedium" panose="02000603020000020003" pitchFamily="2" charset="0"/>
              </a:rPr>
              <a:t> as that’s the biggest number.</a:t>
            </a:r>
          </a:p>
          <a:p>
            <a:pPr marL="0" indent="0">
              <a:buNone/>
            </a:pPr>
            <a:endParaRPr lang="en-GB" sz="29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900" dirty="0" smtClean="0">
                <a:latin typeface="SassoonCRInfantMedium" panose="02000603020000020003" pitchFamily="2" charset="0"/>
              </a:rPr>
              <a:t>Hold 3 fingers up and put them down as your count backwards.  The last number you say is the answer!</a:t>
            </a:r>
          </a:p>
          <a:p>
            <a:pPr marL="0" indent="0">
              <a:buNone/>
            </a:pPr>
            <a:endParaRPr lang="en-GB" sz="29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900" dirty="0" smtClean="0">
                <a:latin typeface="SassoonCRInfantMedium" panose="02000603020000020003" pitchFamily="2" charset="0"/>
              </a:rPr>
              <a:t>Watch this video to get more help on number lines and counting backwards.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https://www.youtube.com/watch?v=c-vAOjeCUTI</a:t>
            </a:r>
            <a:endParaRPr lang="en-GB" sz="29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Backwards strategy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6012160" y="2492896"/>
            <a:ext cx="2216727" cy="526526"/>
          </a:xfrm>
          <a:custGeom>
            <a:avLst/>
            <a:gdLst>
              <a:gd name="connsiteX0" fmla="*/ 2216727 w 2216727"/>
              <a:gd name="connsiteY0" fmla="*/ 443362 h 526526"/>
              <a:gd name="connsiteX1" fmla="*/ 1717964 w 2216727"/>
              <a:gd name="connsiteY1" fmla="*/ 17 h 526526"/>
              <a:gd name="connsiteX2" fmla="*/ 1274618 w 2216727"/>
              <a:gd name="connsiteY2" fmla="*/ 457217 h 526526"/>
              <a:gd name="connsiteX3" fmla="*/ 817418 w 2216727"/>
              <a:gd name="connsiteY3" fmla="*/ 55435 h 526526"/>
              <a:gd name="connsiteX4" fmla="*/ 623455 w 2216727"/>
              <a:gd name="connsiteY4" fmla="*/ 526490 h 526526"/>
              <a:gd name="connsiteX5" fmla="*/ 290946 w 2216727"/>
              <a:gd name="connsiteY5" fmla="*/ 83144 h 526526"/>
              <a:gd name="connsiteX6" fmla="*/ 0 w 2216727"/>
              <a:gd name="connsiteY6" fmla="*/ 457217 h 526526"/>
              <a:gd name="connsiteX7" fmla="*/ 0 w 2216727"/>
              <a:gd name="connsiteY7" fmla="*/ 457217 h 526526"/>
              <a:gd name="connsiteX8" fmla="*/ 13855 w 2216727"/>
              <a:gd name="connsiteY8" fmla="*/ 360235 h 5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727" h="526526">
                <a:moveTo>
                  <a:pt x="2216727" y="443362"/>
                </a:moveTo>
                <a:cubicBezTo>
                  <a:pt x="2045854" y="220535"/>
                  <a:pt x="1874982" y="-2292"/>
                  <a:pt x="1717964" y="17"/>
                </a:cubicBezTo>
                <a:cubicBezTo>
                  <a:pt x="1560946" y="2326"/>
                  <a:pt x="1424709" y="447981"/>
                  <a:pt x="1274618" y="457217"/>
                </a:cubicBezTo>
                <a:cubicBezTo>
                  <a:pt x="1124527" y="466453"/>
                  <a:pt x="925945" y="43889"/>
                  <a:pt x="817418" y="55435"/>
                </a:cubicBezTo>
                <a:cubicBezTo>
                  <a:pt x="708891" y="66980"/>
                  <a:pt x="711200" y="521872"/>
                  <a:pt x="623455" y="526490"/>
                </a:cubicBezTo>
                <a:cubicBezTo>
                  <a:pt x="535710" y="531108"/>
                  <a:pt x="394855" y="94690"/>
                  <a:pt x="290946" y="83144"/>
                </a:cubicBezTo>
                <a:cubicBezTo>
                  <a:pt x="187037" y="71598"/>
                  <a:pt x="0" y="457217"/>
                  <a:pt x="0" y="457217"/>
                </a:cubicBezTo>
                <a:lnTo>
                  <a:pt x="0" y="457217"/>
                </a:lnTo>
                <a:lnTo>
                  <a:pt x="13855" y="36023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233" y="1268760"/>
            <a:ext cx="8424935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You can use your friends of 10 to help with </a:t>
            </a:r>
            <a:r>
              <a:rPr lang="en-GB" sz="1800" dirty="0" smtClean="0">
                <a:latin typeface="SassoonCRInfantMedium" panose="02000603020000020003" pitchFamily="2" charset="0"/>
              </a:rPr>
              <a:t>subtraction too.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10 - 4 = </a:t>
            </a: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You might just know the answer because you recognise it being a friend of 10!</a:t>
            </a: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10 – 4 = 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If you don’t recognise it.  Think </a:t>
            </a:r>
            <a:r>
              <a:rPr lang="en-GB" sz="1800" dirty="0">
                <a:latin typeface="SassoonCRInfantMedium" panose="02000603020000020003" pitchFamily="2" charset="0"/>
              </a:rPr>
              <a:t>what does </a:t>
            </a:r>
            <a:r>
              <a:rPr lang="en-GB" sz="1800" dirty="0" smtClean="0">
                <a:latin typeface="SassoonCRInfantMedium" panose="02000603020000020003" pitchFamily="2" charset="0"/>
              </a:rPr>
              <a:t>4 </a:t>
            </a:r>
            <a:r>
              <a:rPr lang="en-GB" sz="1800" dirty="0">
                <a:latin typeface="SassoonCRInfantMedium" panose="02000603020000020003" pitchFamily="2" charset="0"/>
              </a:rPr>
              <a:t>need to make 10? 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4</a:t>
            </a:r>
            <a:r>
              <a:rPr lang="en-GB" sz="1800" dirty="0" smtClean="0">
                <a:latin typeface="SassoonCRInfantMedium" panose="02000603020000020003" pitchFamily="2" charset="0"/>
              </a:rPr>
              <a:t> </a:t>
            </a:r>
            <a:r>
              <a:rPr lang="en-GB" sz="1800" dirty="0">
                <a:latin typeface="SassoonCRInfantMedium" panose="02000603020000020003" pitchFamily="2" charset="0"/>
              </a:rPr>
              <a:t>+ 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= 10</a:t>
            </a:r>
          </a:p>
          <a:p>
            <a:pPr marL="0" indent="0" algn="ctr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 algn="r">
              <a:buNone/>
            </a:pPr>
            <a:r>
              <a:rPr lang="en-GB" sz="3200" dirty="0" smtClean="0">
                <a:latin typeface="SassoonCRInfantMedium" panose="02000603020000020003" pitchFamily="2" charset="0"/>
              </a:rPr>
              <a:t>4,  5,  6,  7,  8,  9,  10</a:t>
            </a:r>
          </a:p>
          <a:p>
            <a:pPr marL="0" indent="0">
              <a:buNone/>
            </a:pPr>
            <a:r>
              <a:rPr lang="en-GB" sz="1600" dirty="0" smtClean="0">
                <a:latin typeface="SassoonCRInfantMedium" panose="02000603020000020003" pitchFamily="2" charset="0"/>
              </a:rPr>
              <a:t>Help: </a:t>
            </a:r>
            <a:r>
              <a:rPr lang="en-GB" sz="1600" dirty="0">
                <a:latin typeface="SassoonCRInfantMedium" panose="02000603020000020003" pitchFamily="2" charset="0"/>
              </a:rPr>
              <a:t>Count up from </a:t>
            </a:r>
            <a:r>
              <a:rPr lang="en-GB" sz="1600" dirty="0" smtClean="0">
                <a:latin typeface="SassoonCRInfantMedium" panose="02000603020000020003" pitchFamily="2" charset="0"/>
              </a:rPr>
              <a:t>4 up to 10 tracking how many </a:t>
            </a:r>
            <a:r>
              <a:rPr lang="en-GB" sz="1600" dirty="0">
                <a:latin typeface="SassoonCRInfantMedium" panose="02000603020000020003" pitchFamily="2" charset="0"/>
              </a:rPr>
              <a:t>or count backwards from 10 to 4.</a:t>
            </a:r>
            <a:endParaRPr lang="en-GB" sz="1600" dirty="0" smtClean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friends of 10 to help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77120" y="4604771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860032" y="5045297"/>
            <a:ext cx="3629891" cy="401892"/>
          </a:xfrm>
          <a:custGeom>
            <a:avLst/>
            <a:gdLst>
              <a:gd name="connsiteX0" fmla="*/ 0 w 3629891"/>
              <a:gd name="connsiteY0" fmla="*/ 277201 h 401892"/>
              <a:gd name="connsiteX1" fmla="*/ 221673 w 3629891"/>
              <a:gd name="connsiteY1" fmla="*/ 27819 h 401892"/>
              <a:gd name="connsiteX2" fmla="*/ 581891 w 3629891"/>
              <a:gd name="connsiteY2" fmla="*/ 291055 h 401892"/>
              <a:gd name="connsiteX3" fmla="*/ 872836 w 3629891"/>
              <a:gd name="connsiteY3" fmla="*/ 83237 h 401892"/>
              <a:gd name="connsiteX4" fmla="*/ 1163782 w 3629891"/>
              <a:gd name="connsiteY4" fmla="*/ 360328 h 401892"/>
              <a:gd name="connsiteX5" fmla="*/ 1357745 w 3629891"/>
              <a:gd name="connsiteY5" fmla="*/ 110 h 401892"/>
              <a:gd name="connsiteX6" fmla="*/ 1704109 w 3629891"/>
              <a:gd name="connsiteY6" fmla="*/ 318764 h 401892"/>
              <a:gd name="connsiteX7" fmla="*/ 2064327 w 3629891"/>
              <a:gd name="connsiteY7" fmla="*/ 27819 h 401892"/>
              <a:gd name="connsiteX8" fmla="*/ 2258291 w 3629891"/>
              <a:gd name="connsiteY8" fmla="*/ 332619 h 401892"/>
              <a:gd name="connsiteX9" fmla="*/ 2646218 w 3629891"/>
              <a:gd name="connsiteY9" fmla="*/ 41673 h 401892"/>
              <a:gd name="connsiteX10" fmla="*/ 2826327 w 3629891"/>
              <a:gd name="connsiteY10" fmla="*/ 332619 h 401892"/>
              <a:gd name="connsiteX11" fmla="*/ 3255818 w 3629891"/>
              <a:gd name="connsiteY11" fmla="*/ 41673 h 401892"/>
              <a:gd name="connsiteX12" fmla="*/ 3629891 w 3629891"/>
              <a:gd name="connsiteY12" fmla="*/ 401892 h 40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9891" h="401892">
                <a:moveTo>
                  <a:pt x="0" y="277201"/>
                </a:moveTo>
                <a:cubicBezTo>
                  <a:pt x="62345" y="151355"/>
                  <a:pt x="124691" y="25510"/>
                  <a:pt x="221673" y="27819"/>
                </a:cubicBezTo>
                <a:cubicBezTo>
                  <a:pt x="318655" y="30128"/>
                  <a:pt x="473364" y="281819"/>
                  <a:pt x="581891" y="291055"/>
                </a:cubicBezTo>
                <a:cubicBezTo>
                  <a:pt x="690418" y="300291"/>
                  <a:pt x="775854" y="71692"/>
                  <a:pt x="872836" y="83237"/>
                </a:cubicBezTo>
                <a:cubicBezTo>
                  <a:pt x="969818" y="94782"/>
                  <a:pt x="1082964" y="374182"/>
                  <a:pt x="1163782" y="360328"/>
                </a:cubicBezTo>
                <a:cubicBezTo>
                  <a:pt x="1244600" y="346474"/>
                  <a:pt x="1267691" y="7037"/>
                  <a:pt x="1357745" y="110"/>
                </a:cubicBezTo>
                <a:cubicBezTo>
                  <a:pt x="1447800" y="-6817"/>
                  <a:pt x="1586345" y="314146"/>
                  <a:pt x="1704109" y="318764"/>
                </a:cubicBezTo>
                <a:cubicBezTo>
                  <a:pt x="1821873" y="323382"/>
                  <a:pt x="1971963" y="25510"/>
                  <a:pt x="2064327" y="27819"/>
                </a:cubicBezTo>
                <a:cubicBezTo>
                  <a:pt x="2156691" y="30128"/>
                  <a:pt x="2161309" y="330310"/>
                  <a:pt x="2258291" y="332619"/>
                </a:cubicBezTo>
                <a:cubicBezTo>
                  <a:pt x="2355273" y="334928"/>
                  <a:pt x="2551545" y="41673"/>
                  <a:pt x="2646218" y="41673"/>
                </a:cubicBezTo>
                <a:cubicBezTo>
                  <a:pt x="2740891" y="41673"/>
                  <a:pt x="2724727" y="332619"/>
                  <a:pt x="2826327" y="332619"/>
                </a:cubicBezTo>
                <a:cubicBezTo>
                  <a:pt x="2927927" y="332619"/>
                  <a:pt x="3121891" y="30127"/>
                  <a:pt x="3255818" y="41673"/>
                </a:cubicBezTo>
                <a:cubicBezTo>
                  <a:pt x="3389745" y="53218"/>
                  <a:pt x="3509818" y="227555"/>
                  <a:pt x="3629891" y="4018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8245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400" dirty="0">
                <a:latin typeface="SassoonCRInfantMedium" panose="02000603020000020003" pitchFamily="2" charset="0"/>
              </a:rPr>
              <a:t>You can use your friends of 10 to help </a:t>
            </a:r>
            <a:r>
              <a:rPr lang="en-GB" sz="3400" dirty="0" smtClean="0">
                <a:latin typeface="SassoonCRInfantMedium" panose="02000603020000020003" pitchFamily="2" charset="0"/>
              </a:rPr>
              <a:t>do subtraction with larger numbers too</a:t>
            </a:r>
            <a:endParaRPr lang="en-GB" sz="34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3400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sz="3400" dirty="0" smtClean="0">
                <a:latin typeface="SassoonCRInfantMedium" panose="02000603020000020003" pitchFamily="2" charset="0"/>
              </a:rPr>
              <a:t> 70 - </a:t>
            </a:r>
            <a:r>
              <a:rPr lang="en-GB" sz="3400" dirty="0">
                <a:latin typeface="SassoonCRInfantMedium" panose="02000603020000020003" pitchFamily="2" charset="0"/>
              </a:rPr>
              <a:t>3</a:t>
            </a:r>
            <a:r>
              <a:rPr lang="en-GB" sz="3400" dirty="0" smtClean="0">
                <a:latin typeface="SassoonCRInfantMedium" panose="02000603020000020003" pitchFamily="2" charset="0"/>
              </a:rPr>
              <a:t> </a:t>
            </a:r>
            <a:r>
              <a:rPr lang="en-GB" sz="3400" dirty="0">
                <a:latin typeface="SassoonCRInfantMedium" panose="02000603020000020003" pitchFamily="2" charset="0"/>
              </a:rPr>
              <a:t>= </a:t>
            </a:r>
          </a:p>
          <a:p>
            <a:pPr marL="0" indent="0">
              <a:buNone/>
            </a:pPr>
            <a:r>
              <a:rPr lang="en-GB" sz="3400" dirty="0">
                <a:latin typeface="SassoonCRInfantMedium" panose="02000603020000020003" pitchFamily="2" charset="0"/>
              </a:rPr>
              <a:t>You might just know the answer because you recognise it being a friend of 10!</a:t>
            </a:r>
          </a:p>
          <a:p>
            <a:pPr marL="0" indent="0">
              <a:buNone/>
            </a:pPr>
            <a:endParaRPr lang="en-GB" sz="34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400" dirty="0">
                <a:latin typeface="SassoonCRInfantMedium" panose="02000603020000020003" pitchFamily="2" charset="0"/>
              </a:rPr>
              <a:t>Think what does </a:t>
            </a:r>
            <a:r>
              <a:rPr lang="en-GB" sz="3400" dirty="0" smtClean="0">
                <a:latin typeface="SassoonCRInfantMedium" panose="02000603020000020003" pitchFamily="2" charset="0"/>
              </a:rPr>
              <a:t>3 </a:t>
            </a:r>
            <a:r>
              <a:rPr lang="en-GB" sz="3400" dirty="0">
                <a:latin typeface="SassoonCRInfantMedium" panose="02000603020000020003" pitchFamily="2" charset="0"/>
              </a:rPr>
              <a:t>need to make 10? </a:t>
            </a:r>
            <a:endParaRPr lang="en-GB" sz="3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3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400" dirty="0">
                <a:latin typeface="SassoonCRInfantMedium" panose="02000603020000020003" pitchFamily="2" charset="0"/>
              </a:rPr>
              <a:t>	</a:t>
            </a:r>
            <a:r>
              <a:rPr lang="en-GB" sz="3400" dirty="0" smtClean="0">
                <a:latin typeface="SassoonCRInfantMedium" panose="02000603020000020003" pitchFamily="2" charset="0"/>
              </a:rPr>
              <a:t>	           3 +         = 10</a:t>
            </a:r>
          </a:p>
          <a:p>
            <a:pPr marL="0" indent="0">
              <a:buNone/>
            </a:pPr>
            <a:r>
              <a:rPr lang="en-GB" sz="3400" dirty="0" smtClean="0">
                <a:latin typeface="SassoonCRInfantMedium" panose="02000603020000020003" pitchFamily="2" charset="0"/>
              </a:rPr>
              <a:t>Remember you are counting backwards so you are going into the decade </a:t>
            </a:r>
            <a:r>
              <a:rPr lang="en-GB" sz="3400" u="sng" dirty="0" smtClean="0">
                <a:latin typeface="SassoonCRInfantMedium" panose="02000603020000020003" pitchFamily="2" charset="0"/>
              </a:rPr>
              <a:t>before</a:t>
            </a:r>
            <a:r>
              <a:rPr lang="en-GB" sz="3400" dirty="0" smtClean="0">
                <a:latin typeface="SassoonCRInfantMedium" panose="02000603020000020003" pitchFamily="2" charset="0"/>
              </a:rPr>
              <a:t> when counting backwards.</a:t>
            </a:r>
          </a:p>
          <a:p>
            <a:pPr marL="0" indent="0">
              <a:buNone/>
            </a:pPr>
            <a:endParaRPr lang="en-GB" sz="3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400" dirty="0">
                <a:latin typeface="SassoonCRInfantMedium" panose="02000603020000020003" pitchFamily="2" charset="0"/>
              </a:rPr>
              <a:t>3</a:t>
            </a:r>
            <a:r>
              <a:rPr lang="en-GB" sz="3400" dirty="0" smtClean="0">
                <a:latin typeface="SassoonCRInfantMedium" panose="02000603020000020003" pitchFamily="2" charset="0"/>
              </a:rPr>
              <a:t> +  </a:t>
            </a:r>
            <a:r>
              <a:rPr lang="en-GB" sz="34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7</a:t>
            </a:r>
            <a:r>
              <a:rPr lang="en-GB" sz="34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 </a:t>
            </a:r>
            <a:r>
              <a:rPr lang="en-GB" sz="3400" dirty="0" smtClean="0">
                <a:latin typeface="SassoonCRInfantMedium" panose="02000603020000020003" pitchFamily="2" charset="0"/>
              </a:rPr>
              <a:t>= 10</a:t>
            </a:r>
            <a:endParaRPr lang="en-GB" sz="3400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 algn="r">
              <a:buNone/>
            </a:pPr>
            <a:r>
              <a:rPr lang="en-GB" sz="6400" dirty="0" smtClean="0">
                <a:latin typeface="SassoonCRInfantMedium" panose="02000603020000020003" pitchFamily="2" charset="0"/>
              </a:rPr>
              <a:t>6</a:t>
            </a:r>
            <a:r>
              <a:rPr lang="en-GB" sz="64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7</a:t>
            </a:r>
            <a:r>
              <a:rPr lang="en-GB" sz="6400" dirty="0" smtClean="0">
                <a:latin typeface="SassoonCRInfantMedium" panose="02000603020000020003" pitchFamily="2" charset="0"/>
              </a:rPr>
              <a:t>,  68,  69	       70</a:t>
            </a:r>
            <a:endParaRPr lang="en-GB" sz="64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friends of </a:t>
            </a:r>
            <a:r>
              <a:rPr lang="en-GB" dirty="0" smtClean="0"/>
              <a:t>10 with bigger numbers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15172" y="407707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364182" y="5194806"/>
            <a:ext cx="3602182" cy="734939"/>
          </a:xfrm>
          <a:custGeom>
            <a:avLst/>
            <a:gdLst>
              <a:gd name="connsiteX0" fmla="*/ 3602182 w 3602182"/>
              <a:gd name="connsiteY0" fmla="*/ 734939 h 734939"/>
              <a:gd name="connsiteX1" fmla="*/ 2867891 w 3602182"/>
              <a:gd name="connsiteY1" fmla="*/ 649 h 734939"/>
              <a:gd name="connsiteX2" fmla="*/ 1884218 w 3602182"/>
              <a:gd name="connsiteY2" fmla="*/ 596394 h 734939"/>
              <a:gd name="connsiteX3" fmla="*/ 1288473 w 3602182"/>
              <a:gd name="connsiteY3" fmla="*/ 111485 h 734939"/>
              <a:gd name="connsiteX4" fmla="*/ 886691 w 3602182"/>
              <a:gd name="connsiteY4" fmla="*/ 637958 h 734939"/>
              <a:gd name="connsiteX5" fmla="*/ 401782 w 3602182"/>
              <a:gd name="connsiteY5" fmla="*/ 97630 h 734939"/>
              <a:gd name="connsiteX6" fmla="*/ 0 w 3602182"/>
              <a:gd name="connsiteY6" fmla="*/ 637958 h 73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182" h="734939">
                <a:moveTo>
                  <a:pt x="3602182" y="734939"/>
                </a:moveTo>
                <a:cubicBezTo>
                  <a:pt x="3378200" y="379339"/>
                  <a:pt x="3154218" y="23740"/>
                  <a:pt x="2867891" y="649"/>
                </a:cubicBezTo>
                <a:cubicBezTo>
                  <a:pt x="2581564" y="-22442"/>
                  <a:pt x="2147454" y="577921"/>
                  <a:pt x="1884218" y="596394"/>
                </a:cubicBezTo>
                <a:cubicBezTo>
                  <a:pt x="1620982" y="614867"/>
                  <a:pt x="1454727" y="104558"/>
                  <a:pt x="1288473" y="111485"/>
                </a:cubicBezTo>
                <a:cubicBezTo>
                  <a:pt x="1122219" y="118412"/>
                  <a:pt x="1034473" y="640267"/>
                  <a:pt x="886691" y="637958"/>
                </a:cubicBezTo>
                <a:cubicBezTo>
                  <a:pt x="738909" y="635649"/>
                  <a:pt x="549564" y="97630"/>
                  <a:pt x="401782" y="97630"/>
                </a:cubicBezTo>
                <a:cubicBezTo>
                  <a:pt x="254000" y="97630"/>
                  <a:pt x="127000" y="367794"/>
                  <a:pt x="0" y="6379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1440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Watch this video first.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www.youtube.com/watch?v=quiZDDk5gYU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Subtraction with </a:t>
            </a:r>
            <a:r>
              <a:rPr lang="en-GB" dirty="0" err="1" smtClean="0"/>
              <a:t>partioning</a:t>
            </a:r>
            <a:endParaRPr lang="en-GB" dirty="0"/>
          </a:p>
        </p:txBody>
      </p:sp>
      <p:pic>
        <p:nvPicPr>
          <p:cNvPr id="1026" name="Picture 2" descr="Image result for number line t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564904"/>
            <a:ext cx="80423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2564904"/>
            <a:ext cx="48245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Write the following sums in your jotter.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There are </a:t>
            </a:r>
            <a:r>
              <a:rPr lang="en-GB" dirty="0" smtClean="0">
                <a:solidFill>
                  <a:schemeClr val="tx1"/>
                </a:solidFill>
                <a:latin typeface="Algerian" panose="04020705040A02060702" pitchFamily="82" charset="0"/>
              </a:rPr>
              <a:t>Mild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, </a:t>
            </a:r>
            <a:r>
              <a:rPr lang="en-GB" dirty="0" smtClean="0">
                <a:solidFill>
                  <a:schemeClr val="tx1"/>
                </a:solidFill>
                <a:latin typeface="Broadway" panose="04040905080B02020502" pitchFamily="82" charset="0"/>
              </a:rPr>
              <a:t>Hot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and </a:t>
            </a:r>
            <a:r>
              <a:rPr lang="en-GB" dirty="0" smtClean="0">
                <a:solidFill>
                  <a:schemeClr val="tx1"/>
                </a:solidFill>
                <a:latin typeface="Goudy Stout" panose="0202090407030B020401" pitchFamily="18" charset="0"/>
              </a:rPr>
              <a:t>Spicy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ones to choose from.  If you complete a set and find it easy try the next one!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Remember to use the most efficient strategy to help you get the answer quickly.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If you get you stuck you can always use items to help you.  For example you may use buttons,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cheerios</a:t>
            </a:r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or bits of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lego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.</a:t>
            </a:r>
            <a:endParaRPr lang="en-GB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Daily tasks</a:t>
            </a:r>
            <a:endParaRPr lang="en-GB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Mild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28958"/>
              </p:ext>
            </p:extLst>
          </p:nvPr>
        </p:nvGraphicFramePr>
        <p:xfrm>
          <a:off x="2195736" y="1936744"/>
          <a:ext cx="468052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5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2.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2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6.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8.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9.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10.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048838"/>
              </p:ext>
            </p:extLst>
          </p:nvPr>
        </p:nvGraphicFramePr>
        <p:xfrm>
          <a:off x="2339752" y="1772820"/>
          <a:ext cx="4104456" cy="4464490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2.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55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5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7 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19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9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6.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9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7.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44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8.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53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9.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37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9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10.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43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smtClean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 5 </a:t>
                      </a:r>
                      <a:r>
                        <a:rPr lang="en-GB" sz="2400" dirty="0">
                          <a:effectLst/>
                          <a:latin typeface="SassoonCRInfantMedium"/>
                          <a:ea typeface="Calibri"/>
                          <a:cs typeface="Times New Roman"/>
                        </a:rPr>
                        <a:t>=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9900"/>
                </a:solidFill>
                <a:latin typeface="Goudy Stout" panose="0202090407030B020401" pitchFamily="18" charset="0"/>
              </a:rPr>
              <a:t>Spicy</a:t>
            </a:r>
            <a:endParaRPr lang="en-GB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9D0F8B-DEBC-4B87-8930-58429FF8B3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C183BF-4C5B-4F14-BC14-DF6DC033A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B48E77-6F9E-42EE-9F54-643823B5F7E6}">
  <ds:schemaRefs>
    <ds:schemaRef ds:uri="http://purl.org/dc/terms/"/>
    <ds:schemaRef ds:uri="http://schemas.microsoft.com/office/2006/documentManagement/types"/>
    <ds:schemaRef ds:uri="690b8ffb-c026-47eb-afaf-b04eaa6e25f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7744e2f-d42f-4c38-828d-ec4523744c6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3583</TotalTime>
  <Words>766</Words>
  <Application>Microsoft Office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Algerian</vt:lpstr>
      <vt:lpstr>Bahnschrift</vt:lpstr>
      <vt:lpstr>Broadway</vt:lpstr>
      <vt:lpstr>Calibri</vt:lpstr>
      <vt:lpstr>Candara</vt:lpstr>
      <vt:lpstr>Goudy Stout</vt:lpstr>
      <vt:lpstr>SassoonCRInfantMedium</vt:lpstr>
      <vt:lpstr>Snap ITC</vt:lpstr>
      <vt:lpstr>Symbol</vt:lpstr>
      <vt:lpstr>Times New Roman</vt:lpstr>
      <vt:lpstr>Waveform</vt:lpstr>
      <vt:lpstr>Numeracy </vt:lpstr>
      <vt:lpstr>Warm up</vt:lpstr>
      <vt:lpstr>Counting Backwards strategy</vt:lpstr>
      <vt:lpstr>Using friends of 10 to help</vt:lpstr>
      <vt:lpstr>Using friends of 10 with bigger numbers</vt:lpstr>
      <vt:lpstr>Subtraction with partioning</vt:lpstr>
      <vt:lpstr>Daily tasks</vt:lpstr>
      <vt:lpstr>Mild</vt:lpstr>
      <vt:lpstr>Spicy</vt:lpstr>
      <vt:lpstr>Hot</vt:lpstr>
      <vt:lpstr>Assessment</vt:lpstr>
      <vt:lpstr>Plenary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31</cp:revision>
  <dcterms:created xsi:type="dcterms:W3CDTF">2020-03-18T10:25:50Z</dcterms:created>
  <dcterms:modified xsi:type="dcterms:W3CDTF">2020-03-27T08:29:34Z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