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9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71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1964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0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01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47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5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1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1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0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97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6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5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1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yarxGq1E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545" y="956556"/>
            <a:ext cx="11367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Grammar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LI.   To use conjunctions 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SC.  I can identify conjunctions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  I can use conjunctions to join two short sentences together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 </a:t>
            </a:r>
          </a:p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8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3800" y="1308100"/>
            <a:ext cx="9702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Warm Up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Watch </a:t>
            </a:r>
            <a:r>
              <a:rPr lang="en-GB" sz="4000" dirty="0" smtClean="0">
                <a:latin typeface="SassoonCRInfant" panose="02010503020300020003" pitchFamily="2" charset="0"/>
              </a:rPr>
              <a:t>the video </a:t>
            </a:r>
            <a:r>
              <a:rPr lang="en-GB" sz="4000" dirty="0" smtClean="0">
                <a:latin typeface="SassoonCRInfant" panose="02010503020300020003" pitchFamily="2" charset="0"/>
              </a:rPr>
              <a:t>and learn more about conjunctions. </a:t>
            </a:r>
          </a:p>
          <a:p>
            <a:r>
              <a:rPr lang="en-GB" sz="2000" dirty="0">
                <a:hlinkClick r:id="rId2"/>
              </a:rPr>
              <a:t>https://www.youtube.com/watch?v=_yarxGq1Ens</a:t>
            </a:r>
            <a:endParaRPr lang="en-GB" sz="2000" dirty="0"/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9217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3717" y="156588"/>
            <a:ext cx="7656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Conjunctions</a:t>
            </a:r>
            <a:r>
              <a:rPr lang="en-GB" dirty="0" smtClean="0">
                <a:latin typeface="SassoonCRInfantMedium" panose="02000603020000020003" pitchFamily="2" charset="0"/>
              </a:rPr>
              <a:t> 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014" y="1190156"/>
            <a:ext cx="89313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3300"/>
                </a:solidFill>
                <a:latin typeface="SassoonCRInfantMedium" panose="02000603020000020003" pitchFamily="2" charset="0"/>
              </a:rPr>
              <a:t>Conjunctions</a:t>
            </a:r>
            <a:r>
              <a:rPr lang="en-GB" sz="2800" dirty="0" smtClean="0">
                <a:latin typeface="SassoonCRInfantMedium" panose="02000603020000020003" pitchFamily="2" charset="0"/>
              </a:rPr>
              <a:t> are joining words. 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We use them to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 join </a:t>
            </a:r>
            <a:r>
              <a:rPr lang="en-GB" sz="2800" dirty="0" smtClean="0">
                <a:latin typeface="SassoonCRInfantMedium" panose="02000603020000020003" pitchFamily="2" charset="0"/>
              </a:rPr>
              <a:t>sentences.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The conjunctions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and</a:t>
            </a:r>
            <a:r>
              <a:rPr lang="en-GB" sz="2800" dirty="0" smtClean="0">
                <a:latin typeface="SassoonCRInfantMedium" panose="02000603020000020003" pitchFamily="2" charset="0"/>
              </a:rPr>
              <a:t>,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but</a:t>
            </a:r>
            <a:r>
              <a:rPr lang="en-GB" sz="2800" dirty="0" smtClean="0">
                <a:latin typeface="SassoonCRInfantMedium" panose="02000603020000020003" pitchFamily="2" charset="0"/>
              </a:rPr>
              <a:t>,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or</a:t>
            </a:r>
            <a:r>
              <a:rPr lang="en-GB" sz="2800" dirty="0" smtClean="0">
                <a:latin typeface="SassoonCRInfantMedium" panose="02000603020000020003" pitchFamily="2" charset="0"/>
              </a:rPr>
              <a:t> and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because</a:t>
            </a:r>
            <a:r>
              <a:rPr lang="en-GB" sz="2800" dirty="0" smtClean="0">
                <a:latin typeface="SassoonCRInfantMedium" panose="02000603020000020003" pitchFamily="2" charset="0"/>
              </a:rPr>
              <a:t> are used to join sentences. 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Do want coffee</a:t>
            </a:r>
            <a:r>
              <a:rPr lang="en-GB" sz="2800" dirty="0">
                <a:latin typeface="SassoonCRInfantMedium" panose="02000603020000020003" pitchFamily="2" charset="0"/>
              </a:rPr>
              <a:t>?</a:t>
            </a:r>
            <a:endParaRPr lang="en-GB" sz="2800" dirty="0" smtClean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Do you want tea? 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Do you want coffee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or</a:t>
            </a:r>
            <a:r>
              <a:rPr lang="en-GB" sz="2800" dirty="0" smtClean="0">
                <a:latin typeface="SassoonCRInfantMedium" panose="02000603020000020003" pitchFamily="2" charset="0"/>
              </a:rPr>
              <a:t> tea?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I like the blue hat.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Blue is my favourite colour. 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I like the blue hat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because</a:t>
            </a:r>
            <a:r>
              <a:rPr lang="en-GB" sz="2800" dirty="0" smtClean="0">
                <a:latin typeface="SassoonCRInfantMedium" panose="02000603020000020003" pitchFamily="2" charset="0"/>
              </a:rPr>
              <a:t> blue is my favourite colour.  </a:t>
            </a:r>
            <a:endParaRPr lang="en-GB" sz="2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10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3881" y="996027"/>
            <a:ext cx="1068131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Read the sentences.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Say the conjunction in each sentence. </a:t>
            </a:r>
            <a:endParaRPr lang="en-GB" sz="3200" dirty="0" smtClean="0">
              <a:latin typeface="SassoonCRInfant" panose="02010503020300020003" pitchFamily="2" charset="0"/>
            </a:endParaRPr>
          </a:p>
          <a:p>
            <a:endParaRPr lang="en-GB" dirty="0" smtClean="0"/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I am late because I missed the bus. 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You must find the book or you must replace it. 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I will have the cake or the biscuit. 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We went for a run because it was a sunny day. </a:t>
            </a:r>
            <a:endParaRPr lang="en-GB" sz="3600" dirty="0" smtClean="0">
              <a:latin typeface="SassoonCRInfant" panose="02010503020300020003" pitchFamily="2" charset="0"/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6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1922" y="856357"/>
            <a:ext cx="1061705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Medium" panose="02000603020000020003" pitchFamily="2" charset="0"/>
              </a:rPr>
              <a:t>Copy the sentences and join the sentences with </a:t>
            </a:r>
            <a:r>
              <a:rPr lang="en-GB" sz="32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because</a:t>
            </a:r>
            <a:r>
              <a:rPr lang="en-GB" sz="3200" dirty="0" smtClean="0">
                <a:latin typeface="SassoonCRInfantMedium" panose="02000603020000020003" pitchFamily="2" charset="0"/>
              </a:rPr>
              <a:t> or </a:t>
            </a:r>
            <a:r>
              <a:rPr lang="en-GB" sz="3200" dirty="0" err="1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or</a:t>
            </a:r>
            <a:r>
              <a:rPr lang="en-GB" sz="4000" dirty="0" smtClean="0">
                <a:latin typeface="SassoonCRInfantMedium" panose="02000603020000020003" pitchFamily="2" charset="0"/>
              </a:rPr>
              <a:t>. </a:t>
            </a:r>
          </a:p>
          <a:p>
            <a:endParaRPr lang="en-GB" sz="4000" dirty="0">
              <a:latin typeface="SassoonCRInfantMedium" panose="02000603020000020003" pitchFamily="2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SassoonCRInfantMedium" panose="02000603020000020003" pitchFamily="2" charset="0"/>
              </a:rPr>
              <a:t>Take a coat.</a:t>
            </a:r>
          </a:p>
          <a:p>
            <a:r>
              <a:rPr lang="en-GB" sz="2800" dirty="0"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latin typeface="SassoonCRInfantMedium" panose="02000603020000020003" pitchFamily="2" charset="0"/>
              </a:rPr>
              <a:t>    It might rain later. 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2. Close the gate. </a:t>
            </a:r>
          </a:p>
          <a:p>
            <a:r>
              <a:rPr lang="en-GB" sz="2800" dirty="0"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latin typeface="SassoonCRInfantMedium" panose="02000603020000020003" pitchFamily="2" charset="0"/>
              </a:rPr>
              <a:t>   The dog will get out. 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pPr marL="514350" indent="-514350">
              <a:buAutoNum type="arabicPeriod" startAt="3"/>
            </a:pPr>
            <a:r>
              <a:rPr lang="en-GB" sz="2800" dirty="0" smtClean="0">
                <a:latin typeface="SassoonCRInfantMedium" panose="02000603020000020003" pitchFamily="2" charset="0"/>
              </a:rPr>
              <a:t>I don’t play football. </a:t>
            </a:r>
          </a:p>
          <a:p>
            <a:r>
              <a:rPr lang="en-GB" sz="2800" dirty="0"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latin typeface="SassoonCRInfantMedium" panose="02000603020000020003" pitchFamily="2" charset="0"/>
              </a:rPr>
              <a:t>    I don’t like football. </a:t>
            </a:r>
          </a:p>
          <a:p>
            <a:endParaRPr lang="en-GB" sz="4000" dirty="0">
              <a:latin typeface="SassoonCRInfantMedium" panose="02000603020000020003" pitchFamily="2" charset="0"/>
            </a:endParaRPr>
          </a:p>
          <a:p>
            <a:endParaRPr lang="en-GB" sz="4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4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6781" y="850605"/>
            <a:ext cx="8973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Medium" panose="02000603020000020003" pitchFamily="2" charset="0"/>
              </a:rPr>
              <a:t>Write sentences of your own using each conjunction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33106" y="2030819"/>
            <a:ext cx="92489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600" dirty="0" smtClean="0">
                <a:latin typeface="SassoonCRInfantMedium" panose="02000603020000020003" pitchFamily="2" charset="0"/>
              </a:rPr>
              <a:t>  because _________________________</a:t>
            </a:r>
          </a:p>
          <a:p>
            <a:endParaRPr lang="en-GB" sz="3600" dirty="0">
              <a:latin typeface="SassoonCRInfantMedium" panose="02000603020000020003" pitchFamily="2" charset="0"/>
            </a:endParaRPr>
          </a:p>
          <a:p>
            <a:pPr marL="342900" indent="-342900">
              <a:buAutoNum type="arabicPeriod" startAt="2"/>
            </a:pPr>
            <a:r>
              <a:rPr lang="en-GB" sz="3600" dirty="0" smtClean="0">
                <a:latin typeface="SassoonCRInfantMedium" panose="02000603020000020003" pitchFamily="2" charset="0"/>
              </a:rPr>
              <a:t>  or_______________________________</a:t>
            </a:r>
          </a:p>
          <a:p>
            <a:endParaRPr lang="en-GB" sz="3600" dirty="0">
              <a:latin typeface="SassoonCRInfantMedium" panose="02000603020000020003" pitchFamily="2" charset="0"/>
            </a:endParaRPr>
          </a:p>
          <a:p>
            <a:r>
              <a:rPr lang="en-GB" sz="3600" dirty="0" smtClean="0">
                <a:latin typeface="SassoonCRInfantMedium" panose="02000603020000020003" pitchFamily="2" charset="0"/>
              </a:rPr>
              <a:t>3.  and______________________________</a:t>
            </a:r>
          </a:p>
          <a:p>
            <a:endParaRPr lang="en-GB" sz="3600" dirty="0">
              <a:latin typeface="SassoonCRInfantMedium" panose="02000603020000020003" pitchFamily="2" charset="0"/>
            </a:endParaRPr>
          </a:p>
          <a:p>
            <a:r>
              <a:rPr lang="en-GB" sz="3600" dirty="0" smtClean="0">
                <a:latin typeface="SassoonCRInfantMedium" panose="02000603020000020003" pitchFamily="2" charset="0"/>
              </a:rPr>
              <a:t>4.  but______________________________</a:t>
            </a:r>
            <a:endParaRPr lang="en-GB" sz="36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2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5014" y="184981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>
                <a:latin typeface="SassoonCRInfantMedium" panose="02000603020000020003" pitchFamily="2" charset="0"/>
              </a:rPr>
              <a:t>Draw one of the self assessment methods below next to your work.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014" y="4412534"/>
            <a:ext cx="9445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Traffic light </a:t>
            </a:r>
            <a:r>
              <a:rPr lang="en-GB" dirty="0">
                <a:latin typeface="SassoonCRInfantMedium" panose="02000603020000020003" pitchFamily="2" charset="0"/>
              </a:rPr>
              <a:t>	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</a:t>
            </a:r>
            <a:r>
              <a:rPr lang="en-GB" b="1" u="sng" dirty="0" smtClean="0">
                <a:latin typeface="SassoonCRInfantMedium" panose="02000603020000020003" pitchFamily="2" charset="0"/>
              </a:rPr>
              <a:t>Fist </a:t>
            </a:r>
            <a:r>
              <a:rPr lang="en-GB" b="1" u="sng" dirty="0">
                <a:latin typeface="SassoonCRInfantMedium" panose="02000603020000020003" pitchFamily="2" charset="0"/>
              </a:rPr>
              <a:t>of 5</a:t>
            </a:r>
          </a:p>
          <a:p>
            <a:r>
              <a:rPr lang="en-GB" dirty="0">
                <a:latin typeface="SassoonCRInfantMedium" panose="02000603020000020003" pitchFamily="2" charset="0"/>
              </a:rPr>
              <a:t>		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    1 </a:t>
            </a:r>
            <a:r>
              <a:rPr lang="en-GB" dirty="0">
                <a:latin typeface="SassoonCRInfantMedium" panose="02000603020000020003" pitchFamily="2" charset="0"/>
              </a:rPr>
              <a:t>– I struggled</a:t>
            </a:r>
          </a:p>
          <a:p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dirty="0">
                <a:latin typeface="SassoonCRInfantMedium" panose="02000603020000020003" pitchFamily="2" charset="0"/>
              </a:rPr>
              <a:t> – not there yet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2 </a:t>
            </a:r>
            <a:r>
              <a:rPr lang="en-GB" dirty="0">
                <a:latin typeface="SassoonCRInfantMedium" panose="02000603020000020003" pitchFamily="2" charset="0"/>
              </a:rPr>
              <a:t>– I found some difficult</a:t>
            </a:r>
          </a:p>
          <a:p>
            <a:r>
              <a:rPr lang="en-GB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dirty="0">
                <a:latin typeface="SassoonCRInfantMedium" panose="02000603020000020003" pitchFamily="2" charset="0"/>
              </a:rPr>
              <a:t> – getting there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3 </a:t>
            </a:r>
            <a:r>
              <a:rPr lang="en-GB" dirty="0">
                <a:latin typeface="SassoonCRInfantMedium" panose="02000603020000020003" pitchFamily="2" charset="0"/>
              </a:rPr>
              <a:t>– I think I’m getting it</a:t>
            </a:r>
          </a:p>
          <a:p>
            <a:r>
              <a:rPr lang="en-GB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dirty="0">
                <a:latin typeface="SassoonCRInfantMedium" panose="02000603020000020003" pitchFamily="2" charset="0"/>
              </a:rPr>
              <a:t> – got it!	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4 </a:t>
            </a:r>
            <a:r>
              <a:rPr lang="en-GB" dirty="0">
                <a:latin typeface="SassoonCRInfantMedium" panose="02000603020000020003" pitchFamily="2" charset="0"/>
              </a:rPr>
              <a:t>– I’m doing </a:t>
            </a:r>
            <a:r>
              <a:rPr lang="en-GB" dirty="0" smtClean="0">
                <a:latin typeface="SassoonCRInfantMedium" panose="02000603020000020003" pitchFamily="2" charset="0"/>
              </a:rPr>
              <a:t>well</a:t>
            </a:r>
          </a:p>
          <a:p>
            <a:r>
              <a:rPr lang="en-GB" dirty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                             5 -  I’ve got it!</a:t>
            </a:r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>
                <a:latin typeface="SassoonCRInfantMedium" panose="02000603020000020003" pitchFamily="2" charset="0"/>
              </a:rPr>
              <a:t>		</a:t>
            </a:r>
            <a:endParaRPr lang="en-GB" dirty="0"/>
          </a:p>
        </p:txBody>
      </p:sp>
      <p:pic>
        <p:nvPicPr>
          <p:cNvPr id="9" name="Picture 8" descr="Image result for traffic light outli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1"/>
          <a:stretch/>
        </p:blipFill>
        <p:spPr bwMode="auto">
          <a:xfrm>
            <a:off x="3940429" y="4199716"/>
            <a:ext cx="1418381" cy="217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Image result for hand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214" y="3881138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57149" y="681575"/>
            <a:ext cx="642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Assessment Time</a:t>
            </a:r>
            <a:endParaRPr lang="en-GB" sz="40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3338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4228</TotalTime>
  <Words>338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SassoonCRInfant</vt:lpstr>
      <vt:lpstr>SassoonCRInfantMedium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15</cp:revision>
  <dcterms:created xsi:type="dcterms:W3CDTF">2020-03-23T13:53:51Z</dcterms:created>
  <dcterms:modified xsi:type="dcterms:W3CDTF">2020-03-26T12:22:16Z</dcterms:modified>
</cp:coreProperties>
</file>