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8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893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271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1964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80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801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474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956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11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61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60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4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97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46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17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2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95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5469907-BD2F-4C39-A6A7-75958FAE3963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E4D9F24-6014-47F4-8BB4-F4620A896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71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yarxGq1E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6545" y="956556"/>
            <a:ext cx="113675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>
                <a:solidFill>
                  <a:schemeClr val="accent6">
                    <a:lumMod val="50000"/>
                  </a:schemeClr>
                </a:solidFill>
                <a:latin typeface="SassoonCRInfant" panose="02010503020300020003" pitchFamily="2" charset="0"/>
              </a:rPr>
              <a:t>Grammar</a:t>
            </a:r>
          </a:p>
          <a:p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  <a:latin typeface="SassoonCRInfant" panose="02010503020300020003" pitchFamily="2" charset="0"/>
              </a:rPr>
              <a:t>LI.   To use conjunctions </a:t>
            </a:r>
          </a:p>
          <a:p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  <a:latin typeface="SassoonCRInfant" panose="02010503020300020003" pitchFamily="2" charset="0"/>
              </a:rPr>
              <a:t>SC.  I can identify conjunctions </a:t>
            </a:r>
          </a:p>
          <a:p>
            <a:r>
              <a:rPr lang="en-GB" sz="3200" dirty="0">
                <a:solidFill>
                  <a:schemeClr val="accent6">
                    <a:lumMod val="50000"/>
                  </a:schemeClr>
                </a:solidFill>
                <a:latin typeface="SassoonCRInfant" panose="02010503020300020003" pitchFamily="2" charset="0"/>
              </a:rPr>
              <a:t>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  <a:latin typeface="SassoonCRInfant" panose="02010503020300020003" pitchFamily="2" charset="0"/>
              </a:rPr>
              <a:t>      I can use conjunctions to join two short sentences together </a:t>
            </a:r>
          </a:p>
          <a:p>
            <a:r>
              <a:rPr lang="en-GB" sz="3200" dirty="0">
                <a:solidFill>
                  <a:schemeClr val="accent6">
                    <a:lumMod val="50000"/>
                  </a:schemeClr>
                </a:solidFill>
                <a:latin typeface="SassoonCRInfant" panose="02010503020300020003" pitchFamily="2" charset="0"/>
              </a:rPr>
              <a:t>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  <a:latin typeface="SassoonCRInfant" panose="02010503020300020003" pitchFamily="2" charset="0"/>
              </a:rPr>
              <a:t>     </a:t>
            </a:r>
          </a:p>
          <a:p>
            <a:endParaRPr lang="en-GB" sz="8000" dirty="0">
              <a:solidFill>
                <a:schemeClr val="accent6">
                  <a:lumMod val="50000"/>
                </a:schemeClr>
              </a:solidFill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986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3800" y="1308100"/>
            <a:ext cx="9702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/>
              <a:t>Warm Up</a:t>
            </a:r>
          </a:p>
          <a:p>
            <a:r>
              <a:rPr lang="en-GB" sz="4000" dirty="0" smtClean="0">
                <a:latin typeface="SassoonCRInfant" panose="02010503020300020003" pitchFamily="2" charset="0"/>
              </a:rPr>
              <a:t>Watch </a:t>
            </a:r>
            <a:r>
              <a:rPr lang="en-GB" sz="4000" dirty="0" smtClean="0">
                <a:latin typeface="SassoonCRInfant" panose="02010503020300020003" pitchFamily="2" charset="0"/>
              </a:rPr>
              <a:t>the video </a:t>
            </a:r>
            <a:r>
              <a:rPr lang="en-GB" sz="4000" dirty="0" smtClean="0">
                <a:latin typeface="SassoonCRInfant" panose="02010503020300020003" pitchFamily="2" charset="0"/>
              </a:rPr>
              <a:t>and learn more about conjunctions. </a:t>
            </a:r>
          </a:p>
          <a:p>
            <a:r>
              <a:rPr lang="en-GB" sz="2000" dirty="0">
                <a:hlinkClick r:id="rId2"/>
              </a:rPr>
              <a:t>https://www.youtube.com/watch?v=_yarxGq1Ens</a:t>
            </a:r>
            <a:endParaRPr lang="en-GB" sz="2000" dirty="0"/>
          </a:p>
          <a:p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4292176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3717" y="156588"/>
            <a:ext cx="76569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  <a:t>Conjunctions</a:t>
            </a:r>
            <a:r>
              <a:rPr lang="en-GB" dirty="0" smtClean="0">
                <a:latin typeface="SassoonCRInfantMedium" panose="02000603020000020003" pitchFamily="2" charset="0"/>
              </a:rPr>
              <a:t> </a:t>
            </a:r>
            <a:endParaRPr lang="en-GB" dirty="0">
              <a:latin typeface="SassoonCRInfantMedium" panose="020006030200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3014" y="1190156"/>
            <a:ext cx="893134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3300"/>
                </a:solidFill>
                <a:latin typeface="SassoonCRInfantMedium" panose="02000603020000020003" pitchFamily="2" charset="0"/>
              </a:rPr>
              <a:t>Conjunctions</a:t>
            </a:r>
            <a:r>
              <a:rPr lang="en-GB" sz="2800" dirty="0" smtClean="0">
                <a:latin typeface="SassoonCRInfantMedium" panose="02000603020000020003" pitchFamily="2" charset="0"/>
              </a:rPr>
              <a:t> are joining words. </a:t>
            </a:r>
          </a:p>
          <a:p>
            <a:r>
              <a:rPr lang="en-GB" sz="2800" dirty="0" smtClean="0">
                <a:latin typeface="SassoonCRInfantMedium" panose="02000603020000020003" pitchFamily="2" charset="0"/>
              </a:rPr>
              <a:t>We use them to</a:t>
            </a:r>
            <a:r>
              <a:rPr lang="en-GB" sz="2800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  <a:t> join </a:t>
            </a:r>
            <a:r>
              <a:rPr lang="en-GB" sz="2800" dirty="0" smtClean="0">
                <a:latin typeface="SassoonCRInfantMedium" panose="02000603020000020003" pitchFamily="2" charset="0"/>
              </a:rPr>
              <a:t>sentences.</a:t>
            </a:r>
          </a:p>
          <a:p>
            <a:r>
              <a:rPr lang="en-GB" sz="2800" dirty="0" smtClean="0">
                <a:latin typeface="SassoonCRInfantMedium" panose="02000603020000020003" pitchFamily="2" charset="0"/>
              </a:rPr>
              <a:t>The conjunctions </a:t>
            </a:r>
            <a:r>
              <a:rPr lang="en-GB" sz="2800" dirty="0" smtClean="0">
                <a:solidFill>
                  <a:srgbClr val="0070C0"/>
                </a:solidFill>
                <a:latin typeface="SassoonCRInfantMedium" panose="02000603020000020003" pitchFamily="2" charset="0"/>
              </a:rPr>
              <a:t>and</a:t>
            </a:r>
            <a:r>
              <a:rPr lang="en-GB" sz="2800" dirty="0" smtClean="0">
                <a:latin typeface="SassoonCRInfantMedium" panose="02000603020000020003" pitchFamily="2" charset="0"/>
              </a:rPr>
              <a:t>, </a:t>
            </a:r>
            <a:r>
              <a:rPr lang="en-GB" sz="2800" dirty="0" smtClean="0">
                <a:solidFill>
                  <a:srgbClr val="0070C0"/>
                </a:solidFill>
                <a:latin typeface="SassoonCRInfantMedium" panose="02000603020000020003" pitchFamily="2" charset="0"/>
              </a:rPr>
              <a:t>but</a:t>
            </a:r>
            <a:r>
              <a:rPr lang="en-GB" sz="2800" dirty="0" smtClean="0">
                <a:latin typeface="SassoonCRInfantMedium" panose="02000603020000020003" pitchFamily="2" charset="0"/>
              </a:rPr>
              <a:t>, </a:t>
            </a:r>
            <a:r>
              <a:rPr lang="en-GB" sz="2800" dirty="0" smtClean="0">
                <a:solidFill>
                  <a:srgbClr val="0070C0"/>
                </a:solidFill>
                <a:latin typeface="SassoonCRInfantMedium" panose="02000603020000020003" pitchFamily="2" charset="0"/>
              </a:rPr>
              <a:t>or</a:t>
            </a:r>
            <a:r>
              <a:rPr lang="en-GB" sz="2800" dirty="0" smtClean="0">
                <a:latin typeface="SassoonCRInfantMedium" panose="02000603020000020003" pitchFamily="2" charset="0"/>
              </a:rPr>
              <a:t> and </a:t>
            </a:r>
            <a:r>
              <a:rPr lang="en-GB" sz="2800" dirty="0" smtClean="0">
                <a:solidFill>
                  <a:srgbClr val="0070C0"/>
                </a:solidFill>
                <a:latin typeface="SassoonCRInfantMedium" panose="02000603020000020003" pitchFamily="2" charset="0"/>
              </a:rPr>
              <a:t>because</a:t>
            </a:r>
            <a:r>
              <a:rPr lang="en-GB" sz="2800" dirty="0" smtClean="0">
                <a:latin typeface="SassoonCRInfantMedium" panose="02000603020000020003" pitchFamily="2" charset="0"/>
              </a:rPr>
              <a:t> are used to join sentences. </a:t>
            </a:r>
          </a:p>
          <a:p>
            <a:endParaRPr lang="en-GB" sz="2800" dirty="0">
              <a:latin typeface="SassoonCRInfantMedium" panose="02000603020000020003" pitchFamily="2" charset="0"/>
            </a:endParaRPr>
          </a:p>
          <a:p>
            <a:r>
              <a:rPr lang="en-GB" sz="2800" dirty="0" smtClean="0">
                <a:latin typeface="SassoonCRInfantMedium" panose="02000603020000020003" pitchFamily="2" charset="0"/>
              </a:rPr>
              <a:t>Do want coffee</a:t>
            </a:r>
            <a:r>
              <a:rPr lang="en-GB" sz="2800" dirty="0">
                <a:latin typeface="SassoonCRInfantMedium" panose="02000603020000020003" pitchFamily="2" charset="0"/>
              </a:rPr>
              <a:t>?</a:t>
            </a:r>
            <a:endParaRPr lang="en-GB" sz="2800" dirty="0" smtClean="0">
              <a:latin typeface="SassoonCRInfantMedium" panose="02000603020000020003" pitchFamily="2" charset="0"/>
            </a:endParaRPr>
          </a:p>
          <a:p>
            <a:r>
              <a:rPr lang="en-GB" sz="2800" dirty="0" smtClean="0">
                <a:latin typeface="SassoonCRInfantMedium" panose="02000603020000020003" pitchFamily="2" charset="0"/>
              </a:rPr>
              <a:t>Do you want tea? </a:t>
            </a:r>
          </a:p>
          <a:p>
            <a:r>
              <a:rPr lang="en-GB" sz="2800" dirty="0" smtClean="0">
                <a:latin typeface="SassoonCRInfantMedium" panose="02000603020000020003" pitchFamily="2" charset="0"/>
              </a:rPr>
              <a:t>Do you want coffee </a:t>
            </a:r>
            <a:r>
              <a:rPr lang="en-GB" sz="2800" dirty="0" smtClean="0">
                <a:solidFill>
                  <a:srgbClr val="0070C0"/>
                </a:solidFill>
                <a:latin typeface="SassoonCRInfantMedium" panose="02000603020000020003" pitchFamily="2" charset="0"/>
              </a:rPr>
              <a:t>or</a:t>
            </a:r>
            <a:r>
              <a:rPr lang="en-GB" sz="2800" dirty="0" smtClean="0">
                <a:latin typeface="SassoonCRInfantMedium" panose="02000603020000020003" pitchFamily="2" charset="0"/>
              </a:rPr>
              <a:t> tea?</a:t>
            </a:r>
          </a:p>
          <a:p>
            <a:endParaRPr lang="en-GB" sz="2800" dirty="0">
              <a:latin typeface="SassoonCRInfantMedium" panose="02000603020000020003" pitchFamily="2" charset="0"/>
            </a:endParaRPr>
          </a:p>
          <a:p>
            <a:r>
              <a:rPr lang="en-GB" sz="2800" dirty="0" smtClean="0">
                <a:latin typeface="SassoonCRInfantMedium" panose="02000603020000020003" pitchFamily="2" charset="0"/>
              </a:rPr>
              <a:t>I like the blue hat.</a:t>
            </a:r>
          </a:p>
          <a:p>
            <a:r>
              <a:rPr lang="en-GB" sz="2800" dirty="0" smtClean="0">
                <a:latin typeface="SassoonCRInfantMedium" panose="02000603020000020003" pitchFamily="2" charset="0"/>
              </a:rPr>
              <a:t>Blue is my favourite colour. </a:t>
            </a:r>
          </a:p>
          <a:p>
            <a:r>
              <a:rPr lang="en-GB" sz="2800" dirty="0" smtClean="0">
                <a:latin typeface="SassoonCRInfantMedium" panose="02000603020000020003" pitchFamily="2" charset="0"/>
              </a:rPr>
              <a:t>I like the blue hat </a:t>
            </a:r>
            <a:r>
              <a:rPr lang="en-GB" sz="2800" dirty="0" smtClean="0">
                <a:solidFill>
                  <a:srgbClr val="0070C0"/>
                </a:solidFill>
                <a:latin typeface="SassoonCRInfantMedium" panose="02000603020000020003" pitchFamily="2" charset="0"/>
              </a:rPr>
              <a:t>because</a:t>
            </a:r>
            <a:r>
              <a:rPr lang="en-GB" sz="2800" dirty="0" smtClean="0">
                <a:latin typeface="SassoonCRInfantMedium" panose="02000603020000020003" pitchFamily="2" charset="0"/>
              </a:rPr>
              <a:t> blue is my favourite colour.  </a:t>
            </a:r>
            <a:endParaRPr lang="en-GB" sz="2800" dirty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10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3881" y="996027"/>
            <a:ext cx="1068131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assoonCRInfant" panose="02010503020300020003" pitchFamily="2" charset="0"/>
              </a:rPr>
              <a:t>Read the sentences.</a:t>
            </a:r>
          </a:p>
          <a:p>
            <a:r>
              <a:rPr lang="en-GB" sz="3200" dirty="0" smtClean="0">
                <a:latin typeface="SassoonCRInfant" panose="02010503020300020003" pitchFamily="2" charset="0"/>
              </a:rPr>
              <a:t>Say the conjunction in each sentence. </a:t>
            </a:r>
            <a:endParaRPr lang="en-GB" sz="3200" dirty="0" smtClean="0">
              <a:latin typeface="SassoonCRInfant" panose="02010503020300020003" pitchFamily="2" charset="0"/>
            </a:endParaRPr>
          </a:p>
          <a:p>
            <a:endParaRPr lang="en-GB" dirty="0" smtClean="0"/>
          </a:p>
          <a:p>
            <a:pPr marL="514350" indent="-514350">
              <a:buAutoNum type="arabicPeriod"/>
            </a:pPr>
            <a:r>
              <a:rPr lang="en-GB" sz="3600" dirty="0" smtClean="0">
                <a:latin typeface="SassoonCRInfant" panose="02010503020300020003" pitchFamily="2" charset="0"/>
              </a:rPr>
              <a:t>I am late because I missed the bus. </a:t>
            </a:r>
          </a:p>
          <a:p>
            <a:pPr marL="514350" indent="-514350">
              <a:buAutoNum type="arabicPeriod"/>
            </a:pPr>
            <a:r>
              <a:rPr lang="en-GB" sz="3600" dirty="0" smtClean="0">
                <a:latin typeface="SassoonCRInfant" panose="02010503020300020003" pitchFamily="2" charset="0"/>
              </a:rPr>
              <a:t>You must find the book or you must replace it. </a:t>
            </a:r>
          </a:p>
          <a:p>
            <a:pPr marL="514350" indent="-514350">
              <a:buAutoNum type="arabicPeriod"/>
            </a:pPr>
            <a:r>
              <a:rPr lang="en-GB" sz="3600" dirty="0" smtClean="0">
                <a:latin typeface="SassoonCRInfant" panose="02010503020300020003" pitchFamily="2" charset="0"/>
              </a:rPr>
              <a:t>I will have the cake or the biscuit. </a:t>
            </a:r>
          </a:p>
          <a:p>
            <a:pPr marL="514350" indent="-514350">
              <a:buAutoNum type="arabicPeriod"/>
            </a:pPr>
            <a:r>
              <a:rPr lang="en-GB" sz="3600" dirty="0" smtClean="0">
                <a:latin typeface="SassoonCRInfant" panose="02010503020300020003" pitchFamily="2" charset="0"/>
              </a:rPr>
              <a:t>We went for a run because it was a sunny day. </a:t>
            </a:r>
            <a:endParaRPr lang="en-GB" sz="3600" dirty="0" smtClean="0">
              <a:latin typeface="SassoonCRInfant" panose="02010503020300020003" pitchFamily="2" charset="0"/>
            </a:endParaRP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68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1922" y="856357"/>
            <a:ext cx="1061705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assoonCRInfantMedium" panose="02000603020000020003" pitchFamily="2" charset="0"/>
              </a:rPr>
              <a:t>Copy the sentences and join the sentences with </a:t>
            </a:r>
            <a:r>
              <a:rPr lang="en-GB" sz="3200" dirty="0" smtClean="0">
                <a:solidFill>
                  <a:srgbClr val="0070C0"/>
                </a:solidFill>
                <a:latin typeface="SassoonCRInfantMedium" panose="02000603020000020003" pitchFamily="2" charset="0"/>
              </a:rPr>
              <a:t>because</a:t>
            </a:r>
            <a:r>
              <a:rPr lang="en-GB" sz="3200" dirty="0" smtClean="0">
                <a:latin typeface="SassoonCRInfantMedium" panose="02000603020000020003" pitchFamily="2" charset="0"/>
              </a:rPr>
              <a:t> or </a:t>
            </a:r>
            <a:r>
              <a:rPr lang="en-GB" sz="3200" dirty="0" err="1" smtClean="0">
                <a:solidFill>
                  <a:srgbClr val="0070C0"/>
                </a:solidFill>
                <a:latin typeface="SassoonCRInfantMedium" panose="02000603020000020003" pitchFamily="2" charset="0"/>
              </a:rPr>
              <a:t>or</a:t>
            </a:r>
            <a:r>
              <a:rPr lang="en-GB" sz="4000" dirty="0" smtClean="0">
                <a:latin typeface="SassoonCRInfantMedium" panose="02000603020000020003" pitchFamily="2" charset="0"/>
              </a:rPr>
              <a:t>. </a:t>
            </a:r>
          </a:p>
          <a:p>
            <a:endParaRPr lang="en-GB" sz="4000" dirty="0">
              <a:latin typeface="SassoonCRInfantMedium" panose="02000603020000020003" pitchFamily="2" charset="0"/>
            </a:endParaRPr>
          </a:p>
          <a:p>
            <a:pPr marL="514350" indent="-514350">
              <a:buAutoNum type="arabicPeriod"/>
            </a:pPr>
            <a:r>
              <a:rPr lang="en-GB" sz="2800" dirty="0" smtClean="0">
                <a:latin typeface="SassoonCRInfantMedium" panose="02000603020000020003" pitchFamily="2" charset="0"/>
              </a:rPr>
              <a:t>Take a coat.</a:t>
            </a:r>
          </a:p>
          <a:p>
            <a:r>
              <a:rPr lang="en-GB" sz="2800" dirty="0">
                <a:latin typeface="SassoonCRInfantMedium" panose="02000603020000020003" pitchFamily="2" charset="0"/>
              </a:rPr>
              <a:t> </a:t>
            </a:r>
            <a:r>
              <a:rPr lang="en-GB" sz="2800" dirty="0" smtClean="0">
                <a:latin typeface="SassoonCRInfantMedium" panose="02000603020000020003" pitchFamily="2" charset="0"/>
              </a:rPr>
              <a:t>    It might rain later. </a:t>
            </a:r>
          </a:p>
          <a:p>
            <a:endParaRPr lang="en-GB" sz="2800" dirty="0">
              <a:latin typeface="SassoonCRInfantMedium" panose="02000603020000020003" pitchFamily="2" charset="0"/>
            </a:endParaRPr>
          </a:p>
          <a:p>
            <a:r>
              <a:rPr lang="en-GB" sz="2800" dirty="0" smtClean="0">
                <a:latin typeface="SassoonCRInfantMedium" panose="02000603020000020003" pitchFamily="2" charset="0"/>
              </a:rPr>
              <a:t>2. Close the gate. </a:t>
            </a:r>
          </a:p>
          <a:p>
            <a:r>
              <a:rPr lang="en-GB" sz="2800" dirty="0">
                <a:latin typeface="SassoonCRInfantMedium" panose="02000603020000020003" pitchFamily="2" charset="0"/>
              </a:rPr>
              <a:t> </a:t>
            </a:r>
            <a:r>
              <a:rPr lang="en-GB" sz="2800" dirty="0" smtClean="0">
                <a:latin typeface="SassoonCRInfantMedium" panose="02000603020000020003" pitchFamily="2" charset="0"/>
              </a:rPr>
              <a:t>   The dog will get out. </a:t>
            </a:r>
          </a:p>
          <a:p>
            <a:endParaRPr lang="en-GB" sz="2800" dirty="0">
              <a:latin typeface="SassoonCRInfantMedium" panose="02000603020000020003" pitchFamily="2" charset="0"/>
            </a:endParaRPr>
          </a:p>
          <a:p>
            <a:pPr marL="514350" indent="-514350">
              <a:buAutoNum type="arabicPeriod" startAt="3"/>
            </a:pPr>
            <a:r>
              <a:rPr lang="en-GB" sz="2800" dirty="0" smtClean="0">
                <a:latin typeface="SassoonCRInfantMedium" panose="02000603020000020003" pitchFamily="2" charset="0"/>
              </a:rPr>
              <a:t>I don’t play football. </a:t>
            </a:r>
          </a:p>
          <a:p>
            <a:r>
              <a:rPr lang="en-GB" sz="2800" dirty="0">
                <a:latin typeface="SassoonCRInfantMedium" panose="02000603020000020003" pitchFamily="2" charset="0"/>
              </a:rPr>
              <a:t> </a:t>
            </a:r>
            <a:r>
              <a:rPr lang="en-GB" sz="2800" dirty="0" smtClean="0">
                <a:latin typeface="SassoonCRInfantMedium" panose="02000603020000020003" pitchFamily="2" charset="0"/>
              </a:rPr>
              <a:t>    I don’t like football. </a:t>
            </a:r>
          </a:p>
          <a:p>
            <a:endParaRPr lang="en-GB" sz="4000" dirty="0">
              <a:latin typeface="SassoonCRInfantMedium" panose="02000603020000020003" pitchFamily="2" charset="0"/>
            </a:endParaRPr>
          </a:p>
          <a:p>
            <a:endParaRPr lang="en-GB" sz="4000" dirty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942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26781" y="850605"/>
            <a:ext cx="8973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CRInfantMedium" panose="02000603020000020003" pitchFamily="2" charset="0"/>
              </a:rPr>
              <a:t>Write sentences of your own using each conjunction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733106" y="2030819"/>
            <a:ext cx="92489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3600" dirty="0" smtClean="0">
                <a:latin typeface="SassoonCRInfantMedium" panose="02000603020000020003" pitchFamily="2" charset="0"/>
              </a:rPr>
              <a:t>  because _________________________</a:t>
            </a:r>
          </a:p>
          <a:p>
            <a:endParaRPr lang="en-GB" sz="3600" dirty="0">
              <a:latin typeface="SassoonCRInfantMedium" panose="02000603020000020003" pitchFamily="2" charset="0"/>
            </a:endParaRPr>
          </a:p>
          <a:p>
            <a:pPr marL="342900" indent="-342900">
              <a:buAutoNum type="arabicPeriod" startAt="2"/>
            </a:pPr>
            <a:r>
              <a:rPr lang="en-GB" sz="3600" dirty="0" smtClean="0">
                <a:latin typeface="SassoonCRInfantMedium" panose="02000603020000020003" pitchFamily="2" charset="0"/>
              </a:rPr>
              <a:t>  or_______________________________</a:t>
            </a:r>
          </a:p>
          <a:p>
            <a:endParaRPr lang="en-GB" sz="3600" dirty="0">
              <a:latin typeface="SassoonCRInfantMedium" panose="02000603020000020003" pitchFamily="2" charset="0"/>
            </a:endParaRPr>
          </a:p>
          <a:p>
            <a:r>
              <a:rPr lang="en-GB" sz="3600" dirty="0" smtClean="0">
                <a:latin typeface="SassoonCRInfantMedium" panose="02000603020000020003" pitchFamily="2" charset="0"/>
              </a:rPr>
              <a:t>3.  and______________________________</a:t>
            </a:r>
          </a:p>
          <a:p>
            <a:endParaRPr lang="en-GB" sz="3600" dirty="0">
              <a:latin typeface="SassoonCRInfantMedium" panose="02000603020000020003" pitchFamily="2" charset="0"/>
            </a:endParaRPr>
          </a:p>
          <a:p>
            <a:r>
              <a:rPr lang="en-GB" sz="3600" dirty="0" smtClean="0">
                <a:latin typeface="SassoonCRInfantMedium" panose="02000603020000020003" pitchFamily="2" charset="0"/>
              </a:rPr>
              <a:t>4.  but______________________________</a:t>
            </a:r>
            <a:endParaRPr lang="en-GB" sz="3600" dirty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720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85014" y="1849813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SassoonCRInfantMedium" panose="02000603020000020003" pitchFamily="2" charset="0"/>
              </a:rPr>
              <a:t>How did you get on? Choose one way.</a:t>
            </a:r>
          </a:p>
          <a:p>
            <a:endParaRPr lang="en-GB" dirty="0">
              <a:latin typeface="SassoonCRInfantMedium" panose="02000603020000020003" pitchFamily="2" charset="0"/>
            </a:endParaRPr>
          </a:p>
          <a:p>
            <a:r>
              <a:rPr lang="en-GB" dirty="0">
                <a:latin typeface="SassoonCRInfantMedium" panose="02000603020000020003" pitchFamily="2" charset="0"/>
              </a:rPr>
              <a:t>Tell me how you feel it went by leaving </a:t>
            </a:r>
          </a:p>
          <a:p>
            <a:r>
              <a:rPr lang="en-GB" dirty="0">
                <a:latin typeface="SassoonCRInfantMedium" panose="02000603020000020003" pitchFamily="2" charset="0"/>
              </a:rPr>
              <a:t>a comment on the blog.</a:t>
            </a:r>
          </a:p>
          <a:p>
            <a:endParaRPr lang="en-GB" dirty="0">
              <a:latin typeface="SassoonCRInfantMedium" panose="02000603020000020003" pitchFamily="2" charset="0"/>
            </a:endParaRPr>
          </a:p>
          <a:p>
            <a:r>
              <a:rPr lang="en-GB" dirty="0">
                <a:latin typeface="SassoonCRInfantMedium" panose="02000603020000020003" pitchFamily="2" charset="0"/>
              </a:rPr>
              <a:t>Draw one of the self assessment methods below next to your work.</a:t>
            </a:r>
            <a:endParaRPr lang="en-GB" dirty="0">
              <a:latin typeface="SassoonCRInfantMedium" panose="02000603020000020003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85014" y="4412534"/>
            <a:ext cx="94452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>
                <a:latin typeface="SassoonCRInfantMedium" panose="02000603020000020003" pitchFamily="2" charset="0"/>
              </a:rPr>
              <a:t>Traffic light </a:t>
            </a:r>
            <a:r>
              <a:rPr lang="en-GB" dirty="0">
                <a:latin typeface="SassoonCRInfantMedium" panose="02000603020000020003" pitchFamily="2" charset="0"/>
              </a:rPr>
              <a:t>			</a:t>
            </a:r>
            <a:r>
              <a:rPr lang="en-GB" dirty="0" smtClean="0">
                <a:latin typeface="SassoonCRInfantMedium" panose="02000603020000020003" pitchFamily="2" charset="0"/>
              </a:rPr>
              <a:t>                                </a:t>
            </a:r>
            <a:r>
              <a:rPr lang="en-GB" b="1" u="sng" dirty="0" smtClean="0">
                <a:latin typeface="SassoonCRInfantMedium" panose="02000603020000020003" pitchFamily="2" charset="0"/>
              </a:rPr>
              <a:t>Fist </a:t>
            </a:r>
            <a:r>
              <a:rPr lang="en-GB" b="1" u="sng" dirty="0">
                <a:latin typeface="SassoonCRInfantMedium" panose="02000603020000020003" pitchFamily="2" charset="0"/>
              </a:rPr>
              <a:t>of 5</a:t>
            </a:r>
          </a:p>
          <a:p>
            <a:r>
              <a:rPr lang="en-GB" dirty="0">
                <a:latin typeface="SassoonCRInfantMedium" panose="02000603020000020003" pitchFamily="2" charset="0"/>
              </a:rPr>
              <a:t>				</a:t>
            </a:r>
            <a:r>
              <a:rPr lang="en-GB" dirty="0" smtClean="0">
                <a:latin typeface="SassoonCRInfantMedium" panose="02000603020000020003" pitchFamily="2" charset="0"/>
              </a:rPr>
              <a:t>                                    1 </a:t>
            </a:r>
            <a:r>
              <a:rPr lang="en-GB" dirty="0">
                <a:latin typeface="SassoonCRInfantMedium" panose="02000603020000020003" pitchFamily="2" charset="0"/>
              </a:rPr>
              <a:t>– I struggled</a:t>
            </a:r>
          </a:p>
          <a:p>
            <a:r>
              <a:rPr lang="en-GB" dirty="0">
                <a:solidFill>
                  <a:srgbClr val="FF0000"/>
                </a:solidFill>
                <a:latin typeface="SassoonCRInfantMedium" panose="02000603020000020003" pitchFamily="2" charset="0"/>
              </a:rPr>
              <a:t>Red</a:t>
            </a:r>
            <a:r>
              <a:rPr lang="en-GB" dirty="0">
                <a:latin typeface="SassoonCRInfantMedium" panose="02000603020000020003" pitchFamily="2" charset="0"/>
              </a:rPr>
              <a:t> – not there yet		</a:t>
            </a:r>
            <a:r>
              <a:rPr lang="en-GB" dirty="0" smtClean="0">
                <a:latin typeface="SassoonCRInfantMedium" panose="02000603020000020003" pitchFamily="2" charset="0"/>
              </a:rPr>
              <a:t>                       2 </a:t>
            </a:r>
            <a:r>
              <a:rPr lang="en-GB" dirty="0">
                <a:latin typeface="SassoonCRInfantMedium" panose="02000603020000020003" pitchFamily="2" charset="0"/>
              </a:rPr>
              <a:t>– I found some difficult</a:t>
            </a:r>
          </a:p>
          <a:p>
            <a:r>
              <a:rPr lang="en-GB" dirty="0">
                <a:solidFill>
                  <a:srgbClr val="FFC000"/>
                </a:solidFill>
                <a:latin typeface="SassoonCRInfantMedium" panose="02000603020000020003" pitchFamily="2" charset="0"/>
              </a:rPr>
              <a:t>Orange</a:t>
            </a:r>
            <a:r>
              <a:rPr lang="en-GB" dirty="0">
                <a:latin typeface="SassoonCRInfantMedium" panose="02000603020000020003" pitchFamily="2" charset="0"/>
              </a:rPr>
              <a:t> – getting there		</a:t>
            </a:r>
            <a:r>
              <a:rPr lang="en-GB" dirty="0" smtClean="0">
                <a:latin typeface="SassoonCRInfantMedium" panose="02000603020000020003" pitchFamily="2" charset="0"/>
              </a:rPr>
              <a:t>                       3 </a:t>
            </a:r>
            <a:r>
              <a:rPr lang="en-GB" dirty="0">
                <a:latin typeface="SassoonCRInfantMedium" panose="02000603020000020003" pitchFamily="2" charset="0"/>
              </a:rPr>
              <a:t>– I think I’m getting it</a:t>
            </a:r>
          </a:p>
          <a:p>
            <a:r>
              <a:rPr lang="en-GB" dirty="0">
                <a:solidFill>
                  <a:srgbClr val="00B050"/>
                </a:solidFill>
                <a:latin typeface="SassoonCRInfantMedium" panose="02000603020000020003" pitchFamily="2" charset="0"/>
              </a:rPr>
              <a:t>Green</a:t>
            </a:r>
            <a:r>
              <a:rPr lang="en-GB" dirty="0">
                <a:latin typeface="SassoonCRInfantMedium" panose="02000603020000020003" pitchFamily="2" charset="0"/>
              </a:rPr>
              <a:t> – got it!			</a:t>
            </a:r>
            <a:r>
              <a:rPr lang="en-GB" dirty="0" smtClean="0">
                <a:latin typeface="SassoonCRInfantMedium" panose="02000603020000020003" pitchFamily="2" charset="0"/>
              </a:rPr>
              <a:t>                       4 </a:t>
            </a:r>
            <a:r>
              <a:rPr lang="en-GB" dirty="0">
                <a:latin typeface="SassoonCRInfantMedium" panose="02000603020000020003" pitchFamily="2" charset="0"/>
              </a:rPr>
              <a:t>– I’m doing </a:t>
            </a:r>
            <a:r>
              <a:rPr lang="en-GB" dirty="0" smtClean="0">
                <a:latin typeface="SassoonCRInfantMedium" panose="02000603020000020003" pitchFamily="2" charset="0"/>
              </a:rPr>
              <a:t>well</a:t>
            </a:r>
          </a:p>
          <a:p>
            <a:r>
              <a:rPr lang="en-GB" dirty="0">
                <a:latin typeface="SassoonCRInfantMedium" panose="02000603020000020003" pitchFamily="2" charset="0"/>
              </a:rPr>
              <a:t> </a:t>
            </a:r>
            <a:r>
              <a:rPr lang="en-GB" dirty="0" smtClean="0">
                <a:latin typeface="SassoonCRInfantMedium" panose="02000603020000020003" pitchFamily="2" charset="0"/>
              </a:rPr>
              <a:t>                                                             5 -  I’ve got it!</a:t>
            </a:r>
            <a:endParaRPr lang="en-GB" dirty="0">
              <a:latin typeface="SassoonCRInfantMedium" panose="02000603020000020003" pitchFamily="2" charset="0"/>
            </a:endParaRPr>
          </a:p>
          <a:p>
            <a:r>
              <a:rPr lang="en-GB" dirty="0">
                <a:latin typeface="SassoonCRInfantMedium" panose="02000603020000020003" pitchFamily="2" charset="0"/>
              </a:rPr>
              <a:t>		</a:t>
            </a:r>
            <a:endParaRPr lang="en-GB" dirty="0"/>
          </a:p>
        </p:txBody>
      </p:sp>
      <p:pic>
        <p:nvPicPr>
          <p:cNvPr id="9" name="Picture 8" descr="Image result for traffic light outlin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1"/>
          <a:stretch/>
        </p:blipFill>
        <p:spPr bwMode="auto">
          <a:xfrm>
            <a:off x="3940429" y="4199716"/>
            <a:ext cx="1418381" cy="217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Image result for hand out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214" y="3881138"/>
            <a:ext cx="1728642" cy="1673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857149" y="681575"/>
            <a:ext cx="6422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Assessment Time</a:t>
            </a:r>
            <a:endParaRPr lang="en-GB" sz="40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53338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4228</TotalTime>
  <Words>338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SassoonCRInfant</vt:lpstr>
      <vt:lpstr>SassoonCRInfantMedium</vt:lpstr>
      <vt:lpstr>Tw Cen MT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Swift</dc:creator>
  <cp:lastModifiedBy>H Swift</cp:lastModifiedBy>
  <cp:revision>15</cp:revision>
  <dcterms:created xsi:type="dcterms:W3CDTF">2020-03-23T13:53:51Z</dcterms:created>
  <dcterms:modified xsi:type="dcterms:W3CDTF">2020-03-26T12:22:16Z</dcterms:modified>
</cp:coreProperties>
</file>