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5" r:id="rId4"/>
    <p:sldId id="268" r:id="rId5"/>
    <p:sldId id="269"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0" autoAdjust="0"/>
    <p:restoredTop sz="94660" autoAdjust="0"/>
  </p:normalViewPr>
  <p:slideViewPr>
    <p:cSldViewPr>
      <p:cViewPr>
        <p:scale>
          <a:sx n="50" d="100"/>
          <a:sy n="50" d="100"/>
        </p:scale>
        <p:origin x="-2070" y="-6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06486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713163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291560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150700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E7F5E-47EE-47D6-9AA7-B80D02BDC4F7}"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914524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FE7F5E-47EE-47D6-9AA7-B80D02BDC4F7}"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3895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FE7F5E-47EE-47D6-9AA7-B80D02BDC4F7}" type="datetimeFigureOut">
              <a:rPr lang="en-GB" smtClean="0"/>
              <a:t>23/03/2020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170895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FE7F5E-47EE-47D6-9AA7-B80D02BDC4F7}" type="datetimeFigureOut">
              <a:rPr lang="en-GB" smtClean="0"/>
              <a:t>23/03/2020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79454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E7F5E-47EE-47D6-9AA7-B80D02BDC4F7}" type="datetimeFigureOut">
              <a:rPr lang="en-GB" smtClean="0"/>
              <a:t>23/03/2020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59045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E7F5E-47EE-47D6-9AA7-B80D02BDC4F7}"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587691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E7F5E-47EE-47D6-9AA7-B80D02BDC4F7}"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253689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9000">
              <a:srgbClr val="FFFF00"/>
            </a:gs>
            <a:gs pos="82000">
              <a:schemeClr val="bg1"/>
            </a:gs>
            <a:gs pos="100000">
              <a:schemeClr val="bg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E7F5E-47EE-47D6-9AA7-B80D02BDC4F7}" type="datetimeFigureOut">
              <a:rPr lang="en-GB" smtClean="0"/>
              <a:t>23/03/2020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C7D11-1C06-4DF4-95D6-06EF620D67FA}" type="slidenum">
              <a:rPr lang="en-GB" smtClean="0"/>
              <a:t>‹#›</a:t>
            </a:fld>
            <a:endParaRPr lang="en-GB"/>
          </a:p>
        </p:txBody>
      </p:sp>
    </p:spTree>
    <p:extLst>
      <p:ext uri="{BB962C8B-B14F-4D97-AF65-F5344CB8AC3E}">
        <p14:creationId xmlns:p14="http://schemas.microsoft.com/office/powerpoint/2010/main" val="129152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houghtco.com/ways-to-practice-spelling-words-2086716"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hyperlink" Target="https://www.youtube.com/watch?v=2BCyvxdzWxE" TargetMode="Externa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gif"/><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420888"/>
            <a:ext cx="7772400" cy="1470025"/>
          </a:xfrm>
        </p:spPr>
        <p:txBody>
          <a:bodyPr>
            <a:normAutofit fontScale="90000"/>
          </a:bodyPr>
          <a:lstStyle/>
          <a:p>
            <a:r>
              <a:rPr lang="en-GB" u="sng" dirty="0" smtClean="0">
                <a:latin typeface="SassoonCRInfantMedium" panose="02000603020000020003" pitchFamily="2" charset="0"/>
              </a:rPr>
              <a:t>Spelling/ Phonics/ Reading Activity Carousel</a:t>
            </a:r>
            <a:br>
              <a:rPr lang="en-GB" u="sng" dirty="0" smtClean="0">
                <a:latin typeface="SassoonCRInfantMedium" panose="02000603020000020003" pitchFamily="2" charset="0"/>
              </a:rPr>
            </a:br>
            <a:r>
              <a:rPr lang="en-GB" u="sng" dirty="0">
                <a:latin typeface="SassoonCRInfantMedium" panose="02000603020000020003" pitchFamily="2" charset="0"/>
              </a:rPr>
              <a:t/>
            </a:r>
            <a:br>
              <a:rPr lang="en-GB" u="sng" dirty="0">
                <a:latin typeface="SassoonCRInfantMedium" panose="02000603020000020003" pitchFamily="2" charset="0"/>
              </a:rPr>
            </a:br>
            <a:r>
              <a:rPr lang="en-GB" dirty="0" smtClean="0">
                <a:solidFill>
                  <a:srgbClr val="FF0000"/>
                </a:solidFill>
                <a:latin typeface="SassoonCRInfantMedium" panose="02000603020000020003" pitchFamily="2" charset="0"/>
              </a:rPr>
              <a:t>Monday 23</a:t>
            </a:r>
            <a:r>
              <a:rPr lang="en-GB" baseline="30000" dirty="0" smtClean="0">
                <a:solidFill>
                  <a:srgbClr val="FF0000"/>
                </a:solidFill>
                <a:latin typeface="SassoonCRInfantMedium" panose="02000603020000020003" pitchFamily="2" charset="0"/>
              </a:rPr>
              <a:t>rd</a:t>
            </a:r>
            <a:r>
              <a:rPr lang="en-GB" dirty="0" smtClean="0">
                <a:solidFill>
                  <a:srgbClr val="FF0000"/>
                </a:solidFill>
                <a:latin typeface="SassoonCRInfantMedium" panose="02000603020000020003" pitchFamily="2" charset="0"/>
              </a:rPr>
              <a:t>- Thursday 26</a:t>
            </a:r>
            <a:r>
              <a:rPr lang="en-GB" baseline="30000" dirty="0" smtClean="0">
                <a:solidFill>
                  <a:srgbClr val="FF0000"/>
                </a:solidFill>
                <a:latin typeface="SassoonCRInfantMedium" panose="02000603020000020003" pitchFamily="2" charset="0"/>
              </a:rPr>
              <a:t>th</a:t>
            </a:r>
            <a:r>
              <a:rPr lang="en-GB" dirty="0" smtClean="0">
                <a:solidFill>
                  <a:srgbClr val="FF0000"/>
                </a:solidFill>
                <a:latin typeface="SassoonCRInfantMedium" panose="02000603020000020003" pitchFamily="2" charset="0"/>
              </a:rPr>
              <a:t> do </a:t>
            </a:r>
            <a:r>
              <a:rPr lang="en-GB" u="sng" dirty="0" smtClean="0">
                <a:solidFill>
                  <a:srgbClr val="FF0000"/>
                </a:solidFill>
                <a:latin typeface="SassoonCRInfantMedium" panose="02000603020000020003" pitchFamily="2" charset="0"/>
              </a:rPr>
              <a:t>one</a:t>
            </a:r>
            <a:r>
              <a:rPr lang="en-GB" dirty="0" smtClean="0">
                <a:solidFill>
                  <a:srgbClr val="FF0000"/>
                </a:solidFill>
                <a:latin typeface="SassoonCRInfantMedium" panose="02000603020000020003" pitchFamily="2" charset="0"/>
              </a:rPr>
              <a:t> of these activities each day.</a:t>
            </a:r>
            <a:br>
              <a:rPr lang="en-GB" dirty="0" smtClean="0">
                <a:solidFill>
                  <a:srgbClr val="FF0000"/>
                </a:solidFill>
                <a:latin typeface="SassoonCRInfantMedium" panose="02000603020000020003" pitchFamily="2" charset="0"/>
              </a:rPr>
            </a:br>
            <a:r>
              <a:rPr lang="en-GB" dirty="0" smtClean="0">
                <a:solidFill>
                  <a:srgbClr val="FF0000"/>
                </a:solidFill>
                <a:latin typeface="SassoonCRInfantMedium" panose="02000603020000020003" pitchFamily="2" charset="0"/>
              </a:rPr>
              <a:t>Use your jotter to record your answers!</a:t>
            </a:r>
            <a:r>
              <a:rPr lang="en-GB" u="sng" dirty="0" smtClean="0">
                <a:latin typeface="SassoonCRInfantMedium" panose="02000603020000020003" pitchFamily="2" charset="0"/>
              </a:rPr>
              <a:t/>
            </a:r>
            <a:br>
              <a:rPr lang="en-GB" u="sng" dirty="0" smtClean="0">
                <a:latin typeface="SassoonCRInfantMedium" panose="02000603020000020003" pitchFamily="2" charset="0"/>
              </a:rPr>
            </a:br>
            <a:r>
              <a:rPr lang="en-GB" u="sng" dirty="0">
                <a:latin typeface="SassoonCRInfantMedium" panose="02000603020000020003" pitchFamily="2" charset="0"/>
              </a:rPr>
              <a:t/>
            </a:r>
            <a:br>
              <a:rPr lang="en-GB" u="sng" dirty="0">
                <a:latin typeface="SassoonCRInfantMedium" panose="02000603020000020003" pitchFamily="2" charset="0"/>
              </a:rPr>
            </a:br>
            <a:r>
              <a:rPr lang="en-GB" u="sng" dirty="0" smtClean="0">
                <a:latin typeface="SassoonCRInfantMedium" panose="02000603020000020003" pitchFamily="2" charset="0"/>
              </a:rPr>
              <a:t>Recommended time: 30 mins</a:t>
            </a:r>
            <a:endParaRPr lang="en-GB" u="sng" dirty="0">
              <a:latin typeface="SassoonCRInfantMedium" panose="02000603020000020003" pitchFamily="2" charset="0"/>
            </a:endParaRPr>
          </a:p>
        </p:txBody>
      </p:sp>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375050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60338"/>
            <a:ext cx="7772400" cy="1470025"/>
          </a:xfrm>
        </p:spPr>
        <p:txBody>
          <a:bodyPr/>
          <a:lstStyle/>
          <a:p>
            <a:r>
              <a:rPr lang="en-GB" u="sng" dirty="0" smtClean="0">
                <a:latin typeface="SassoonCRInfantMedium" panose="02000603020000020003" pitchFamily="2" charset="0"/>
              </a:rPr>
              <a:t>1. Spelling Activity</a:t>
            </a:r>
            <a:endParaRPr lang="en-GB" u="sng" dirty="0">
              <a:latin typeface="SassoonCRInfantMedium" panose="02000603020000020003" pitchFamily="2" charset="0"/>
            </a:endParaRPr>
          </a:p>
        </p:txBody>
      </p:sp>
      <p:sp>
        <p:nvSpPr>
          <p:cNvPr id="3" name="Subtitle 2"/>
          <p:cNvSpPr>
            <a:spLocks noGrp="1"/>
          </p:cNvSpPr>
          <p:nvPr>
            <p:ph type="subTitle" idx="1"/>
          </p:nvPr>
        </p:nvSpPr>
        <p:spPr>
          <a:xfrm>
            <a:off x="755576" y="1340768"/>
            <a:ext cx="7848872" cy="3240360"/>
          </a:xfrm>
        </p:spPr>
        <p:txBody>
          <a:bodyPr>
            <a:noAutofit/>
          </a:bodyPr>
          <a:lstStyle/>
          <a:p>
            <a:pPr algn="l"/>
            <a:r>
              <a:rPr lang="en-GB" sz="2400" dirty="0" smtClean="0">
                <a:solidFill>
                  <a:srgbClr val="002060"/>
                </a:solidFill>
                <a:latin typeface="SassoonCRInfantMedium" panose="02000603020000020003" pitchFamily="2" charset="0"/>
              </a:rPr>
              <a:t>Here are the spellings for this week…</a:t>
            </a:r>
          </a:p>
          <a:p>
            <a:pPr algn="l"/>
            <a:r>
              <a:rPr lang="en-GB" sz="2400" dirty="0" smtClean="0">
                <a:solidFill>
                  <a:srgbClr val="002060"/>
                </a:solidFill>
                <a:latin typeface="SassoonCRInfantMedium" panose="02000603020000020003" pitchFamily="2" charset="0"/>
              </a:rPr>
              <a:t>(Children will know which spellings they normally do)</a:t>
            </a:r>
          </a:p>
          <a:p>
            <a:pPr algn="l"/>
            <a:endParaRPr lang="en-GB" sz="2400" dirty="0" smtClean="0">
              <a:solidFill>
                <a:srgbClr val="FF0000"/>
              </a:solidFill>
              <a:latin typeface="SassoonCRInfantMedium" panose="02000603020000020003" pitchFamily="2" charset="0"/>
            </a:endParaRPr>
          </a:p>
          <a:p>
            <a:pPr marL="514350" indent="-514350" algn="l">
              <a:buAutoNum type="arabicPeriod"/>
            </a:pPr>
            <a:r>
              <a:rPr lang="en-GB" sz="2400" dirty="0" err="1" smtClean="0">
                <a:solidFill>
                  <a:srgbClr val="FF0000"/>
                </a:solidFill>
                <a:latin typeface="SassoonCRInfantMedium" panose="02000603020000020003" pitchFamily="2" charset="0"/>
              </a:rPr>
              <a:t>pl</a:t>
            </a:r>
            <a:r>
              <a:rPr lang="en-GB" sz="2400" dirty="0" smtClean="0">
                <a:solidFill>
                  <a:srgbClr val="FF0000"/>
                </a:solidFill>
                <a:latin typeface="SassoonCRInfantMedium" panose="02000603020000020003" pitchFamily="2" charset="0"/>
              </a:rPr>
              <a:t> and </a:t>
            </a:r>
            <a:r>
              <a:rPr lang="en-GB" sz="2400" dirty="0" err="1" smtClean="0">
                <a:solidFill>
                  <a:srgbClr val="FF0000"/>
                </a:solidFill>
                <a:latin typeface="SassoonCRInfantMedium" panose="02000603020000020003" pitchFamily="2" charset="0"/>
              </a:rPr>
              <a:t>sl</a:t>
            </a:r>
            <a:r>
              <a:rPr lang="en-GB" sz="2400" dirty="0" smtClean="0">
                <a:solidFill>
                  <a:srgbClr val="FF0000"/>
                </a:solidFill>
                <a:latin typeface="SassoonCRInfantMedium" panose="02000603020000020003" pitchFamily="2" charset="0"/>
              </a:rPr>
              <a:t> spellings: plan, plot, pluck, plug, plum, slack, slap, slick, slim, slip, slot, slum</a:t>
            </a:r>
          </a:p>
          <a:p>
            <a:pPr marL="514350" indent="-514350" algn="l">
              <a:buAutoNum type="arabicPeriod"/>
            </a:pPr>
            <a:r>
              <a:rPr lang="en-GB" sz="2400" dirty="0" smtClean="0">
                <a:solidFill>
                  <a:srgbClr val="00B050"/>
                </a:solidFill>
                <a:latin typeface="SassoonCRInfantMedium" panose="02000603020000020003" pitchFamily="2" charset="0"/>
              </a:rPr>
              <a:t>-</a:t>
            </a:r>
            <a:r>
              <a:rPr lang="en-GB" sz="2400" dirty="0" err="1" smtClean="0">
                <a:solidFill>
                  <a:srgbClr val="00B050"/>
                </a:solidFill>
                <a:latin typeface="SassoonCRInfantMedium" panose="02000603020000020003" pitchFamily="2" charset="0"/>
              </a:rPr>
              <a:t>ft</a:t>
            </a:r>
            <a:r>
              <a:rPr lang="en-GB" sz="2400" dirty="0" smtClean="0">
                <a:solidFill>
                  <a:srgbClr val="00B050"/>
                </a:solidFill>
                <a:latin typeface="SassoonCRInfantMedium" panose="02000603020000020003" pitchFamily="2" charset="0"/>
              </a:rPr>
              <a:t> spellings: left, drift, gift, lift, swift, loft, soft</a:t>
            </a:r>
          </a:p>
          <a:p>
            <a:pPr marL="514350" indent="-514350" algn="l">
              <a:buAutoNum type="arabicPeriod"/>
            </a:pPr>
            <a:r>
              <a:rPr lang="en-GB" sz="2400" dirty="0" smtClean="0">
                <a:solidFill>
                  <a:srgbClr val="FFC000"/>
                </a:solidFill>
                <a:latin typeface="SassoonCRInfantMedium" panose="02000603020000020003" pitchFamily="2" charset="0"/>
              </a:rPr>
              <a:t>ear spellings: dear, ear, fear, hear, near, rear, spear, year</a:t>
            </a:r>
          </a:p>
          <a:p>
            <a:pPr marL="514350" indent="-514350" algn="l">
              <a:buAutoNum type="arabicPeriod"/>
            </a:pPr>
            <a:r>
              <a:rPr lang="en-GB" sz="2400" dirty="0" err="1" smtClean="0">
                <a:solidFill>
                  <a:schemeClr val="accent4"/>
                </a:solidFill>
                <a:latin typeface="SassoonCRInfantMedium" panose="02000603020000020003" pitchFamily="2" charset="0"/>
              </a:rPr>
              <a:t>ed</a:t>
            </a:r>
            <a:r>
              <a:rPr lang="en-GB" sz="2400" dirty="0" smtClean="0">
                <a:solidFill>
                  <a:schemeClr val="accent4"/>
                </a:solidFill>
                <a:latin typeface="SassoonCRInfantMedium" panose="02000603020000020003" pitchFamily="2" charset="0"/>
              </a:rPr>
              <a:t> spellings: assorted, battled, crowded, disobeyed, displeased, disturbed, drowned, flawed, frightened, marked, murdered, powered, sorted</a:t>
            </a:r>
          </a:p>
          <a:p>
            <a:pPr marL="514350" indent="-514350" algn="l">
              <a:buAutoNum type="arabicPeriod"/>
            </a:pPr>
            <a:endParaRPr lang="en-GB" sz="2800" dirty="0">
              <a:solidFill>
                <a:srgbClr val="002060"/>
              </a:solidFill>
              <a:latin typeface="SassoonCRInfantMedium" panose="02000603020000020003" pitchFamily="2" charset="0"/>
            </a:endParaRPr>
          </a:p>
        </p:txBody>
      </p:sp>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Rectangle 4"/>
          <p:cNvSpPr/>
          <p:nvPr/>
        </p:nvSpPr>
        <p:spPr>
          <a:xfrm>
            <a:off x="755576" y="5949280"/>
            <a:ext cx="7740352" cy="646331"/>
          </a:xfrm>
          <a:prstGeom prst="rect">
            <a:avLst/>
          </a:prstGeom>
        </p:spPr>
        <p:txBody>
          <a:bodyPr wrap="square">
            <a:spAutoFit/>
          </a:bodyPr>
          <a:lstStyle/>
          <a:p>
            <a:r>
              <a:rPr lang="en-GB" dirty="0" smtClean="0">
                <a:solidFill>
                  <a:srgbClr val="FF0000"/>
                </a:solidFill>
              </a:rPr>
              <a:t>Click on the link below to find different ways of practising your spellings!</a:t>
            </a:r>
            <a:endParaRPr lang="en-GB" dirty="0" smtClean="0">
              <a:solidFill>
                <a:srgbClr val="FF0000"/>
              </a:solidFill>
              <a:hlinkClick r:id="rId2"/>
            </a:endParaRPr>
          </a:p>
          <a:p>
            <a:r>
              <a:rPr lang="en-GB" dirty="0" smtClean="0">
                <a:hlinkClick r:id="rId2"/>
              </a:rPr>
              <a:t>https</a:t>
            </a:r>
            <a:r>
              <a:rPr lang="en-GB" dirty="0">
                <a:hlinkClick r:id="rId2"/>
              </a:rPr>
              <a:t>://www.thoughtco.com/ways-to-practice-spelling-words-2086716</a:t>
            </a:r>
            <a:endParaRPr lang="en-GB" dirty="0"/>
          </a:p>
        </p:txBody>
      </p:sp>
    </p:spTree>
    <p:extLst>
      <p:ext uri="{BB962C8B-B14F-4D97-AF65-F5344CB8AC3E}">
        <p14:creationId xmlns:p14="http://schemas.microsoft.com/office/powerpoint/2010/main" val="2014813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547241" y="2420888"/>
            <a:ext cx="4168775" cy="1470025"/>
          </a:xfrm>
        </p:spPr>
        <p:txBody>
          <a:bodyPr>
            <a:normAutofit fontScale="90000"/>
          </a:bodyPr>
          <a:lstStyle/>
          <a:p>
            <a:pPr algn="l"/>
            <a:r>
              <a:rPr lang="en-GB" dirty="0" smtClean="0">
                <a:latin typeface="SassoonCRInfantMedium" panose="02000603020000020003" pitchFamily="2" charset="0"/>
              </a:rPr>
              <a:t>2. Reading activity</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Following on from our </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reading lesson on Monday.</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 Read some of your book</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 and get an adult to ask you </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some of these inference questions about what you have read.</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a:t>
            </a:r>
            <a:br>
              <a:rPr lang="en-GB" sz="2700" dirty="0" smtClean="0">
                <a:solidFill>
                  <a:schemeClr val="tx2">
                    <a:lumMod val="60000"/>
                    <a:lumOff val="40000"/>
                  </a:schemeClr>
                </a:solidFill>
                <a:latin typeface="SassoonCRInfantMedium" panose="02000603020000020003" pitchFamily="2" charset="0"/>
              </a:rPr>
            </a:br>
            <a:endParaRPr lang="en-GB" sz="2700" dirty="0">
              <a:latin typeface="SassoonCRInfantMedium" panose="02000603020000020003" pitchFamily="2"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908720"/>
            <a:ext cx="3962400" cy="55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9432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itle 4"/>
          <p:cNvSpPr>
            <a:spLocks noGrp="1"/>
          </p:cNvSpPr>
          <p:nvPr>
            <p:ph type="ctrTitle"/>
          </p:nvPr>
        </p:nvSpPr>
        <p:spPr>
          <a:xfrm>
            <a:off x="460375" y="692696"/>
            <a:ext cx="8139609" cy="5832648"/>
          </a:xfrm>
        </p:spPr>
        <p:txBody>
          <a:bodyPr>
            <a:normAutofit fontScale="90000"/>
          </a:bodyPr>
          <a:lstStyle/>
          <a:p>
            <a:pPr algn="l"/>
            <a:r>
              <a:rPr lang="en-GB" dirty="0" smtClean="0">
                <a:latin typeface="SassoonCRInfantMedium" panose="02000603020000020003" pitchFamily="2" charset="0"/>
              </a:rPr>
              <a:t>3. Phonics activity</a:t>
            </a:r>
            <a:br>
              <a:rPr lang="en-GB" dirty="0" smtClean="0">
                <a:latin typeface="SassoonCRInfantMedium" panose="02000603020000020003" pitchFamily="2" charset="0"/>
              </a:rPr>
            </a:br>
            <a:r>
              <a:rPr lang="en-GB" sz="2200" dirty="0" smtClean="0">
                <a:latin typeface="SassoonCRInfantMedium" panose="02000603020000020003" pitchFamily="2" charset="0"/>
              </a:rPr>
              <a:t>The sound family we are looking at this week is the </a:t>
            </a:r>
            <a:r>
              <a:rPr lang="en-GB" sz="2200" dirty="0" err="1" smtClean="0">
                <a:latin typeface="SassoonCRInfantMedium" panose="02000603020000020003" pitchFamily="2" charset="0"/>
              </a:rPr>
              <a:t>igh</a:t>
            </a:r>
            <a:r>
              <a:rPr lang="en-GB" sz="2200" dirty="0" smtClean="0">
                <a:latin typeface="SassoonCRInfantMedium" panose="02000603020000020003" pitchFamily="2" charset="0"/>
              </a:rPr>
              <a:t>, </a:t>
            </a:r>
            <a:r>
              <a:rPr lang="en-GB" sz="2200" dirty="0" err="1" smtClean="0">
                <a:latin typeface="SassoonCRInfantMedium" panose="02000603020000020003" pitchFamily="2" charset="0"/>
              </a:rPr>
              <a:t>ie</a:t>
            </a:r>
            <a:r>
              <a:rPr lang="en-GB" sz="2200" dirty="0" smtClean="0">
                <a:latin typeface="SassoonCRInfantMedium" panose="02000603020000020003" pitchFamily="2" charset="0"/>
              </a:rPr>
              <a:t>, </a:t>
            </a:r>
            <a:r>
              <a:rPr lang="en-GB" sz="2200" dirty="0" err="1" smtClean="0">
                <a:latin typeface="SassoonCRInfantMedium" panose="02000603020000020003" pitchFamily="2" charset="0"/>
              </a:rPr>
              <a:t>i_e</a:t>
            </a:r>
            <a:r>
              <a:rPr lang="en-GB" sz="2200" dirty="0" smtClean="0">
                <a:latin typeface="SassoonCRInfantMedium" panose="02000603020000020003" pitchFamily="2" charset="0"/>
              </a:rPr>
              <a:t>, y family. They sound the same but are spelt differently.</a:t>
            </a:r>
            <a:br>
              <a:rPr lang="en-GB" sz="2200" dirty="0" smtClean="0">
                <a:latin typeface="SassoonCRInfantMedium" panose="02000603020000020003" pitchFamily="2" charset="0"/>
              </a:rPr>
            </a:br>
            <a:r>
              <a:rPr lang="en-GB" sz="2200" dirty="0" smtClean="0">
                <a:latin typeface="SassoonCRInfantMedium" panose="02000603020000020003" pitchFamily="2" charset="0"/>
              </a:rPr>
              <a:t/>
            </a:r>
            <a:br>
              <a:rPr lang="en-GB" sz="2200" dirty="0" smtClean="0">
                <a:latin typeface="SassoonCRInfantMedium" panose="02000603020000020003" pitchFamily="2" charset="0"/>
              </a:rPr>
            </a:br>
            <a:r>
              <a:rPr lang="en-GB" sz="2200" dirty="0" smtClean="0">
                <a:latin typeface="SassoonCRInfantMedium" panose="02000603020000020003" pitchFamily="2" charset="0"/>
              </a:rPr>
              <a:t>Check out this video clip</a:t>
            </a:r>
            <a:r>
              <a:rPr lang="en-GB" sz="2200" dirty="0" smtClean="0">
                <a:latin typeface="SassoonCRInfantMedium" panose="02000603020000020003" pitchFamily="2" charset="0"/>
                <a:hlinkClick r:id="rId2"/>
              </a:rPr>
              <a:t>https</a:t>
            </a:r>
            <a:r>
              <a:rPr lang="en-GB" sz="2200" dirty="0">
                <a:latin typeface="SassoonCRInfantMedium" panose="02000603020000020003" pitchFamily="2" charset="0"/>
                <a:hlinkClick r:id="rId2"/>
              </a:rPr>
              <a:t>://</a:t>
            </a:r>
            <a:r>
              <a:rPr lang="en-GB" sz="2200" dirty="0" smtClean="0">
                <a:latin typeface="SassoonCRInfantMedium" panose="02000603020000020003" pitchFamily="2" charset="0"/>
                <a:hlinkClick r:id="rId2"/>
              </a:rPr>
              <a:t>www.youtube.com/watch?v=2BCyvxdzWxE</a:t>
            </a:r>
            <a:r>
              <a:rPr lang="en-GB" sz="2200" dirty="0" smtClean="0">
                <a:latin typeface="SassoonCRInfantMedium" panose="02000603020000020003" pitchFamily="2" charset="0"/>
              </a:rPr>
              <a:t/>
            </a:r>
            <a:br>
              <a:rPr lang="en-GB" sz="2200" dirty="0" smtClean="0">
                <a:latin typeface="SassoonCRInfantMedium" panose="02000603020000020003" pitchFamily="2" charset="0"/>
              </a:rPr>
            </a:br>
            <a:r>
              <a:rPr lang="en-GB" sz="2200" dirty="0" smtClean="0">
                <a:latin typeface="SassoonCRInfantMedium" panose="02000603020000020003" pitchFamily="2" charset="0"/>
              </a:rPr>
              <a:t/>
            </a:r>
            <a:br>
              <a:rPr lang="en-GB" sz="2200" dirty="0" smtClean="0">
                <a:latin typeface="SassoonCRInfantMedium" panose="02000603020000020003" pitchFamily="2" charset="0"/>
              </a:rPr>
            </a:br>
            <a:r>
              <a:rPr lang="en-GB" sz="2000" dirty="0" smtClean="0">
                <a:solidFill>
                  <a:srgbClr val="FF0000"/>
                </a:solidFill>
                <a:latin typeface="SassoonCRInfantMedium" panose="02000603020000020003" pitchFamily="2" charset="0"/>
              </a:rPr>
              <a:t>Which </a:t>
            </a:r>
            <a:r>
              <a:rPr lang="en-GB" sz="2000" dirty="0" err="1" smtClean="0">
                <a:solidFill>
                  <a:srgbClr val="FF0000"/>
                </a:solidFill>
                <a:latin typeface="SassoonCRInfantMedium" panose="02000603020000020003" pitchFamily="2" charset="0"/>
              </a:rPr>
              <a:t>igh</a:t>
            </a:r>
            <a:r>
              <a:rPr lang="en-GB" sz="2000" dirty="0" smtClean="0">
                <a:solidFill>
                  <a:srgbClr val="FF0000"/>
                </a:solidFill>
                <a:latin typeface="SassoonCRInfantMedium" panose="02000603020000020003" pitchFamily="2" charset="0"/>
              </a:rPr>
              <a:t>/</a:t>
            </a:r>
            <a:r>
              <a:rPr lang="en-GB" sz="2000" dirty="0" err="1" smtClean="0">
                <a:solidFill>
                  <a:srgbClr val="FF0000"/>
                </a:solidFill>
                <a:latin typeface="SassoonCRInfantMedium" panose="02000603020000020003" pitchFamily="2" charset="0"/>
              </a:rPr>
              <a:t>ie</a:t>
            </a:r>
            <a:r>
              <a:rPr lang="en-GB" sz="2000" dirty="0" smtClean="0">
                <a:solidFill>
                  <a:srgbClr val="FF0000"/>
                </a:solidFill>
                <a:latin typeface="SassoonCRInfantMedium" panose="02000603020000020003" pitchFamily="2" charset="0"/>
              </a:rPr>
              <a:t>/</a:t>
            </a:r>
            <a:r>
              <a:rPr lang="en-GB" sz="2000" dirty="0" err="1" smtClean="0">
                <a:solidFill>
                  <a:srgbClr val="FF0000"/>
                </a:solidFill>
                <a:latin typeface="SassoonCRInfantMedium" panose="02000603020000020003" pitchFamily="2" charset="0"/>
              </a:rPr>
              <a:t>i_e</a:t>
            </a:r>
            <a:r>
              <a:rPr lang="en-GB" sz="2000" dirty="0" smtClean="0">
                <a:solidFill>
                  <a:srgbClr val="FF0000"/>
                </a:solidFill>
                <a:latin typeface="SassoonCRInfantMedium" panose="02000603020000020003" pitchFamily="2" charset="0"/>
              </a:rPr>
              <a:t>/y sound go in these words? </a:t>
            </a:r>
            <a:br>
              <a:rPr lang="en-GB" sz="2000" dirty="0" smtClean="0">
                <a:solidFill>
                  <a:srgbClr val="FF0000"/>
                </a:solidFill>
                <a:latin typeface="SassoonCRInfantMedium" panose="02000603020000020003" pitchFamily="2" charset="0"/>
              </a:rPr>
            </a:br>
            <a:r>
              <a:rPr lang="en-GB" sz="2000" dirty="0" smtClean="0">
                <a:solidFill>
                  <a:srgbClr val="FF0000"/>
                </a:solidFill>
                <a:latin typeface="SassoonCRInfantMedium" panose="02000603020000020003" pitchFamily="2" charset="0"/>
              </a:rPr>
              <a:t>Bonus point- can you identify the homophone!?</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a:latin typeface="SassoonCRInfantMedium" panose="02000603020000020003" pitchFamily="2" charset="0"/>
              </a:rPr>
              <a:t/>
            </a:r>
            <a:br>
              <a:rPr lang="en-GB" dirty="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endParaRPr lang="en-GB" dirty="0">
              <a:latin typeface="SassoonCRInfantMedium" panose="02000603020000020003" pitchFamily="2" charset="0"/>
            </a:endParaRPr>
          </a:p>
        </p:txBody>
      </p:sp>
      <p:pic>
        <p:nvPicPr>
          <p:cNvPr id="2050" name="Picture 2" descr="C:\Users\jennifer.hall\AppData\Local\Microsoft\Windows\INetCache\IE\GNK1MN8P\11_12_53_web[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376" y="4869160"/>
            <a:ext cx="816090" cy="122413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ennifer.hall\AppData\Local\Microsoft\Windows\INetCache\IE\GNK1MN8P\pie_clipartbest[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1129" y="5481228"/>
            <a:ext cx="1219306" cy="81693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jennifer.hall\AppData\Local\Microsoft\Windows\INetCache\IE\BVLVQG3L\Housefly_on_a_leaf_crop[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71274" y="4172120"/>
            <a:ext cx="1044784" cy="69704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jennifer.hall\AppData\Local\Microsoft\Windows\INetCache\IE\HXGRCML5\new_dark_starry_night_by_sagorpirbd-d16k6q2[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3972" y="5292390"/>
            <a:ext cx="1499389" cy="93711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jennifer.hall\AppData\Local\Microsoft\Windows\INetCache\IE\GB1RXEI9\image-150nw-150555584[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7556" y="5501628"/>
            <a:ext cx="864096" cy="776133"/>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jennifer.hall\AppData\Local\Microsoft\Windows\INetCache\IE\BVLVQG3L\knight_of_albion_by_blazbaros-d6sgaoo[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99992" y="5223736"/>
            <a:ext cx="1074427" cy="107442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jennifer.hall\AppData\Local\Microsoft\Windows\INetCache\IE\GB1RXEI9\133111_light_zoom[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91680" y="4417662"/>
            <a:ext cx="1487638" cy="902996"/>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jennifer.hall\AppData\Local\Microsoft\Windows\INetCache\IE\GNK1MN8P\writing_clipart[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30717" y="4193780"/>
            <a:ext cx="1134434" cy="109861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jennifer.hall\AppData\Local\Microsoft\Windows\INetCache\IE\HXGRCML5\time0900[1].gi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36647" y="4175946"/>
            <a:ext cx="1174064" cy="1144712"/>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jennifer.hall\AppData\Local\Microsoft\Windows\INetCache\IE\BVLVQG3L\smile_h[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0375" y="3749877"/>
            <a:ext cx="1017645" cy="1017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758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itle 4"/>
          <p:cNvSpPr>
            <a:spLocks noGrp="1"/>
          </p:cNvSpPr>
          <p:nvPr>
            <p:ph type="ctrTitle"/>
          </p:nvPr>
        </p:nvSpPr>
        <p:spPr>
          <a:xfrm>
            <a:off x="827584" y="-144463"/>
            <a:ext cx="7772400" cy="1470025"/>
          </a:xfrm>
        </p:spPr>
        <p:txBody>
          <a:bodyPr/>
          <a:lstStyle/>
          <a:p>
            <a:r>
              <a:rPr lang="en-GB" dirty="0" smtClean="0">
                <a:latin typeface="SassoonCRInfantMedium" panose="02000603020000020003" pitchFamily="2" charset="0"/>
              </a:rPr>
              <a:t>4. Reading activity</a:t>
            </a:r>
            <a:endParaRPr lang="en-GB" dirty="0">
              <a:latin typeface="SassoonCRInfantMedium" panose="02000603020000020003" pitchFamily="2"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959260"/>
            <a:ext cx="6264696" cy="5883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3390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itle 4"/>
          <p:cNvSpPr>
            <a:spLocks noGrp="1"/>
          </p:cNvSpPr>
          <p:nvPr>
            <p:ph type="ctrTitle"/>
          </p:nvPr>
        </p:nvSpPr>
        <p:spPr>
          <a:xfrm>
            <a:off x="767026" y="343967"/>
            <a:ext cx="7772400" cy="1470025"/>
          </a:xfrm>
        </p:spPr>
        <p:txBody>
          <a:bodyPr/>
          <a:lstStyle/>
          <a:p>
            <a:r>
              <a:rPr lang="en-GB" dirty="0" smtClean="0">
                <a:latin typeface="SassoonCRInfantMedium" panose="02000603020000020003" pitchFamily="2" charset="0"/>
              </a:rPr>
              <a:t>4. Reading activity</a:t>
            </a:r>
            <a:endParaRPr lang="en-GB" dirty="0">
              <a:latin typeface="SassoonCRInfantMedium" panose="02000603020000020003" pitchFamily="2"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1844824"/>
            <a:ext cx="8260795" cy="3537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581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2314</TotalTime>
  <Words>153</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Spelling/ Phonics/ Reading Activity Carousel  Monday 23rd- Thursday 26th do one of these activities each day. Use your jotter to record your answers!  Recommended time: 30 mins</vt:lpstr>
      <vt:lpstr>1. Spelling Activity</vt:lpstr>
      <vt:lpstr>2. Reading activity  Following on from our  reading lesson on Monday.  Read some of your book  and get an adult to ask you  some of these inference questions about what you have read. . </vt:lpstr>
      <vt:lpstr>3. Phonics activity The sound family we are looking at this week is the igh, ie, i_e, y family. They sound the same but are spelt differently.  Check out this video cliphttps://www.youtube.com/watch?v=2BCyvxdzWxE  Which igh/ie/i_e/y sound go in these words?  Bonus point- can you identify the homophone!?     </vt:lpstr>
      <vt:lpstr>4. Reading activity</vt:lpstr>
      <vt:lpstr>4. Reading activity</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 To learn how to use a dictionary</dc:title>
  <dc:creator>Jennifer Hall</dc:creator>
  <cp:lastModifiedBy>Jennifer Hall</cp:lastModifiedBy>
  <cp:revision>39</cp:revision>
  <dcterms:created xsi:type="dcterms:W3CDTF">2020-01-07T09:37:11Z</dcterms:created>
  <dcterms:modified xsi:type="dcterms:W3CDTF">2020-03-23T10:46:40Z</dcterms:modified>
</cp:coreProperties>
</file>