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57" r:id="rId5"/>
    <p:sldId id="260" r:id="rId6"/>
    <p:sldId id="279" r:id="rId7"/>
    <p:sldId id="284" r:id="rId8"/>
    <p:sldId id="285" r:id="rId9"/>
    <p:sldId id="286" r:id="rId10"/>
    <p:sldId id="287" r:id="rId11"/>
    <p:sldId id="288" r:id="rId12"/>
    <p:sldId id="289" r:id="rId13"/>
    <p:sldId id="268" r:id="rId14"/>
    <p:sldId id="290" r:id="rId15"/>
    <p:sldId id="29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70" autoAdjust="0"/>
    <p:restoredTop sz="94660" autoAdjust="0"/>
  </p:normalViewPr>
  <p:slideViewPr>
    <p:cSldViewPr>
      <p:cViewPr>
        <p:scale>
          <a:sx n="50" d="100"/>
          <a:sy n="50" d="100"/>
        </p:scale>
        <p:origin x="-2070" y="-6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06486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71316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291560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2580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FE7F5E-47EE-47D6-9AA7-B80D02BDC4F7}"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150700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E7F5E-47EE-47D6-9AA7-B80D02BDC4F7}" type="datetimeFigureOut">
              <a:rPr lang="en-GB" smtClean="0"/>
              <a:t>25/03/2020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91452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EFE7F5E-47EE-47D6-9AA7-B80D02BDC4F7}"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389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EFE7F5E-47EE-47D6-9AA7-B80D02BDC4F7}" type="datetimeFigureOut">
              <a:rPr lang="en-GB" smtClean="0"/>
              <a:t>25/03/2020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170895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EFE7F5E-47EE-47D6-9AA7-B80D02BDC4F7}" type="datetimeFigureOut">
              <a:rPr lang="en-GB" smtClean="0"/>
              <a:t>25/03/2020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79454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E7F5E-47EE-47D6-9AA7-B80D02BDC4F7}" type="datetimeFigureOut">
              <a:rPr lang="en-GB" smtClean="0"/>
              <a:t>25/03/2020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59045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E7F5E-47EE-47D6-9AA7-B80D02BDC4F7}"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3587691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E7F5E-47EE-47D6-9AA7-B80D02BDC4F7}" type="datetimeFigureOut">
              <a:rPr lang="en-GB" smtClean="0"/>
              <a:t>25/03/2020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AC7D11-1C06-4DF4-95D6-06EF620D67FA}" type="slidenum">
              <a:rPr lang="en-GB" smtClean="0"/>
              <a:t>‹#›</a:t>
            </a:fld>
            <a:endParaRPr lang="en-GB"/>
          </a:p>
        </p:txBody>
      </p:sp>
    </p:spTree>
    <p:extLst>
      <p:ext uri="{BB962C8B-B14F-4D97-AF65-F5344CB8AC3E}">
        <p14:creationId xmlns:p14="http://schemas.microsoft.com/office/powerpoint/2010/main" val="253689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E7F5E-47EE-47D6-9AA7-B80D02BDC4F7}" type="datetimeFigureOut">
              <a:rPr lang="en-GB" smtClean="0"/>
              <a:t>25/03/2020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C7D11-1C06-4DF4-95D6-06EF620D67FA}" type="slidenum">
              <a:rPr lang="en-GB" smtClean="0"/>
              <a:t>‹#›</a:t>
            </a:fld>
            <a:endParaRPr lang="en-GB"/>
          </a:p>
        </p:txBody>
      </p:sp>
    </p:spTree>
    <p:extLst>
      <p:ext uri="{BB962C8B-B14F-4D97-AF65-F5344CB8AC3E}">
        <p14:creationId xmlns:p14="http://schemas.microsoft.com/office/powerpoint/2010/main" val="129152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online-stopwatch.com/countdown-time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772400" cy="1470025"/>
          </a:xfrm>
        </p:spPr>
        <p:txBody>
          <a:bodyPr>
            <a:normAutofit fontScale="90000"/>
          </a:bodyPr>
          <a:lstStyle/>
          <a:p>
            <a:r>
              <a:rPr lang="en-GB" u="sng" dirty="0" smtClean="0">
                <a:latin typeface="SassoonCRInfantMedium" panose="02000603020000020003" pitchFamily="2" charset="0"/>
              </a:rPr>
              <a:t>Numeracy lesson.</a:t>
            </a:r>
            <a:br>
              <a:rPr lang="en-GB" u="sng" dirty="0" smtClean="0">
                <a:latin typeface="SassoonCRInfantMedium" panose="02000603020000020003" pitchFamily="2" charset="0"/>
              </a:rPr>
            </a:br>
            <a:r>
              <a:rPr lang="en-GB" u="sng" dirty="0">
                <a:latin typeface="SassoonCRInfantMedium" panose="02000603020000020003" pitchFamily="2" charset="0"/>
              </a:rPr>
              <a:t/>
            </a:r>
            <a:br>
              <a:rPr lang="en-GB" u="sng" dirty="0">
                <a:latin typeface="SassoonCRInfantMedium" panose="02000603020000020003" pitchFamily="2" charset="0"/>
              </a:rPr>
            </a:br>
            <a:r>
              <a:rPr lang="en-GB" u="sng" dirty="0" smtClean="0">
                <a:latin typeface="SassoonCRInfantMedium" panose="02000603020000020003" pitchFamily="2" charset="0"/>
              </a:rPr>
              <a:t>Thursday 26</a:t>
            </a:r>
            <a:r>
              <a:rPr lang="en-GB" u="sng" baseline="30000" dirty="0" smtClean="0">
                <a:latin typeface="SassoonCRInfantMedium" panose="02000603020000020003" pitchFamily="2" charset="0"/>
              </a:rPr>
              <a:t>th</a:t>
            </a:r>
            <a:r>
              <a:rPr lang="en-GB" u="sng" dirty="0" smtClean="0">
                <a:latin typeface="SassoonCRInfantMedium" panose="02000603020000020003" pitchFamily="2" charset="0"/>
              </a:rPr>
              <a:t> March</a:t>
            </a:r>
            <a:endParaRPr lang="en-GB" u="sng" dirty="0">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7505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300538" y="2106613"/>
            <a:ext cx="1990725" cy="993775"/>
          </a:xfrm>
        </p:spPr>
        <p:txBody>
          <a:bodyPr lIns="0" tIns="0" rIns="0" bIns="0"/>
          <a:lstStyle/>
          <a:p>
            <a:r>
              <a:rPr lang="en-GB" altLang="en-US" sz="7200" smtClean="0">
                <a:solidFill>
                  <a:srgbClr val="F15B24"/>
                </a:solidFill>
              </a:rPr>
              <a:t>olve</a:t>
            </a:r>
          </a:p>
        </p:txBody>
      </p:sp>
      <p:sp>
        <p:nvSpPr>
          <p:cNvPr id="12291" name="Rectangle 4"/>
          <p:cNvSpPr>
            <a:spLocks noChangeArrowheads="1"/>
          </p:cNvSpPr>
          <p:nvPr/>
        </p:nvSpPr>
        <p:spPr bwMode="auto">
          <a:xfrm>
            <a:off x="755650" y="3868738"/>
            <a:ext cx="7632700" cy="26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000" dirty="0"/>
              <a:t>Solve the problem</a:t>
            </a:r>
            <a:r>
              <a:rPr lang="en-GB" altLang="en-US" sz="4000" dirty="0" smtClean="0"/>
              <a:t>. Use the partition method or draw the dienes.</a:t>
            </a:r>
            <a:endParaRPr lang="en-GB" altLang="en-US" sz="4000" dirty="0"/>
          </a:p>
          <a:p>
            <a:pPr algn="ctr" eaLnBrk="1" hangingPunct="1"/>
            <a:r>
              <a:rPr lang="en-GB" altLang="en-US" sz="4000" dirty="0"/>
              <a:t>Make sure you follow the steps.</a:t>
            </a:r>
          </a:p>
        </p:txBody>
      </p:sp>
      <p:pic>
        <p:nvPicPr>
          <p:cNvPr id="1229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4825" y="1404938"/>
            <a:ext cx="1366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itle 20"/>
          <p:cNvSpPr>
            <a:spLocks/>
          </p:cNvSpPr>
          <p:nvPr/>
        </p:nvSpPr>
        <p:spPr bwMode="auto">
          <a:xfrm>
            <a:off x="3306763" y="2106613"/>
            <a:ext cx="8413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S</a:t>
            </a:r>
          </a:p>
        </p:txBody>
      </p:sp>
    </p:spTree>
    <p:extLst>
      <p:ext uri="{BB962C8B-B14F-4D97-AF65-F5344CB8AC3E}">
        <p14:creationId xmlns:p14="http://schemas.microsoft.com/office/powerpoint/2010/main" val="527779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3911600" y="1885950"/>
            <a:ext cx="2717800" cy="995363"/>
          </a:xfrm>
        </p:spPr>
        <p:txBody>
          <a:bodyPr lIns="0" tIns="0" rIns="0" bIns="0"/>
          <a:lstStyle/>
          <a:p>
            <a:r>
              <a:rPr lang="en-GB" altLang="en-US" sz="7200" smtClean="0">
                <a:solidFill>
                  <a:srgbClr val="CC1364"/>
                </a:solidFill>
              </a:rPr>
              <a:t>nswer</a:t>
            </a:r>
          </a:p>
        </p:txBody>
      </p:sp>
      <p:sp>
        <p:nvSpPr>
          <p:cNvPr id="13315" name="Rectangle 4"/>
          <p:cNvSpPr>
            <a:spLocks noChangeArrowheads="1"/>
          </p:cNvSpPr>
          <p:nvPr/>
        </p:nvSpPr>
        <p:spPr bwMode="auto">
          <a:xfrm>
            <a:off x="755650" y="3649663"/>
            <a:ext cx="7632700" cy="273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2800" dirty="0"/>
              <a:t>Answer the question.</a:t>
            </a:r>
          </a:p>
          <a:p>
            <a:pPr algn="ctr" eaLnBrk="1" hangingPunct="1"/>
            <a:r>
              <a:rPr lang="en-GB" altLang="en-US" sz="2800" dirty="0"/>
              <a:t>What were you meant to </a:t>
            </a:r>
            <a:br>
              <a:rPr lang="en-GB" altLang="en-US" sz="2800" dirty="0"/>
            </a:br>
            <a:r>
              <a:rPr lang="en-GB" altLang="en-US" sz="2800" dirty="0"/>
              <a:t>find out</a:t>
            </a:r>
            <a:r>
              <a:rPr lang="en-GB" altLang="en-US" sz="2800" dirty="0" smtClean="0"/>
              <a:t>?</a:t>
            </a:r>
          </a:p>
          <a:p>
            <a:pPr algn="ctr" eaLnBrk="1" hangingPunct="1"/>
            <a:r>
              <a:rPr lang="en-GB" altLang="en-US" sz="2800" dirty="0" smtClean="0"/>
              <a:t>Have you remember to write whatever you’ve been counting next to the answer? i.e. cm, counters, buttons </a:t>
            </a:r>
            <a:r>
              <a:rPr lang="en-GB" altLang="en-US" sz="2800" dirty="0" err="1" smtClean="0"/>
              <a:t>etc</a:t>
            </a:r>
            <a:endParaRPr lang="en-GB" altLang="en-US" sz="2800" dirty="0"/>
          </a:p>
        </p:txBody>
      </p:sp>
      <p:pic>
        <p:nvPicPr>
          <p:cNvPr id="133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5888" y="1184275"/>
            <a:ext cx="1365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20"/>
          <p:cNvSpPr>
            <a:spLocks/>
          </p:cNvSpPr>
          <p:nvPr/>
        </p:nvSpPr>
        <p:spPr bwMode="auto">
          <a:xfrm>
            <a:off x="2917825" y="1885950"/>
            <a:ext cx="841375" cy="995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A</a:t>
            </a:r>
          </a:p>
        </p:txBody>
      </p:sp>
    </p:spTree>
    <p:extLst>
      <p:ext uri="{BB962C8B-B14F-4D97-AF65-F5344CB8AC3E}">
        <p14:creationId xmlns:p14="http://schemas.microsoft.com/office/powerpoint/2010/main" val="417351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p:cNvSpPr>
            <a:spLocks noGrp="1"/>
          </p:cNvSpPr>
          <p:nvPr>
            <p:ph type="title"/>
          </p:nvPr>
        </p:nvSpPr>
        <p:spPr>
          <a:xfrm>
            <a:off x="4224338" y="1878013"/>
            <a:ext cx="2168525" cy="993775"/>
          </a:xfrm>
        </p:spPr>
        <p:txBody>
          <a:bodyPr lIns="0" tIns="0" rIns="0" bIns="0"/>
          <a:lstStyle/>
          <a:p>
            <a:r>
              <a:rPr lang="en-GB" altLang="en-US" sz="7200" smtClean="0">
                <a:solidFill>
                  <a:srgbClr val="67499D"/>
                </a:solidFill>
              </a:rPr>
              <a:t>heck</a:t>
            </a:r>
          </a:p>
        </p:txBody>
      </p:sp>
      <p:sp>
        <p:nvSpPr>
          <p:cNvPr id="14339" name="Rectangle 4"/>
          <p:cNvSpPr>
            <a:spLocks noChangeArrowheads="1"/>
          </p:cNvSpPr>
          <p:nvPr/>
        </p:nvSpPr>
        <p:spPr bwMode="auto">
          <a:xfrm>
            <a:off x="755650" y="3640138"/>
            <a:ext cx="7632700" cy="26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000" dirty="0"/>
              <a:t>Check your answer.</a:t>
            </a:r>
          </a:p>
          <a:p>
            <a:pPr algn="ctr" eaLnBrk="1" hangingPunct="1"/>
            <a:r>
              <a:rPr lang="en-GB" altLang="en-US" sz="4000" dirty="0" smtClean="0"/>
              <a:t>Use your sensible estimation to check if your answer looks sensible.</a:t>
            </a:r>
            <a:endParaRPr lang="en-GB" altLang="en-US" sz="4000" dirty="0"/>
          </a:p>
        </p:txBody>
      </p:sp>
      <p:pic>
        <p:nvPicPr>
          <p:cNvPr id="1434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8625" y="1176338"/>
            <a:ext cx="1366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itle 20"/>
          <p:cNvSpPr>
            <a:spLocks/>
          </p:cNvSpPr>
          <p:nvPr/>
        </p:nvSpPr>
        <p:spPr bwMode="auto">
          <a:xfrm>
            <a:off x="3230563" y="1878013"/>
            <a:ext cx="8413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C</a:t>
            </a:r>
          </a:p>
        </p:txBody>
      </p:sp>
    </p:spTree>
    <p:extLst>
      <p:ext uri="{BB962C8B-B14F-4D97-AF65-F5344CB8AC3E}">
        <p14:creationId xmlns:p14="http://schemas.microsoft.com/office/powerpoint/2010/main" val="421104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95928"/>
            <a:ext cx="7150802" cy="1008112"/>
          </a:xfrm>
        </p:spPr>
        <p:txBody>
          <a:bodyPr>
            <a:noAutofit/>
          </a:bodyPr>
          <a:lstStyle/>
          <a:p>
            <a:r>
              <a:rPr lang="en-GB" sz="2800" u="sng" dirty="0" smtClean="0">
                <a:solidFill>
                  <a:srgbClr val="FF0000"/>
                </a:solidFill>
                <a:latin typeface="SassoonCRInfantMedium" panose="02000603020000020003" pitchFamily="2" charset="0"/>
              </a:rPr>
              <a:t>Your turn! </a:t>
            </a:r>
            <a:br>
              <a:rPr lang="en-GB" sz="2800" u="sng" dirty="0" smtClean="0">
                <a:solidFill>
                  <a:srgbClr val="FF0000"/>
                </a:solidFill>
                <a:latin typeface="SassoonCRInfantMedium" panose="02000603020000020003" pitchFamily="2" charset="0"/>
              </a:rPr>
            </a:br>
            <a:r>
              <a:rPr lang="en-GB" sz="2800" u="sng" dirty="0" smtClean="0">
                <a:solidFill>
                  <a:srgbClr val="FF0000"/>
                </a:solidFill>
                <a:latin typeface="SassoonCRInfantMedium" panose="02000603020000020003" pitchFamily="2" charset="0"/>
              </a:rPr>
              <a:t>You choose a sensible challenge for yourself!</a:t>
            </a:r>
            <a:br>
              <a:rPr lang="en-GB" sz="2800" u="sng" dirty="0" smtClean="0">
                <a:solidFill>
                  <a:srgbClr val="FF0000"/>
                </a:solidFill>
                <a:latin typeface="SassoonCRInfantMedium" panose="02000603020000020003" pitchFamily="2" charset="0"/>
              </a:rPr>
            </a:br>
            <a:r>
              <a:rPr lang="en-GB" sz="2800" dirty="0" smtClean="0">
                <a:solidFill>
                  <a:srgbClr val="FF0000"/>
                </a:solidFill>
                <a:latin typeface="SassoonCRInfantMedium" panose="02000603020000020003" pitchFamily="2" charset="0"/>
              </a:rPr>
              <a:t/>
            </a:r>
            <a:br>
              <a:rPr lang="en-GB" sz="2800" dirty="0" smtClean="0">
                <a:solidFill>
                  <a:srgbClr val="FF0000"/>
                </a:solidFill>
                <a:latin typeface="SassoonCRInfantMedium" panose="02000603020000020003" pitchFamily="2" charset="0"/>
              </a:rPr>
            </a:br>
            <a:endParaRPr lang="en-GB" sz="2800" dirty="0">
              <a:solidFill>
                <a:srgbClr val="FF000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Image result for 1 green chil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8" y="70090"/>
            <a:ext cx="1224136" cy="11521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375" y="76282"/>
            <a:ext cx="609462" cy="369332"/>
          </a:xfrm>
          <a:prstGeom prst="rect">
            <a:avLst/>
          </a:prstGeom>
          <a:noFill/>
        </p:spPr>
        <p:txBody>
          <a:bodyPr wrap="none" rtlCol="0">
            <a:spAutoFit/>
          </a:bodyPr>
          <a:lstStyle/>
          <a:p>
            <a:r>
              <a:rPr lang="en-GB" dirty="0" smtClean="0"/>
              <a:t>Mild</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75" y="1257663"/>
            <a:ext cx="398549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068960"/>
            <a:ext cx="3975993"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4941168"/>
            <a:ext cx="397599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9306" y="1257663"/>
            <a:ext cx="46101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0" y="3126109"/>
            <a:ext cx="46672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3224" y="4893542"/>
            <a:ext cx="44291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02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8236"/>
            <a:ext cx="7772400" cy="1470025"/>
          </a:xfrm>
        </p:spPr>
        <p:txBody>
          <a:bodyPr>
            <a:noAutofit/>
          </a:bodyPr>
          <a:lstStyle/>
          <a:p>
            <a:r>
              <a:rPr lang="en-GB" sz="2800" u="sng" dirty="0" smtClean="0">
                <a:solidFill>
                  <a:srgbClr val="FF0000"/>
                </a:solidFill>
                <a:latin typeface="SassoonCRInfantMedium" panose="02000603020000020003" pitchFamily="2" charset="0"/>
              </a:rPr>
              <a:t>Your turn! (Ignore how they are numbered)</a:t>
            </a:r>
            <a:br>
              <a:rPr lang="en-GB" sz="2800" u="sng" dirty="0" smtClean="0">
                <a:solidFill>
                  <a:srgbClr val="FF0000"/>
                </a:solidFill>
                <a:latin typeface="SassoonCRInfantMedium" panose="02000603020000020003" pitchFamily="2" charset="0"/>
              </a:rPr>
            </a:br>
            <a:r>
              <a:rPr lang="en-GB" sz="2800" dirty="0" smtClean="0">
                <a:solidFill>
                  <a:srgbClr val="FF0000"/>
                </a:solidFill>
                <a:latin typeface="SassoonCRInfantMedium" panose="02000603020000020003" pitchFamily="2" charset="0"/>
              </a:rPr>
              <a:t/>
            </a:r>
            <a:br>
              <a:rPr lang="en-GB" sz="2800" dirty="0" smtClean="0">
                <a:solidFill>
                  <a:srgbClr val="FF0000"/>
                </a:solidFill>
                <a:latin typeface="SassoonCRInfantMedium" panose="02000603020000020003" pitchFamily="2" charset="0"/>
              </a:rPr>
            </a:br>
            <a:endParaRPr lang="en-GB" sz="2800" dirty="0">
              <a:solidFill>
                <a:srgbClr val="FF000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Image result for 3 yellow chil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192"/>
            <a:ext cx="1536170" cy="11521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761" y="117102"/>
            <a:ext cx="667170" cy="369332"/>
          </a:xfrm>
          <a:prstGeom prst="rect">
            <a:avLst/>
          </a:prstGeom>
          <a:noFill/>
        </p:spPr>
        <p:txBody>
          <a:bodyPr wrap="none" rtlCol="0">
            <a:spAutoFit/>
          </a:bodyPr>
          <a:lstStyle/>
          <a:p>
            <a:r>
              <a:rPr lang="en-GB" dirty="0" smtClean="0"/>
              <a:t>Spicy</a:t>
            </a:r>
            <a:endParaRPr lang="en-GB"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398549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228320"/>
            <a:ext cx="3975993"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1" y="3356992"/>
            <a:ext cx="4439989"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1" y="5848325"/>
            <a:ext cx="6733648" cy="99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0089" y="3749785"/>
            <a:ext cx="4139952"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204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379" y="153120"/>
            <a:ext cx="7772400" cy="1470025"/>
          </a:xfrm>
        </p:spPr>
        <p:txBody>
          <a:bodyPr>
            <a:noAutofit/>
          </a:bodyPr>
          <a:lstStyle/>
          <a:p>
            <a:r>
              <a:rPr lang="en-GB" sz="2800" u="sng" dirty="0" smtClean="0">
                <a:solidFill>
                  <a:srgbClr val="FF0000"/>
                </a:solidFill>
                <a:latin typeface="SassoonCRInfantMedium" panose="02000603020000020003" pitchFamily="2" charset="0"/>
              </a:rPr>
              <a:t>Your turn! (Ignore how they are numbered)</a:t>
            </a:r>
            <a:br>
              <a:rPr lang="en-GB" sz="2800" u="sng" dirty="0" smtClean="0">
                <a:solidFill>
                  <a:srgbClr val="FF0000"/>
                </a:solidFill>
                <a:latin typeface="SassoonCRInfantMedium" panose="02000603020000020003" pitchFamily="2" charset="0"/>
              </a:rPr>
            </a:br>
            <a:r>
              <a:rPr lang="en-GB" sz="2800" dirty="0" smtClean="0">
                <a:solidFill>
                  <a:srgbClr val="FF0000"/>
                </a:solidFill>
                <a:latin typeface="SassoonCRInfantMedium" panose="02000603020000020003" pitchFamily="2" charset="0"/>
              </a:rPr>
              <a:t/>
            </a:r>
            <a:br>
              <a:rPr lang="en-GB" sz="2800" dirty="0" smtClean="0">
                <a:solidFill>
                  <a:srgbClr val="FF0000"/>
                </a:solidFill>
                <a:latin typeface="SassoonCRInfantMedium" panose="02000603020000020003" pitchFamily="2" charset="0"/>
              </a:rPr>
            </a:br>
            <a:endParaRPr lang="en-GB" sz="2800" dirty="0">
              <a:solidFill>
                <a:srgbClr val="FF000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descr="Image result for 4 red chil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909561"/>
            <a:ext cx="1152127" cy="11521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84793" y="909561"/>
            <a:ext cx="527709" cy="369332"/>
          </a:xfrm>
          <a:prstGeom prst="rect">
            <a:avLst/>
          </a:prstGeom>
          <a:noFill/>
        </p:spPr>
        <p:txBody>
          <a:bodyPr wrap="none" rtlCol="0">
            <a:spAutoFit/>
          </a:bodyPr>
          <a:lstStyle/>
          <a:p>
            <a:r>
              <a:rPr lang="en-GB" dirty="0" smtClean="0"/>
              <a:t>Hot</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921819"/>
            <a:ext cx="5657469" cy="127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2" y="5454030"/>
            <a:ext cx="7701188" cy="140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7510" y="908722"/>
            <a:ext cx="6376937" cy="165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61" y="2641822"/>
            <a:ext cx="6733648" cy="99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17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5"/>
          <p:cNvSpPr>
            <a:spLocks noGrp="1"/>
          </p:cNvSpPr>
          <p:nvPr>
            <p:ph type="ctrTitle"/>
          </p:nvPr>
        </p:nvSpPr>
        <p:spPr>
          <a:xfrm>
            <a:off x="719724" y="3275925"/>
            <a:ext cx="7772400" cy="1470025"/>
          </a:xfrm>
        </p:spPr>
        <p:txBody>
          <a:bodyPr>
            <a:normAutofit fontScale="90000"/>
          </a:bodyPr>
          <a:lstStyle/>
          <a:p>
            <a:r>
              <a:rPr lang="en-GB" dirty="0" smtClean="0">
                <a:latin typeface="SassoonCRInfantMedium" panose="02000603020000020003" pitchFamily="2" charset="0"/>
              </a:rPr>
              <a:t>Let’s reflect on our learning!</a:t>
            </a:r>
            <a:br>
              <a:rPr lang="en-GB" dirty="0" smtClean="0">
                <a:latin typeface="SassoonCRInfantMedium" panose="02000603020000020003" pitchFamily="2" charset="0"/>
              </a:rPr>
            </a:br>
            <a:r>
              <a:rPr lang="en-GB" u="sng" dirty="0" smtClean="0">
                <a:solidFill>
                  <a:srgbClr val="002060"/>
                </a:solidFill>
                <a:latin typeface="SassoonCRInfantMedium" panose="02000603020000020003" pitchFamily="2" charset="0"/>
              </a:rPr>
              <a:t>Can you now…</a:t>
            </a:r>
            <a:br>
              <a:rPr lang="en-GB" u="sng" dirty="0" smtClean="0">
                <a:solidFill>
                  <a:srgbClr val="002060"/>
                </a:solidFill>
                <a:latin typeface="SassoonCRInfantMedium" panose="02000603020000020003" pitchFamily="2" charset="0"/>
              </a:rPr>
            </a:br>
            <a:r>
              <a:rPr lang="en-GB" sz="3600" dirty="0">
                <a:solidFill>
                  <a:srgbClr val="002060"/>
                </a:solidFill>
                <a:latin typeface="SassoonCRInfantMedium" panose="02000603020000020003" pitchFamily="2" charset="0"/>
              </a:rPr>
              <a:t>.. </a:t>
            </a:r>
            <a:r>
              <a:rPr lang="en-GB" sz="3600" dirty="0" smtClean="0">
                <a:solidFill>
                  <a:srgbClr val="002060"/>
                </a:solidFill>
                <a:latin typeface="SassoonCRInfantMedium" panose="02000603020000020003" pitchFamily="2" charset="0"/>
              </a:rPr>
              <a:t>identify </a:t>
            </a:r>
            <a:r>
              <a:rPr lang="en-GB" sz="3600" dirty="0">
                <a:solidFill>
                  <a:srgbClr val="002060"/>
                </a:solidFill>
                <a:latin typeface="SassoonCRInfantMedium" panose="02000603020000020003" pitchFamily="2" charset="0"/>
              </a:rPr>
              <a:t>the key information from a worded </a:t>
            </a:r>
            <a:r>
              <a:rPr lang="en-GB" sz="3600" dirty="0" smtClean="0">
                <a:solidFill>
                  <a:srgbClr val="002060"/>
                </a:solidFill>
                <a:latin typeface="SassoonCRInfantMedium" panose="02000603020000020003" pitchFamily="2" charset="0"/>
              </a:rPr>
              <a:t>problem?</a:t>
            </a: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sz="3600" dirty="0" smtClean="0">
                <a:solidFill>
                  <a:srgbClr val="002060"/>
                </a:solidFill>
                <a:latin typeface="SassoonCRInfantMedium" panose="02000603020000020003" pitchFamily="2" charset="0"/>
              </a:rPr>
              <a:t>…add </a:t>
            </a:r>
            <a:r>
              <a:rPr lang="en-GB" sz="3600" dirty="0">
                <a:solidFill>
                  <a:srgbClr val="002060"/>
                </a:solidFill>
                <a:latin typeface="SassoonCRInfantMedium" panose="02000603020000020003" pitchFamily="2" charset="0"/>
              </a:rPr>
              <a:t>by drawing dienes or using the partitioning </a:t>
            </a:r>
            <a:r>
              <a:rPr lang="en-GB" sz="3600" dirty="0" smtClean="0">
                <a:solidFill>
                  <a:srgbClr val="002060"/>
                </a:solidFill>
                <a:latin typeface="SassoonCRInfantMedium" panose="02000603020000020003" pitchFamily="2" charset="0"/>
              </a:rPr>
              <a:t>method?</a:t>
            </a: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sz="3600" dirty="0" smtClean="0">
                <a:solidFill>
                  <a:srgbClr val="002060"/>
                </a:solidFill>
                <a:latin typeface="SassoonCRInfantMedium" panose="02000603020000020003" pitchFamily="2" charset="0"/>
              </a:rPr>
              <a:t>…make </a:t>
            </a:r>
            <a:r>
              <a:rPr lang="en-GB" sz="3600" dirty="0">
                <a:solidFill>
                  <a:srgbClr val="002060"/>
                </a:solidFill>
                <a:latin typeface="SassoonCRInfantMedium" panose="02000603020000020003" pitchFamily="2" charset="0"/>
              </a:rPr>
              <a:t>a sensible estimation to check whether my answer looks </a:t>
            </a:r>
            <a:r>
              <a:rPr lang="en-GB" sz="3600" dirty="0" smtClean="0">
                <a:solidFill>
                  <a:srgbClr val="002060"/>
                </a:solidFill>
                <a:latin typeface="SassoonCRInfantMedium" panose="02000603020000020003" pitchFamily="2" charset="0"/>
              </a:rPr>
              <a:t>right?</a:t>
            </a: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sz="3600" dirty="0">
                <a:solidFill>
                  <a:srgbClr val="002060"/>
                </a:solidFill>
                <a:latin typeface="SassoonCRInfantMedium" panose="02000603020000020003" pitchFamily="2" charset="0"/>
              </a:rPr>
              <a:t/>
            </a:r>
            <a:br>
              <a:rPr lang="en-GB" sz="3600" dirty="0">
                <a:solidFill>
                  <a:srgbClr val="002060"/>
                </a:solidFill>
                <a:latin typeface="SassoonCRInfantMedium" panose="02000603020000020003" pitchFamily="2" charset="0"/>
              </a:rPr>
            </a:br>
            <a:r>
              <a:rPr lang="en-GB" dirty="0">
                <a:solidFill>
                  <a:srgbClr val="002060"/>
                </a:solidFill>
                <a:latin typeface="SassoonCRInfantMedium" panose="02000603020000020003" pitchFamily="2" charset="0"/>
              </a:rPr>
              <a:t/>
            </a:r>
            <a:br>
              <a:rPr lang="en-GB" dirty="0">
                <a:solidFill>
                  <a:srgbClr val="002060"/>
                </a:solidFill>
                <a:latin typeface="SassoonCRInfantMedium" panose="02000603020000020003" pitchFamily="2" charset="0"/>
              </a:rPr>
            </a:br>
            <a:r>
              <a:rPr lang="en-GB" dirty="0" smtClean="0">
                <a:latin typeface="SassoonCRInfantMedium" panose="02000603020000020003" pitchFamily="2" charset="0"/>
              </a:rPr>
              <a:t/>
            </a:r>
            <a:br>
              <a:rPr lang="en-GB" dirty="0" smtClean="0">
                <a:latin typeface="SassoonCRInfantMedium" panose="02000603020000020003" pitchFamily="2" charset="0"/>
              </a:rPr>
            </a:br>
            <a:endParaRPr lang="en-GB" dirty="0">
              <a:latin typeface="SassoonCRInfantMedium" panose="02000603020000020003" pitchFamily="2" charset="0"/>
            </a:endParaRPr>
          </a:p>
        </p:txBody>
      </p:sp>
      <p:pic>
        <p:nvPicPr>
          <p:cNvPr id="6147" name="Picture 3" descr="C:\Users\jennifer.hall\AppData\Local\Microsoft\Windows\INetCache\IE\GNK1MN8P\Traffic-Light-PNG-HD[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84" y="4365104"/>
            <a:ext cx="2650604" cy="2650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4752052"/>
            <a:ext cx="7590091" cy="646331"/>
          </a:xfrm>
          <a:prstGeom prst="rect">
            <a:avLst/>
          </a:prstGeom>
          <a:noFill/>
        </p:spPr>
        <p:txBody>
          <a:bodyPr wrap="none" rtlCol="0">
            <a:spAutoFit/>
          </a:bodyPr>
          <a:lstStyle/>
          <a:p>
            <a:r>
              <a:rPr lang="en-GB" dirty="0">
                <a:latin typeface="SassoonCRInfantMedium" panose="02000603020000020003" pitchFamily="2" charset="0"/>
              </a:rPr>
              <a:t>Not achieved the learning intention- I’ve answered ‘no’ to all of the above</a:t>
            </a:r>
            <a:r>
              <a:rPr lang="en-GB" dirty="0" smtClean="0">
                <a:latin typeface="SassoonCRInfantMedium" panose="02000603020000020003" pitchFamily="2" charset="0"/>
              </a:rPr>
              <a:t>.</a:t>
            </a:r>
          </a:p>
          <a:p>
            <a:r>
              <a:rPr lang="en-GB" dirty="0" smtClean="0">
                <a:latin typeface="SassoonCRInfantMedium" panose="02000603020000020003" pitchFamily="2" charset="0"/>
              </a:rPr>
              <a:t>Go through the slides again.</a:t>
            </a:r>
            <a:endParaRPr lang="en-GB" dirty="0">
              <a:latin typeface="SassoonCRInfantMedium" panose="02000603020000020003" pitchFamily="2" charset="0"/>
            </a:endParaRPr>
          </a:p>
        </p:txBody>
      </p:sp>
      <p:sp>
        <p:nvSpPr>
          <p:cNvPr id="8" name="TextBox 7"/>
          <p:cNvSpPr txBox="1"/>
          <p:nvPr/>
        </p:nvSpPr>
        <p:spPr>
          <a:xfrm>
            <a:off x="1187624" y="5543128"/>
            <a:ext cx="8093369" cy="646331"/>
          </a:xfrm>
          <a:prstGeom prst="rect">
            <a:avLst/>
          </a:prstGeom>
          <a:noFill/>
        </p:spPr>
        <p:txBody>
          <a:bodyPr wrap="none" rtlCol="0">
            <a:spAutoFit/>
          </a:bodyPr>
          <a:lstStyle/>
          <a:p>
            <a:r>
              <a:rPr lang="en-GB" dirty="0" smtClean="0">
                <a:latin typeface="SassoonCRInfantMedium" panose="02000603020000020003" pitchFamily="2" charset="0"/>
              </a:rPr>
              <a:t>Partly achieved </a:t>
            </a:r>
            <a:r>
              <a:rPr lang="en-GB" dirty="0">
                <a:latin typeface="SassoonCRInfantMedium" panose="02000603020000020003" pitchFamily="2" charset="0"/>
              </a:rPr>
              <a:t>the learning intention- I’ve answered </a:t>
            </a:r>
            <a:r>
              <a:rPr lang="en-GB" dirty="0" smtClean="0">
                <a:latin typeface="SassoonCRInfantMedium" panose="02000603020000020003" pitchFamily="2" charset="0"/>
              </a:rPr>
              <a:t>‘yes’ </a:t>
            </a:r>
            <a:r>
              <a:rPr lang="en-GB" dirty="0">
                <a:latin typeface="SassoonCRInfantMedium" panose="02000603020000020003" pitchFamily="2" charset="0"/>
              </a:rPr>
              <a:t>to </a:t>
            </a:r>
            <a:r>
              <a:rPr lang="en-GB" dirty="0" smtClean="0">
                <a:latin typeface="SassoonCRInfantMedium" panose="02000603020000020003" pitchFamily="2" charset="0"/>
              </a:rPr>
              <a:t>some </a:t>
            </a:r>
            <a:r>
              <a:rPr lang="en-GB" dirty="0">
                <a:latin typeface="SassoonCRInfantMedium" panose="02000603020000020003" pitchFamily="2" charset="0"/>
              </a:rPr>
              <a:t>of the </a:t>
            </a:r>
            <a:r>
              <a:rPr lang="en-GB" dirty="0" smtClean="0">
                <a:latin typeface="SassoonCRInfantMedium" panose="02000603020000020003" pitchFamily="2" charset="0"/>
              </a:rPr>
              <a:t>above</a:t>
            </a:r>
          </a:p>
          <a:p>
            <a:r>
              <a:rPr lang="en-GB" dirty="0" smtClean="0">
                <a:latin typeface="SassoonCRInfantMedium" panose="02000603020000020003" pitchFamily="2" charset="0"/>
              </a:rPr>
              <a:t>Goo job! We’ll keep practising</a:t>
            </a:r>
            <a:r>
              <a:rPr lang="en-GB" dirty="0" smtClean="0"/>
              <a:t>.</a:t>
            </a:r>
            <a:endParaRPr lang="en-GB" dirty="0"/>
          </a:p>
        </p:txBody>
      </p:sp>
      <p:sp>
        <p:nvSpPr>
          <p:cNvPr id="9" name="TextBox 8"/>
          <p:cNvSpPr txBox="1"/>
          <p:nvPr/>
        </p:nvSpPr>
        <p:spPr>
          <a:xfrm>
            <a:off x="1187624" y="6196677"/>
            <a:ext cx="7304500" cy="646331"/>
          </a:xfrm>
          <a:prstGeom prst="rect">
            <a:avLst/>
          </a:prstGeom>
          <a:noFill/>
        </p:spPr>
        <p:txBody>
          <a:bodyPr wrap="none" rtlCol="0">
            <a:spAutoFit/>
          </a:bodyPr>
          <a:lstStyle/>
          <a:p>
            <a:r>
              <a:rPr lang="en-GB" dirty="0" smtClean="0">
                <a:latin typeface="SassoonCRInfantMedium" panose="02000603020000020003" pitchFamily="2" charset="0"/>
              </a:rPr>
              <a:t>Achieved </a:t>
            </a:r>
            <a:r>
              <a:rPr lang="en-GB" dirty="0">
                <a:latin typeface="SassoonCRInfantMedium" panose="02000603020000020003" pitchFamily="2" charset="0"/>
              </a:rPr>
              <a:t>the learning intention- I’ve answered </a:t>
            </a:r>
            <a:r>
              <a:rPr lang="en-GB" dirty="0" smtClean="0">
                <a:latin typeface="SassoonCRInfantMedium" panose="02000603020000020003" pitchFamily="2" charset="0"/>
              </a:rPr>
              <a:t>‘yes’ </a:t>
            </a:r>
            <a:r>
              <a:rPr lang="en-GB" dirty="0">
                <a:latin typeface="SassoonCRInfantMedium" panose="02000603020000020003" pitchFamily="2" charset="0"/>
              </a:rPr>
              <a:t>to all of the above</a:t>
            </a:r>
            <a:r>
              <a:rPr lang="en-GB" dirty="0" smtClean="0"/>
              <a:t>. </a:t>
            </a:r>
          </a:p>
          <a:p>
            <a:r>
              <a:rPr lang="en-GB" dirty="0" smtClean="0">
                <a:latin typeface="SassoonCRInfantMedium" panose="02000603020000020003" pitchFamily="2" charset="0"/>
              </a:rPr>
              <a:t>Well done!</a:t>
            </a:r>
            <a:endParaRPr lang="en-GB" dirty="0">
              <a:latin typeface="SassoonCRInfantMedium" panose="02000603020000020003" pitchFamily="2" charset="0"/>
            </a:endParaRPr>
          </a:p>
        </p:txBody>
      </p:sp>
    </p:spTree>
    <p:extLst>
      <p:ext uri="{BB962C8B-B14F-4D97-AF65-F5344CB8AC3E}">
        <p14:creationId xmlns:p14="http://schemas.microsoft.com/office/powerpoint/2010/main" val="2423351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4463"/>
            <a:ext cx="7772400" cy="1470025"/>
          </a:xfrm>
        </p:spPr>
        <p:txBody>
          <a:bodyPr>
            <a:normAutofit/>
          </a:bodyPr>
          <a:lstStyle/>
          <a:p>
            <a:r>
              <a:rPr lang="en-GB" sz="3200" u="sng" dirty="0" smtClean="0">
                <a:latin typeface="SassoonCRInfantMedium" panose="02000603020000020003" pitchFamily="2" charset="0"/>
              </a:rPr>
              <a:t>Mental Maths</a:t>
            </a:r>
            <a:br>
              <a:rPr lang="en-GB" sz="3200" u="sng" dirty="0" smtClean="0">
                <a:latin typeface="SassoonCRInfantMedium" panose="02000603020000020003" pitchFamily="2" charset="0"/>
              </a:rPr>
            </a:br>
            <a:endParaRPr lang="en-GB" sz="3200" i="1" dirty="0">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ubtitle 2"/>
          <p:cNvSpPr>
            <a:spLocks noGrp="1"/>
          </p:cNvSpPr>
          <p:nvPr>
            <p:ph type="subTitle" idx="1"/>
          </p:nvPr>
        </p:nvSpPr>
        <p:spPr>
          <a:xfrm>
            <a:off x="378160" y="908720"/>
            <a:ext cx="8468444" cy="1296144"/>
          </a:xfrm>
        </p:spPr>
        <p:txBody>
          <a:bodyPr>
            <a:noAutofit/>
          </a:bodyPr>
          <a:lstStyle/>
          <a:p>
            <a:pPr algn="l"/>
            <a:r>
              <a:rPr lang="en-GB" sz="2800" u="sng" dirty="0" smtClean="0">
                <a:solidFill>
                  <a:schemeClr val="tx1"/>
                </a:solidFill>
                <a:latin typeface="SassoonCRInfantMedium" panose="02000603020000020003" pitchFamily="2" charset="0"/>
              </a:rPr>
              <a:t>Adding ones to multiples of ten</a:t>
            </a:r>
          </a:p>
          <a:p>
            <a:pPr algn="l"/>
            <a:r>
              <a:rPr lang="en-GB" sz="2800" dirty="0" smtClean="0">
                <a:solidFill>
                  <a:srgbClr val="FF0000"/>
                </a:solidFill>
                <a:latin typeface="SassoonCRInfantMedium" panose="02000603020000020003" pitchFamily="2" charset="0"/>
              </a:rPr>
              <a:t>Multiples of ten are: </a:t>
            </a:r>
          </a:p>
          <a:p>
            <a:r>
              <a:rPr lang="en-GB" sz="2800" dirty="0" smtClean="0">
                <a:solidFill>
                  <a:srgbClr val="FF0000"/>
                </a:solidFill>
                <a:latin typeface="SassoonCRInfantMedium" panose="02000603020000020003" pitchFamily="2" charset="0"/>
              </a:rPr>
              <a:t>10,20,30,40,50,60,70,80,90,100</a:t>
            </a:r>
          </a:p>
          <a:p>
            <a:pPr algn="l"/>
            <a:r>
              <a:rPr lang="en-GB" sz="2800" dirty="0" smtClean="0">
                <a:solidFill>
                  <a:srgbClr val="002060"/>
                </a:solidFill>
                <a:latin typeface="SassoonCRInfantMedium" panose="02000603020000020003" pitchFamily="2" charset="0"/>
              </a:rPr>
              <a:t>Remember multiples of ten have a zero in the ones.</a:t>
            </a:r>
          </a:p>
          <a:p>
            <a:pPr algn="l"/>
            <a:r>
              <a:rPr lang="en-GB" sz="2800" dirty="0" smtClean="0">
                <a:solidFill>
                  <a:srgbClr val="002060"/>
                </a:solidFill>
                <a:latin typeface="SassoonCRInfantMedium" panose="02000603020000020003" pitchFamily="2" charset="0"/>
              </a:rPr>
              <a:t>e.g.</a:t>
            </a:r>
          </a:p>
          <a:p>
            <a:r>
              <a:rPr lang="en-GB" sz="4000" dirty="0" smtClean="0">
                <a:solidFill>
                  <a:srgbClr val="002060"/>
                </a:solidFill>
                <a:latin typeface="SassoonCRInfantMedium" panose="02000603020000020003" pitchFamily="2" charset="0"/>
              </a:rPr>
              <a:t>5</a:t>
            </a:r>
            <a:r>
              <a:rPr lang="en-GB" sz="4000" dirty="0" smtClean="0">
                <a:solidFill>
                  <a:srgbClr val="FF0000"/>
                </a:solidFill>
                <a:latin typeface="SassoonCRInfantMedium" panose="02000603020000020003" pitchFamily="2" charset="0"/>
              </a:rPr>
              <a:t>0</a:t>
            </a:r>
          </a:p>
          <a:p>
            <a:pPr algn="l"/>
            <a:r>
              <a:rPr lang="en-GB" sz="2800" dirty="0" smtClean="0">
                <a:solidFill>
                  <a:srgbClr val="002060"/>
                </a:solidFill>
                <a:latin typeface="SassoonCRInfantMedium" panose="02000603020000020003" pitchFamily="2" charset="0"/>
              </a:rPr>
              <a:t>So if you’re adding ones it just slots straight into the ones position. </a:t>
            </a:r>
            <a:endParaRPr lang="en-GB" sz="2800" dirty="0">
              <a:solidFill>
                <a:srgbClr val="002060"/>
              </a:solidFill>
              <a:latin typeface="SassoonCRInfantMedium" panose="02000603020000020003" pitchFamily="2" charset="0"/>
            </a:endParaRPr>
          </a:p>
          <a:p>
            <a:pPr algn="l"/>
            <a:r>
              <a:rPr lang="en-GB" sz="2800" dirty="0" smtClean="0">
                <a:solidFill>
                  <a:srgbClr val="002060"/>
                </a:solidFill>
                <a:latin typeface="SassoonCRInfantMedium" panose="02000603020000020003" pitchFamily="2" charset="0"/>
              </a:rPr>
              <a:t>So 50 +8= 58		</a:t>
            </a:r>
            <a:r>
              <a:rPr lang="en-GB" sz="4000" dirty="0" smtClean="0">
                <a:solidFill>
                  <a:srgbClr val="002060"/>
                </a:solidFill>
                <a:latin typeface="SassoonCRInfantMedium" panose="02000603020000020003" pitchFamily="2" charset="0"/>
              </a:rPr>
              <a:t>5</a:t>
            </a:r>
            <a:r>
              <a:rPr lang="en-GB" sz="4000" dirty="0" smtClean="0">
                <a:solidFill>
                  <a:srgbClr val="FF0000"/>
                </a:solidFill>
                <a:latin typeface="SassoonCRInfantMedium" panose="02000603020000020003" pitchFamily="2" charset="0"/>
              </a:rPr>
              <a:t>8</a:t>
            </a:r>
            <a:endParaRPr lang="en-GB" sz="4000" dirty="0" smtClean="0">
              <a:solidFill>
                <a:srgbClr val="002060"/>
              </a:solidFill>
              <a:latin typeface="SassoonCRInfantMedium" panose="02000603020000020003" pitchFamily="2" charset="0"/>
            </a:endParaRPr>
          </a:p>
          <a:p>
            <a:r>
              <a:rPr lang="en-GB" sz="2800" dirty="0" smtClean="0">
                <a:solidFill>
                  <a:srgbClr val="002060"/>
                </a:solidFill>
                <a:latin typeface="SassoonCRInfantMedium" panose="02000603020000020003" pitchFamily="2" charset="0"/>
              </a:rPr>
              <a:t>Therefore you shouldn’t need to count on your fingers etc. This is ‘quick maths’</a:t>
            </a:r>
          </a:p>
          <a:p>
            <a:pPr algn="l"/>
            <a:endParaRPr lang="en-GB" sz="2800" dirty="0" smtClean="0">
              <a:solidFill>
                <a:srgbClr val="002060"/>
              </a:solidFill>
              <a:latin typeface="SassoonCRInfantMedium" panose="02000603020000020003" pitchFamily="2" charset="0"/>
            </a:endParaRPr>
          </a:p>
        </p:txBody>
      </p:sp>
      <p:cxnSp>
        <p:nvCxnSpPr>
          <p:cNvPr id="9" name="Straight Arrow Connector 8"/>
          <p:cNvCxnSpPr/>
          <p:nvPr/>
        </p:nvCxnSpPr>
        <p:spPr>
          <a:xfrm>
            <a:off x="4671814" y="3103612"/>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57514" y="4776936"/>
            <a:ext cx="0" cy="4320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Image result for 5 t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821285"/>
            <a:ext cx="16192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5 t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85" y="4657663"/>
            <a:ext cx="1434455" cy="12656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594" y="4613671"/>
            <a:ext cx="1543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231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4463"/>
            <a:ext cx="7772400" cy="1470025"/>
          </a:xfrm>
        </p:spPr>
        <p:txBody>
          <a:bodyPr>
            <a:normAutofit/>
          </a:bodyPr>
          <a:lstStyle/>
          <a:p>
            <a:r>
              <a:rPr lang="en-GB" sz="3200" u="sng" dirty="0" smtClean="0">
                <a:latin typeface="SassoonCRInfantMedium" panose="02000603020000020003" pitchFamily="2" charset="0"/>
              </a:rPr>
              <a:t>Mental Maths</a:t>
            </a:r>
            <a:br>
              <a:rPr lang="en-GB" sz="3200" u="sng" dirty="0" smtClean="0">
                <a:latin typeface="SassoonCRInfantMedium" panose="02000603020000020003" pitchFamily="2" charset="0"/>
              </a:rPr>
            </a:br>
            <a:endParaRPr lang="en-GB" sz="3200" i="1" dirty="0">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Subtitle 2"/>
          <p:cNvSpPr>
            <a:spLocks noGrp="1"/>
          </p:cNvSpPr>
          <p:nvPr>
            <p:ph type="subTitle" idx="1"/>
          </p:nvPr>
        </p:nvSpPr>
        <p:spPr>
          <a:xfrm>
            <a:off x="352028" y="1052736"/>
            <a:ext cx="8468444" cy="1296144"/>
          </a:xfrm>
        </p:spPr>
        <p:txBody>
          <a:bodyPr>
            <a:noAutofit/>
          </a:bodyPr>
          <a:lstStyle/>
          <a:p>
            <a:pPr algn="l"/>
            <a:r>
              <a:rPr lang="en-GB" sz="2800" dirty="0" smtClean="0">
                <a:solidFill>
                  <a:srgbClr val="002060"/>
                </a:solidFill>
                <a:latin typeface="SassoonCRInfantMedium" panose="02000603020000020003" pitchFamily="2" charset="0"/>
              </a:rPr>
              <a:t>Your turn! This should take no longer than 3 mins!</a:t>
            </a:r>
            <a:r>
              <a:rPr lang="en-GB" sz="2800" dirty="0">
                <a:solidFill>
                  <a:srgbClr val="002060"/>
                </a:solidFill>
                <a:latin typeface="SassoonCRInfantMedium" panose="02000603020000020003" pitchFamily="2" charset="0"/>
              </a:rPr>
              <a:t> </a:t>
            </a:r>
            <a:r>
              <a:rPr lang="en-GB" sz="2800" dirty="0" smtClean="0">
                <a:solidFill>
                  <a:srgbClr val="002060"/>
                </a:solidFill>
                <a:latin typeface="SassoonCRInfantMedium" panose="02000603020000020003" pitchFamily="2" charset="0"/>
              </a:rPr>
              <a:t>Challenge and time yourself! </a:t>
            </a:r>
            <a:r>
              <a:rPr lang="en-GB" sz="2800" dirty="0">
                <a:hlinkClick r:id="rId2"/>
              </a:rPr>
              <a:t>https://www.online-stopwatch.com/countdown-timer</a:t>
            </a:r>
            <a:r>
              <a:rPr lang="en-GB" sz="2800" dirty="0" smtClean="0">
                <a:hlinkClick r:id="rId2"/>
              </a:rPr>
              <a:t>/</a:t>
            </a:r>
            <a:endParaRPr lang="en-GB" sz="2800" dirty="0" smtClean="0"/>
          </a:p>
          <a:p>
            <a:pPr marL="514350" indent="-514350" algn="l">
              <a:buAutoNum type="arabicParenR"/>
            </a:pPr>
            <a:r>
              <a:rPr lang="en-GB" sz="2800" dirty="0" smtClean="0">
                <a:solidFill>
                  <a:srgbClr val="002060"/>
                </a:solidFill>
                <a:latin typeface="SassoonCRInfantMedium" panose="02000603020000020003" pitchFamily="2" charset="0"/>
              </a:rPr>
              <a:t>40+4=		</a:t>
            </a:r>
          </a:p>
          <a:p>
            <a:pPr marL="514350" indent="-514350" algn="l">
              <a:buAutoNum type="arabicParenR"/>
            </a:pPr>
            <a:r>
              <a:rPr lang="en-GB" sz="2800" dirty="0" smtClean="0">
                <a:solidFill>
                  <a:srgbClr val="002060"/>
                </a:solidFill>
                <a:latin typeface="SassoonCRInfantMedium" panose="02000603020000020003" pitchFamily="2" charset="0"/>
              </a:rPr>
              <a:t>30+7=			9) 8+100=</a:t>
            </a:r>
          </a:p>
          <a:p>
            <a:pPr marL="514350" indent="-514350" algn="l">
              <a:buAutoNum type="arabicParenR"/>
            </a:pPr>
            <a:r>
              <a:rPr lang="en-GB" sz="2800" dirty="0" smtClean="0">
                <a:solidFill>
                  <a:srgbClr val="002060"/>
                </a:solidFill>
                <a:latin typeface="SassoonCRInfantMedium" panose="02000603020000020003" pitchFamily="2" charset="0"/>
              </a:rPr>
              <a:t>20+9=			10) 200+7=</a:t>
            </a:r>
          </a:p>
          <a:p>
            <a:pPr marL="514350" indent="-514350" algn="l">
              <a:buAutoNum type="arabicParenR"/>
            </a:pPr>
            <a:r>
              <a:rPr lang="en-GB" sz="2800" dirty="0" smtClean="0">
                <a:solidFill>
                  <a:srgbClr val="002060"/>
                </a:solidFill>
                <a:latin typeface="SassoonCRInfantMedium" panose="02000603020000020003" pitchFamily="2" charset="0"/>
              </a:rPr>
              <a:t>10+3=</a:t>
            </a:r>
          </a:p>
          <a:p>
            <a:pPr marL="514350" indent="-514350" algn="l">
              <a:buAutoNum type="arabicParenR"/>
            </a:pPr>
            <a:r>
              <a:rPr lang="en-GB" sz="2800" dirty="0" smtClean="0">
                <a:solidFill>
                  <a:srgbClr val="002060"/>
                </a:solidFill>
                <a:latin typeface="SassoonCRInfantMedium" panose="02000603020000020003" pitchFamily="2" charset="0"/>
              </a:rPr>
              <a:t>90+9=</a:t>
            </a:r>
          </a:p>
          <a:p>
            <a:pPr marL="514350" indent="-514350" algn="l">
              <a:buAutoNum type="arabicParenR"/>
            </a:pPr>
            <a:r>
              <a:rPr lang="en-GB" sz="2800" dirty="0" smtClean="0">
                <a:solidFill>
                  <a:srgbClr val="002060"/>
                </a:solidFill>
                <a:latin typeface="SassoonCRInfantMedium" panose="02000603020000020003" pitchFamily="2" charset="0"/>
              </a:rPr>
              <a:t>70+4=</a:t>
            </a:r>
          </a:p>
          <a:p>
            <a:pPr marL="514350" indent="-514350" algn="l">
              <a:buAutoNum type="arabicParenR"/>
            </a:pPr>
            <a:r>
              <a:rPr lang="en-GB" sz="2800" dirty="0" smtClean="0">
                <a:solidFill>
                  <a:srgbClr val="002060"/>
                </a:solidFill>
                <a:latin typeface="SassoonCRInfantMedium" panose="02000603020000020003" pitchFamily="2" charset="0"/>
              </a:rPr>
              <a:t>2+80=</a:t>
            </a:r>
          </a:p>
          <a:p>
            <a:pPr marL="514350" indent="-514350" algn="l">
              <a:buAutoNum type="arabicParenR"/>
            </a:pPr>
            <a:r>
              <a:rPr lang="en-GB" sz="2800" dirty="0" smtClean="0">
                <a:solidFill>
                  <a:srgbClr val="002060"/>
                </a:solidFill>
                <a:latin typeface="SassoonCRInfantMedium" panose="02000603020000020003" pitchFamily="2" charset="0"/>
              </a:rPr>
              <a:t>6+60=</a:t>
            </a:r>
          </a:p>
          <a:p>
            <a:pPr algn="l"/>
            <a:endParaRPr lang="en-GB" sz="2800" dirty="0">
              <a:solidFill>
                <a:srgbClr val="002060"/>
              </a:solidFill>
              <a:latin typeface="SassoonCRInfantMedium" panose="02000603020000020003" pitchFamily="2" charset="0"/>
            </a:endParaRPr>
          </a:p>
        </p:txBody>
      </p:sp>
    </p:spTree>
    <p:extLst>
      <p:ext uri="{BB962C8B-B14F-4D97-AF65-F5344CB8AC3E}">
        <p14:creationId xmlns:p14="http://schemas.microsoft.com/office/powerpoint/2010/main" val="596349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fontScale="90000"/>
          </a:bodyPr>
          <a:lstStyle/>
          <a:p>
            <a:r>
              <a:rPr lang="en-GB" u="sng" dirty="0" smtClean="0">
                <a:latin typeface="SassoonCRInfantMedium" panose="02000603020000020003" pitchFamily="2" charset="0"/>
              </a:rPr>
              <a:t>L.I. To answer addition word problems</a:t>
            </a:r>
            <a:br>
              <a:rPr lang="en-GB" u="sng" dirty="0" smtClean="0">
                <a:latin typeface="SassoonCRInfantMedium" panose="02000603020000020003" pitchFamily="2" charset="0"/>
              </a:rPr>
            </a:br>
            <a:r>
              <a:rPr lang="en-GB" i="1" dirty="0" smtClean="0">
                <a:latin typeface="SassoonCRInfantMedium" panose="02000603020000020003" pitchFamily="2" charset="0"/>
              </a:rPr>
              <a:t>Recommended time </a:t>
            </a:r>
            <a:r>
              <a:rPr lang="en-GB" i="1" dirty="0" err="1" smtClean="0">
                <a:latin typeface="SassoonCRInfantMedium" panose="02000603020000020003" pitchFamily="2" charset="0"/>
              </a:rPr>
              <a:t>approx</a:t>
            </a:r>
            <a:r>
              <a:rPr lang="en-GB" i="1" dirty="0" smtClean="0">
                <a:latin typeface="SassoonCRInfantMedium" panose="02000603020000020003" pitchFamily="2" charset="0"/>
              </a:rPr>
              <a:t> 1 hour</a:t>
            </a:r>
            <a:endParaRPr lang="en-GB" i="1" dirty="0">
              <a:latin typeface="SassoonCRInfantMedium" panose="02000603020000020003" pitchFamily="2" charset="0"/>
            </a:endParaRPr>
          </a:p>
        </p:txBody>
      </p:sp>
      <p:sp>
        <p:nvSpPr>
          <p:cNvPr id="3" name="Subtitle 2"/>
          <p:cNvSpPr>
            <a:spLocks noGrp="1"/>
          </p:cNvSpPr>
          <p:nvPr>
            <p:ph type="subTitle" idx="1"/>
          </p:nvPr>
        </p:nvSpPr>
        <p:spPr>
          <a:xfrm>
            <a:off x="755576" y="2132856"/>
            <a:ext cx="6400800" cy="1752600"/>
          </a:xfrm>
        </p:spPr>
        <p:txBody>
          <a:bodyPr>
            <a:noAutofit/>
          </a:bodyPr>
          <a:lstStyle/>
          <a:p>
            <a:pPr algn="l"/>
            <a:r>
              <a:rPr lang="en-GB" sz="2800" u="sng" dirty="0" smtClean="0">
                <a:solidFill>
                  <a:srgbClr val="002060"/>
                </a:solidFill>
                <a:latin typeface="SassoonCRInfantMedium" panose="02000603020000020003" pitchFamily="2" charset="0"/>
              </a:rPr>
              <a:t>Steps to success</a:t>
            </a:r>
          </a:p>
          <a:p>
            <a:pPr algn="l"/>
            <a:r>
              <a:rPr lang="en-GB" sz="2800" dirty="0">
                <a:solidFill>
                  <a:srgbClr val="002060"/>
                </a:solidFill>
                <a:latin typeface="SassoonCRInfantMedium" panose="02000603020000020003" pitchFamily="2" charset="0"/>
              </a:rPr>
              <a:t> </a:t>
            </a:r>
            <a:r>
              <a:rPr lang="en-GB" sz="2800" dirty="0" smtClean="0">
                <a:solidFill>
                  <a:srgbClr val="002060"/>
                </a:solidFill>
                <a:latin typeface="SassoonCRInfantMedium" panose="02000603020000020003" pitchFamily="2" charset="0"/>
              </a:rPr>
              <a:t>- I can identify the key information from a worded problem.</a:t>
            </a:r>
          </a:p>
          <a:p>
            <a:pPr marL="457200" indent="-457200" algn="l">
              <a:buFontTx/>
              <a:buChar char="-"/>
            </a:pPr>
            <a:r>
              <a:rPr lang="en-GB" sz="2800" dirty="0" smtClean="0">
                <a:solidFill>
                  <a:srgbClr val="002060"/>
                </a:solidFill>
                <a:latin typeface="SassoonCRInfantMedium" panose="02000603020000020003" pitchFamily="2" charset="0"/>
              </a:rPr>
              <a:t>I can add by drawing dienes or using the partitioning method.</a:t>
            </a:r>
          </a:p>
          <a:p>
            <a:pPr marL="457200" indent="-457200" algn="l">
              <a:buFontTx/>
              <a:buChar char="-"/>
            </a:pPr>
            <a:r>
              <a:rPr lang="en-GB" sz="2800" dirty="0" smtClean="0">
                <a:solidFill>
                  <a:srgbClr val="002060"/>
                </a:solidFill>
                <a:latin typeface="SassoonCRInfantMedium" panose="02000603020000020003" pitchFamily="2" charset="0"/>
              </a:rPr>
              <a:t>I can make a sensible estimation to check whether my answer looks right.</a:t>
            </a:r>
            <a:endParaRPr lang="en-GB" sz="2800" dirty="0">
              <a:solidFill>
                <a:srgbClr val="00206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steps to succ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869476"/>
            <a:ext cx="2438400" cy="198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036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708920"/>
            <a:ext cx="7772400" cy="1470025"/>
          </a:xfrm>
        </p:spPr>
        <p:txBody>
          <a:bodyPr>
            <a:normAutofit fontScale="90000"/>
          </a:bodyPr>
          <a:lstStyle/>
          <a:p>
            <a:r>
              <a:rPr lang="en-GB" dirty="0" smtClean="0">
                <a:solidFill>
                  <a:srgbClr val="FF0000"/>
                </a:solidFill>
                <a:latin typeface="SassoonCRInfantMedium" panose="02000603020000020003" pitchFamily="2" charset="0"/>
              </a:rPr>
              <a:t>Today you will be answering addition word problems.</a:t>
            </a:r>
            <a:br>
              <a:rPr lang="en-GB" dirty="0" smtClean="0">
                <a:solidFill>
                  <a:srgbClr val="FF0000"/>
                </a:solidFill>
                <a:latin typeface="SassoonCRInfantMedium" panose="02000603020000020003" pitchFamily="2" charset="0"/>
              </a:rPr>
            </a:br>
            <a:r>
              <a:rPr lang="en-GB" dirty="0">
                <a:solidFill>
                  <a:srgbClr val="FF0000"/>
                </a:solidFill>
                <a:latin typeface="SassoonCRInfantMedium" panose="02000603020000020003" pitchFamily="2" charset="0"/>
              </a:rPr>
              <a:t/>
            </a:r>
            <a:br>
              <a:rPr lang="en-GB" dirty="0">
                <a:solidFill>
                  <a:srgbClr val="FF0000"/>
                </a:solidFill>
                <a:latin typeface="SassoonCRInfantMedium" panose="02000603020000020003" pitchFamily="2" charset="0"/>
              </a:rPr>
            </a:br>
            <a:r>
              <a:rPr lang="en-GB" dirty="0" smtClean="0">
                <a:solidFill>
                  <a:srgbClr val="FF0000"/>
                </a:solidFill>
                <a:latin typeface="SassoonCRInfantMedium" panose="02000603020000020003" pitchFamily="2" charset="0"/>
              </a:rPr>
              <a:t>You can use the partition method or draw the dienes (Monday and Tuesday’s lesson).</a:t>
            </a:r>
            <a:br>
              <a:rPr lang="en-GB" dirty="0" smtClean="0">
                <a:solidFill>
                  <a:srgbClr val="FF0000"/>
                </a:solidFill>
                <a:latin typeface="SassoonCRInfantMedium" panose="02000603020000020003" pitchFamily="2" charset="0"/>
              </a:rPr>
            </a:br>
            <a:r>
              <a:rPr lang="en-GB" dirty="0">
                <a:solidFill>
                  <a:srgbClr val="FF0000"/>
                </a:solidFill>
                <a:latin typeface="SassoonCRInfantMedium" panose="02000603020000020003" pitchFamily="2" charset="0"/>
              </a:rPr>
              <a:t/>
            </a:r>
            <a:br>
              <a:rPr lang="en-GB" dirty="0">
                <a:solidFill>
                  <a:srgbClr val="FF0000"/>
                </a:solidFill>
                <a:latin typeface="SassoonCRInfantMedium" panose="02000603020000020003" pitchFamily="2" charset="0"/>
              </a:rPr>
            </a:br>
            <a:r>
              <a:rPr lang="en-GB" dirty="0" smtClean="0">
                <a:solidFill>
                  <a:srgbClr val="FF0000"/>
                </a:solidFill>
                <a:latin typeface="SassoonCRInfantMedium" panose="02000603020000020003" pitchFamily="2" charset="0"/>
              </a:rPr>
              <a:t>You can check whether your answer looks sensible my making a sensible guess (estimation)!</a:t>
            </a:r>
            <a:endParaRPr lang="en-GB" dirty="0">
              <a:solidFill>
                <a:srgbClr val="FF0000"/>
              </a:solidFill>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68131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181" y="2204864"/>
            <a:ext cx="7772400" cy="1470025"/>
          </a:xfrm>
        </p:spPr>
        <p:txBody>
          <a:bodyPr>
            <a:normAutofit fontScale="90000"/>
          </a:bodyPr>
          <a:lstStyle/>
          <a:p>
            <a:r>
              <a:rPr lang="en-GB" dirty="0" smtClean="0">
                <a:latin typeface="SassoonCRInfantMedium" panose="02000603020000020003" pitchFamily="2" charset="0"/>
              </a:rPr>
              <a:t>You can use the ‘RUCSAC’ method when tackling worded problems…</a:t>
            </a:r>
            <a:br>
              <a:rPr lang="en-GB" dirty="0" smtClean="0">
                <a:latin typeface="SassoonCRInfantMedium" panose="02000603020000020003" pitchFamily="2" charset="0"/>
              </a:rPr>
            </a:br>
            <a:endParaRPr lang="en-GB" dirty="0">
              <a:latin typeface="SassoonCRInfantMedium" panose="02000603020000020003" pitchFamily="2" charset="0"/>
            </a:endParaRPr>
          </a:p>
        </p:txBody>
      </p:sp>
      <p:sp>
        <p:nvSpPr>
          <p:cNvPr id="4" name="AutoShape 2" descr="Image result for steps to suc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63241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402138" y="1809750"/>
            <a:ext cx="1727200" cy="995363"/>
          </a:xfrm>
        </p:spPr>
        <p:txBody>
          <a:bodyPr lIns="0" tIns="0" rIns="0" bIns="0"/>
          <a:lstStyle/>
          <a:p>
            <a:r>
              <a:rPr lang="en-GB" altLang="en-US" sz="7200" smtClean="0">
                <a:solidFill>
                  <a:srgbClr val="FCB116"/>
                </a:solidFill>
              </a:rPr>
              <a:t>ead</a:t>
            </a:r>
          </a:p>
        </p:txBody>
      </p:sp>
      <p:sp>
        <p:nvSpPr>
          <p:cNvPr id="9219" name="Rectangle 4"/>
          <p:cNvSpPr>
            <a:spLocks noChangeArrowheads="1"/>
          </p:cNvSpPr>
          <p:nvPr/>
        </p:nvSpPr>
        <p:spPr bwMode="auto">
          <a:xfrm>
            <a:off x="755650" y="3573463"/>
            <a:ext cx="76327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000"/>
              <a:t>Read the question. </a:t>
            </a:r>
          </a:p>
          <a:p>
            <a:pPr algn="ctr" eaLnBrk="1" hangingPunct="1"/>
            <a:r>
              <a:rPr lang="en-GB" altLang="en-US" sz="4000"/>
              <a:t>What is the important information?</a:t>
            </a:r>
          </a:p>
        </p:txBody>
      </p:sp>
      <p:pic>
        <p:nvPicPr>
          <p:cNvPr id="92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6425" y="1108075"/>
            <a:ext cx="1366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20"/>
          <p:cNvSpPr>
            <a:spLocks/>
          </p:cNvSpPr>
          <p:nvPr/>
        </p:nvSpPr>
        <p:spPr bwMode="auto">
          <a:xfrm>
            <a:off x="3408363" y="1809750"/>
            <a:ext cx="841375" cy="995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R</a:t>
            </a:r>
          </a:p>
        </p:txBody>
      </p:sp>
    </p:spTree>
    <p:extLst>
      <p:ext uri="{BB962C8B-B14F-4D97-AF65-F5344CB8AC3E}">
        <p14:creationId xmlns:p14="http://schemas.microsoft.com/office/powerpoint/2010/main" val="142688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3048000" y="2114550"/>
            <a:ext cx="4487863" cy="995363"/>
          </a:xfrm>
        </p:spPr>
        <p:txBody>
          <a:bodyPr lIns="0" tIns="0" rIns="0" bIns="0"/>
          <a:lstStyle/>
          <a:p>
            <a:r>
              <a:rPr lang="en-GB" altLang="en-US" sz="7200" smtClean="0">
                <a:solidFill>
                  <a:srgbClr val="0083CA"/>
                </a:solidFill>
              </a:rPr>
              <a:t>nderstand</a:t>
            </a:r>
          </a:p>
        </p:txBody>
      </p:sp>
      <p:sp>
        <p:nvSpPr>
          <p:cNvPr id="10243" name="Rectangle 4"/>
          <p:cNvSpPr>
            <a:spLocks noChangeArrowheads="1"/>
          </p:cNvSpPr>
          <p:nvPr/>
        </p:nvSpPr>
        <p:spPr bwMode="auto">
          <a:xfrm>
            <a:off x="755650" y="3878263"/>
            <a:ext cx="7632700"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000"/>
              <a:t>Understand the question.</a:t>
            </a:r>
          </a:p>
          <a:p>
            <a:pPr algn="ctr" eaLnBrk="1" hangingPunct="1"/>
            <a:r>
              <a:rPr lang="en-GB" altLang="en-US" sz="4000"/>
              <a:t>What do you need to find out?</a:t>
            </a:r>
          </a:p>
        </p:txBody>
      </p:sp>
      <p:pic>
        <p:nvPicPr>
          <p:cNvPr id="102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1412875"/>
            <a:ext cx="1365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itle 20"/>
          <p:cNvSpPr>
            <a:spLocks/>
          </p:cNvSpPr>
          <p:nvPr/>
        </p:nvSpPr>
        <p:spPr bwMode="auto">
          <a:xfrm>
            <a:off x="2054225" y="2114550"/>
            <a:ext cx="841375" cy="9953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U</a:t>
            </a:r>
          </a:p>
        </p:txBody>
      </p:sp>
    </p:spTree>
    <p:extLst>
      <p:ext uri="{BB962C8B-B14F-4D97-AF65-F5344CB8AC3E}">
        <p14:creationId xmlns:p14="http://schemas.microsoft.com/office/powerpoint/2010/main" val="2065350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3994150" y="2124075"/>
            <a:ext cx="2632075" cy="993775"/>
          </a:xfrm>
        </p:spPr>
        <p:txBody>
          <a:bodyPr lIns="0" tIns="0" rIns="0" bIns="0"/>
          <a:lstStyle/>
          <a:p>
            <a:r>
              <a:rPr lang="en-GB" altLang="en-US" sz="7200" smtClean="0">
                <a:solidFill>
                  <a:srgbClr val="81C349"/>
                </a:solidFill>
              </a:rPr>
              <a:t>hoose</a:t>
            </a:r>
          </a:p>
        </p:txBody>
      </p:sp>
      <p:sp>
        <p:nvSpPr>
          <p:cNvPr id="11267" name="Rectangle 4"/>
          <p:cNvSpPr>
            <a:spLocks noChangeArrowheads="1"/>
          </p:cNvSpPr>
          <p:nvPr/>
        </p:nvSpPr>
        <p:spPr bwMode="auto">
          <a:xfrm>
            <a:off x="755650" y="3886200"/>
            <a:ext cx="7632700" cy="199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GB" altLang="en-US" sz="4000" dirty="0"/>
              <a:t>Choose the correct method of calculation and operation(s</a:t>
            </a:r>
            <a:r>
              <a:rPr lang="en-GB" altLang="en-US" sz="4000" dirty="0" smtClean="0"/>
              <a:t>),</a:t>
            </a:r>
          </a:p>
          <a:p>
            <a:pPr algn="ctr" eaLnBrk="1" hangingPunct="1"/>
            <a:r>
              <a:rPr lang="en-GB" altLang="en-US" sz="4000" dirty="0" smtClean="0"/>
              <a:t>i.e. addition!</a:t>
            </a:r>
            <a:endParaRPr lang="en-GB" altLang="en-US" sz="4000" dirty="0"/>
          </a:p>
        </p:txBody>
      </p:sp>
      <p:pic>
        <p:nvPicPr>
          <p:cNvPr id="1126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6850" y="1420813"/>
            <a:ext cx="1366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20"/>
          <p:cNvSpPr>
            <a:spLocks/>
          </p:cNvSpPr>
          <p:nvPr/>
        </p:nvSpPr>
        <p:spPr bwMode="auto">
          <a:xfrm>
            <a:off x="3000375" y="2124075"/>
            <a:ext cx="8413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eaLnBrk="1" hangingPunct="1">
              <a:lnSpc>
                <a:spcPct val="90000"/>
              </a:lnSpc>
            </a:pPr>
            <a:r>
              <a:rPr lang="en-GB" altLang="en-US" sz="9600" b="1">
                <a:solidFill>
                  <a:schemeClr val="bg1"/>
                </a:solidFill>
                <a:latin typeface="Twinkl SemiBold" pitchFamily="2" charset="0"/>
              </a:rPr>
              <a:t>C</a:t>
            </a:r>
          </a:p>
        </p:txBody>
      </p:sp>
    </p:spTree>
    <p:extLst>
      <p:ext uri="{BB962C8B-B14F-4D97-AF65-F5344CB8AC3E}">
        <p14:creationId xmlns:p14="http://schemas.microsoft.com/office/powerpoint/2010/main" val="226508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TotalTime>
  <Words>333</Words>
  <Application>Microsoft Office PowerPoint</Application>
  <PresentationFormat>On-screen Show (4:3)</PresentationFormat>
  <Paragraphs>66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Numeracy lesson.  Thursday 26th March</vt:lpstr>
      <vt:lpstr>Mental Maths </vt:lpstr>
      <vt:lpstr>Mental Maths </vt:lpstr>
      <vt:lpstr>L.I. To answer addition word problems Recommended time approx 1 hour</vt:lpstr>
      <vt:lpstr>Today you will be answering addition word problems.  You can use the partition method or draw the dienes (Monday and Tuesday’s lesson).  You can check whether your answer looks sensible my making a sensible guess (estimation)!</vt:lpstr>
      <vt:lpstr>You can use the ‘RUCSAC’ method when tackling worded problems… </vt:lpstr>
      <vt:lpstr>ead</vt:lpstr>
      <vt:lpstr>nderstand</vt:lpstr>
      <vt:lpstr>hoose</vt:lpstr>
      <vt:lpstr>olve</vt:lpstr>
      <vt:lpstr>nswer</vt:lpstr>
      <vt:lpstr>heck</vt:lpstr>
      <vt:lpstr>Your turn!  You choose a sensible challenge for yourself!  </vt:lpstr>
      <vt:lpstr>Your turn! (Ignore how they are numbered)  </vt:lpstr>
      <vt:lpstr>Your turn! (Ignore how they are numbered)  </vt:lpstr>
      <vt:lpstr>Let’s reflect on our learning! Can you now… .. identify the key information from a worded problem? …add by drawing dienes or using the partitioning method? …make a sensible estimation to check whether my answer looks right?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To learn how to use a dictionary</dc:title>
  <dc:creator>Jennifer Hall</dc:creator>
  <cp:lastModifiedBy>Jennifer Hall</cp:lastModifiedBy>
  <cp:revision>48</cp:revision>
  <dcterms:created xsi:type="dcterms:W3CDTF">2020-01-07T09:37:11Z</dcterms:created>
  <dcterms:modified xsi:type="dcterms:W3CDTF">2020-03-25T15:40:58Z</dcterms:modified>
</cp:coreProperties>
</file>