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4"/>
  </p:sldMasterIdLst>
  <p:sldIdLst>
    <p:sldId id="270" r:id="rId5"/>
    <p:sldId id="284" r:id="rId6"/>
    <p:sldId id="281" r:id="rId7"/>
    <p:sldId id="269" r:id="rId8"/>
    <p:sldId id="258" r:id="rId9"/>
    <p:sldId id="287" r:id="rId10"/>
    <p:sldId id="25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6699FF"/>
    <a:srgbClr val="66FF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 varScale="1">
        <p:scale>
          <a:sx n="65" d="100"/>
          <a:sy n="65" d="100"/>
        </p:scale>
        <p:origin x="134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E30E2307-1E40-4E12-8716-25BFDA8E7013}" type="datetime1">
              <a:rPr lang="en-US" smtClean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781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26511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05690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33113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54784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33373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80243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966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47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155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694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1961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3/26/2020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91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3/26/2020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334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3/26/2020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234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279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007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1D110F-3F4E-48D9-B8AA-5D0E825AFDBA}" type="datetime1">
              <a:rPr lang="en-US" smtClean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772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home.oxfordowl.co.uk/school-closure-resources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0Bp2wiMu9xU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39552" y="1412776"/>
            <a:ext cx="7920880" cy="21892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sz="58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Home Learning recommendation for lots of free resources:</a:t>
            </a:r>
          </a:p>
          <a:p>
            <a:pPr marL="0" indent="0">
              <a:buNone/>
            </a:pPr>
            <a:r>
              <a:rPr lang="en-GB" sz="5800" dirty="0">
                <a:latin typeface="SassoonCRInfant" panose="02010503020300020003" pitchFamily="2" charset="0"/>
                <a:hlinkClick r:id="rId2"/>
              </a:rPr>
              <a:t>https://home.oxfordowl.co.uk/school-closure-resources</a:t>
            </a:r>
            <a:r>
              <a:rPr lang="en-GB" sz="5800" dirty="0" smtClean="0">
                <a:latin typeface="SassoonCRInfant" panose="02010503020300020003" pitchFamily="2" charset="0"/>
                <a:hlinkClick r:id="rId2"/>
              </a:rPr>
              <a:t>/</a:t>
            </a:r>
            <a:endParaRPr lang="en-GB" sz="5800" dirty="0" smtClean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sz="112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835696" y="620688"/>
            <a:ext cx="5386387" cy="538162"/>
          </a:xfrm>
        </p:spPr>
        <p:txBody>
          <a:bodyPr>
            <a:normAutofit fontScale="90000"/>
          </a:bodyPr>
          <a:lstStyle/>
          <a:p>
            <a:r>
              <a:rPr lang="en-GB" sz="72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Literacy</a:t>
            </a:r>
            <a:endParaRPr lang="en-GB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</p:txBody>
      </p:sp>
      <p:pic>
        <p:nvPicPr>
          <p:cNvPr id="1026" name="Picture 2" descr="Image result for oxford ow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140968"/>
            <a:ext cx="285750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39552" y="1412776"/>
            <a:ext cx="7920880" cy="544522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11200" b="1" u="sng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Reading – Characters Part 2 (of 3)</a:t>
            </a:r>
            <a:endParaRPr lang="en-GB" sz="9600" b="1" u="sng" dirty="0" smtClean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sz="112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r>
              <a:rPr lang="en-GB" sz="11200" b="1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You will need:</a:t>
            </a:r>
          </a:p>
          <a:p>
            <a:r>
              <a:rPr lang="en-GB" sz="11200" b="1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A comfy spot to work, a sharp pencil, plain paper, access to the internet and someone to help you with the lesson.</a:t>
            </a:r>
          </a:p>
          <a:p>
            <a:endParaRPr lang="en-GB" sz="11200" dirty="0" smtClean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endParaRPr lang="en-GB" sz="11200" dirty="0" smtClean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r>
              <a:rPr lang="en-GB" sz="11200" b="1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Follow the lesson plan or skip to slide 5.</a:t>
            </a:r>
            <a:endParaRPr lang="en-GB" sz="11200" dirty="0" smtClean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sz="112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835696" y="620688"/>
            <a:ext cx="5386387" cy="538162"/>
          </a:xfrm>
        </p:spPr>
        <p:txBody>
          <a:bodyPr>
            <a:normAutofit fontScale="90000"/>
          </a:bodyPr>
          <a:lstStyle/>
          <a:p>
            <a:r>
              <a:rPr lang="en-GB" sz="72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Literacy</a:t>
            </a:r>
            <a:endParaRPr lang="en-GB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620688"/>
            <a:ext cx="1676779" cy="203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9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39552" y="1412776"/>
            <a:ext cx="7920880" cy="460851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11200" b="1" u="sng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Reading – Characters Part 1 (of 2)</a:t>
            </a:r>
            <a:endParaRPr lang="en-GB" sz="9600" b="1" u="sng" dirty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sz="112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r>
              <a:rPr lang="en-GB" sz="11200" b="1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Learning Intention (LI):</a:t>
            </a:r>
          </a:p>
          <a:p>
            <a:pPr marL="0" indent="0">
              <a:buNone/>
            </a:pPr>
            <a:r>
              <a:rPr lang="en-GB" sz="112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  </a:t>
            </a:r>
            <a:r>
              <a:rPr lang="en-GB" sz="112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 show an understanding of what I’m reading </a:t>
            </a:r>
          </a:p>
          <a:p>
            <a:pPr marL="0" indent="0">
              <a:buNone/>
            </a:pPr>
            <a:r>
              <a:rPr lang="en-GB" sz="112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2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(or listening to </a:t>
            </a:r>
            <a:r>
              <a:rPr lang="en-GB" sz="112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  <a:cs typeface="Times New Roman" panose="02020603050405020304" pitchFamily="18" charset="0"/>
              </a:rPr>
              <a:t>).</a:t>
            </a:r>
            <a:endParaRPr lang="en-GB" sz="11200" dirty="0" smtClean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r>
              <a:rPr lang="en-GB" sz="11200" b="1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Success Criteria (SC):</a:t>
            </a:r>
          </a:p>
          <a:p>
            <a:pPr marL="0" indent="0">
              <a:buNone/>
            </a:pPr>
            <a:r>
              <a:rPr lang="en-GB" sz="112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</a:t>
            </a:r>
            <a:r>
              <a:rPr lang="en-GB" sz="112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 I </a:t>
            </a:r>
            <a:r>
              <a:rPr lang="en-GB" sz="112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can describe </a:t>
            </a:r>
            <a:r>
              <a:rPr lang="en-GB" sz="112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the main character(s).</a:t>
            </a:r>
          </a:p>
          <a:p>
            <a:pPr marL="0" indent="0">
              <a:buNone/>
            </a:pPr>
            <a:r>
              <a:rPr lang="en-GB" sz="112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  I </a:t>
            </a:r>
            <a:r>
              <a:rPr lang="en-GB" sz="112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can use </a:t>
            </a:r>
            <a:r>
              <a:rPr lang="en-GB" sz="11200" i="1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amazing adjectives</a:t>
            </a:r>
            <a:r>
              <a:rPr lang="en-GB" sz="112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to describe characters.</a:t>
            </a:r>
          </a:p>
          <a:p>
            <a:pPr marL="0" indent="0">
              <a:buNone/>
            </a:pPr>
            <a:endParaRPr lang="en-GB" sz="112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835696" y="620688"/>
            <a:ext cx="5386387" cy="538162"/>
          </a:xfrm>
        </p:spPr>
        <p:txBody>
          <a:bodyPr>
            <a:normAutofit fontScale="90000"/>
          </a:bodyPr>
          <a:lstStyle/>
          <a:p>
            <a:r>
              <a:rPr lang="en-GB" sz="72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Literacy</a:t>
            </a:r>
            <a:endParaRPr lang="en-GB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910" y="1041142"/>
            <a:ext cx="1901497" cy="142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4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81636" y="1284020"/>
            <a:ext cx="8225330" cy="509730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Activity: 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Choose a character describe them without saying </a:t>
            </a:r>
          </a:p>
          <a:p>
            <a:pPr marL="0" indent="0">
              <a:buNone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t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heir name.</a:t>
            </a:r>
            <a:endParaRPr lang="en-GB" dirty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Can someone at home guess your character?</a:t>
            </a:r>
          </a:p>
          <a:p>
            <a:pPr marL="0" indent="0">
              <a:buNone/>
            </a:pPr>
            <a:endParaRPr lang="en-GB" dirty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endParaRPr lang="en-GB" sz="2800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endParaRPr lang="en-GB" sz="2800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endParaRPr lang="en-GB" sz="4800" dirty="0">
              <a:latin typeface="SassoonCRInfantMedium" panose="02000603020000020003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194670" y="573235"/>
            <a:ext cx="6799262" cy="719138"/>
          </a:xfrm>
        </p:spPr>
        <p:txBody>
          <a:bodyPr>
            <a:noAutofit/>
          </a:bodyPr>
          <a:lstStyle/>
          <a:p>
            <a:r>
              <a:rPr lang="en-GB" sz="36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Warm Up – </a:t>
            </a:r>
            <a:r>
              <a:rPr lang="en-GB" sz="3600" i="1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Guess the character</a:t>
            </a:r>
            <a:endParaRPr lang="en-GB" sz="3600" i="1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688" r="16134"/>
          <a:stretch/>
        </p:blipFill>
        <p:spPr>
          <a:xfrm>
            <a:off x="683568" y="4005064"/>
            <a:ext cx="1800200" cy="15393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700" y="3789292"/>
            <a:ext cx="965499" cy="1755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3131" y="3497760"/>
            <a:ext cx="1819753" cy="21045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8248" y="4221088"/>
            <a:ext cx="1721345" cy="132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4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81636" y="1284020"/>
            <a:ext cx="8225330" cy="5025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Activity: 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Listen to this story: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https://www.youtube.com/watch?v=0Bp2wiMu9xU</a:t>
            </a:r>
            <a:endParaRPr lang="en-GB" sz="2800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endParaRPr lang="en-GB" sz="2800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endParaRPr lang="en-GB" sz="4800" dirty="0">
              <a:latin typeface="SassoonCRInfantMedium" panose="02000603020000020003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755576" y="564882"/>
            <a:ext cx="6799262" cy="719138"/>
          </a:xfrm>
        </p:spPr>
        <p:txBody>
          <a:bodyPr>
            <a:no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Giraffes Can’t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D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ance</a:t>
            </a:r>
            <a:endParaRPr lang="en-GB" sz="44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2924944"/>
            <a:ext cx="420857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7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81636" y="1284020"/>
            <a:ext cx="8225330" cy="33691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Activity: 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Option 1 – Draw the main character.   Describe them (looks and personality) to someone at home.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Option 2 – Draw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the main character.   Label your drawing with key words to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describe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them (looks and personality) </a:t>
            </a:r>
            <a:endParaRPr lang="en-GB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Option 3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–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Draw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the main character.   Label your drawing with key words to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describe them (looks and personality).  Write a short descriptive sentence using your key adjectives.</a:t>
            </a:r>
            <a:endParaRPr lang="en-GB" dirty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endParaRPr lang="en-GB" sz="2800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endParaRPr lang="en-GB" sz="2800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endParaRPr lang="en-GB" sz="4800" dirty="0">
              <a:latin typeface="SassoonCRInfantMedium" panose="02000603020000020003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755576" y="564882"/>
            <a:ext cx="6799262" cy="719138"/>
          </a:xfrm>
        </p:spPr>
        <p:txBody>
          <a:bodyPr>
            <a:no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Giraffes Can’t Dance.</a:t>
            </a:r>
            <a:endParaRPr lang="en-GB" sz="44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4457334"/>
            <a:ext cx="1293736" cy="182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89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755576" y="1282452"/>
            <a:ext cx="7920880" cy="4909521"/>
          </a:xfrm>
        </p:spPr>
        <p:txBody>
          <a:bodyPr>
            <a:normAutofit/>
          </a:bodyPr>
          <a:lstStyle/>
          <a:p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Think: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Did you successfully describe the main character?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Choose an assessment method and draw it beside your work. </a:t>
            </a:r>
            <a:r>
              <a:rPr lang="en-GB" sz="2000" dirty="0">
                <a:latin typeface="SassoonCRInfantMedium" panose="02000603020000020003" pitchFamily="2" charset="0"/>
              </a:rPr>
              <a:t>	</a:t>
            </a:r>
            <a:endParaRPr lang="en-GB" sz="2000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sz="2000" dirty="0">
                <a:latin typeface="SassoonCRInfantMedium" panose="02000603020000020003" pitchFamily="2" charset="0"/>
              </a:rPr>
              <a:t>			</a:t>
            </a:r>
            <a:r>
              <a:rPr lang="en-GB" sz="1600" dirty="0" smtClean="0">
                <a:latin typeface="SassoonCRInfantMedium" panose="02000603020000020003" pitchFamily="2" charset="0"/>
              </a:rPr>
              <a:t>                                     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1 – I struggled					   4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– I’m doing 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well</a:t>
            </a:r>
          </a:p>
          <a:p>
            <a:pPr marL="0" indent="0">
              <a:buNone/>
            </a:pPr>
            <a:r>
              <a:rPr lang="en-GB" sz="1600" dirty="0" smtClean="0">
                <a:solidFill>
                  <a:srgbClr val="FF0000"/>
                </a:solidFill>
                <a:latin typeface="SassoonCRInfantMedium" panose="02000603020000020003" pitchFamily="2" charset="0"/>
              </a:rPr>
              <a:t>Red</a:t>
            </a:r>
            <a:r>
              <a:rPr lang="en-GB" sz="1600" dirty="0" smtClean="0">
                <a:latin typeface="SassoonCRInfantMedium" panose="02000603020000020003" pitchFamily="2" charset="0"/>
              </a:rPr>
              <a:t> 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– not there yet</a:t>
            </a:r>
            <a:r>
              <a:rPr lang="en-GB" sz="1600" dirty="0" smtClean="0">
                <a:latin typeface="SassoonCRInfantMedium" panose="02000603020000020003" pitchFamily="2" charset="0"/>
              </a:rPr>
              <a:t>		        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2 – I found some difficult</a:t>
            </a:r>
          </a:p>
          <a:p>
            <a:pPr marL="0" indent="0">
              <a:buNone/>
            </a:pPr>
            <a:r>
              <a:rPr lang="en-GB" sz="1600" dirty="0" smtClean="0">
                <a:solidFill>
                  <a:srgbClr val="FFC000"/>
                </a:solidFill>
                <a:latin typeface="SassoonCRInfantMedium" panose="02000603020000020003" pitchFamily="2" charset="0"/>
              </a:rPr>
              <a:t>Orange</a:t>
            </a:r>
            <a:r>
              <a:rPr lang="en-GB" sz="1600" dirty="0" smtClean="0">
                <a:latin typeface="SassoonCRInfantMedium" panose="02000603020000020003" pitchFamily="2" charset="0"/>
              </a:rPr>
              <a:t> 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– getting there	        3 – I think I’m getting it			   5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– I have got it!</a:t>
            </a:r>
          </a:p>
          <a:p>
            <a:pPr marL="0" indent="0">
              <a:buNone/>
            </a:pPr>
            <a:r>
              <a:rPr lang="en-GB" sz="1600" dirty="0" smtClean="0">
                <a:solidFill>
                  <a:srgbClr val="00B050"/>
                </a:solidFill>
                <a:latin typeface="SassoonCRInfantMedium" panose="02000603020000020003" pitchFamily="2" charset="0"/>
              </a:rPr>
              <a:t>Green</a:t>
            </a:r>
            <a:r>
              <a:rPr lang="en-GB" sz="1600" dirty="0" smtClean="0">
                <a:latin typeface="SassoonCRInfantMedium" panose="02000603020000020003" pitchFamily="2" charset="0"/>
              </a:rPr>
              <a:t>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– got it!	</a:t>
            </a:r>
            <a:r>
              <a:rPr lang="en-GB" sz="1600" dirty="0">
                <a:latin typeface="SassoonCRInfantMedium" panose="02000603020000020003" pitchFamily="2" charset="0"/>
              </a:rPr>
              <a:t>	</a:t>
            </a:r>
            <a:r>
              <a:rPr lang="en-GB" sz="1600" dirty="0" smtClean="0">
                <a:latin typeface="SassoonCRInfantMedium" panose="02000603020000020003" pitchFamily="2" charset="0"/>
              </a:rPr>
              <a:t>	        				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                </a:t>
            </a:r>
          </a:p>
          <a:p>
            <a:endParaRPr lang="en-GB" sz="2000" dirty="0" smtClean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endParaRPr lang="en-GB" sz="20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Next step: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 Can you dance like Gerald the giraffe?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835696" y="620688"/>
            <a:ext cx="5386387" cy="538162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Assessment and Plenary</a:t>
            </a:r>
          </a:p>
        </p:txBody>
      </p:sp>
      <p:pic>
        <p:nvPicPr>
          <p:cNvPr id="4" name="Picture 4" descr="Image result for butterfly image clipar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" r="22638" b="13073"/>
          <a:stretch/>
        </p:blipFill>
        <p:spPr bwMode="auto">
          <a:xfrm>
            <a:off x="7228863" y="522635"/>
            <a:ext cx="993899" cy="127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traffic light outli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6" r="21015" b="11916"/>
          <a:stretch/>
        </p:blipFill>
        <p:spPr bwMode="auto">
          <a:xfrm>
            <a:off x="2915816" y="3345051"/>
            <a:ext cx="642843" cy="132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Image result for hand outl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36" y="2708920"/>
            <a:ext cx="792088" cy="76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3199" y="4693174"/>
            <a:ext cx="2588761" cy="110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4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9E0BA88649344086DCE6F8955502CF" ma:contentTypeVersion="4" ma:contentTypeDescription="Create a new document." ma:contentTypeScope="" ma:versionID="34faaeba5a97d79022c2e45814de7e12">
  <xsd:schema xmlns:xsd="http://www.w3.org/2001/XMLSchema" xmlns:xs="http://www.w3.org/2001/XMLSchema" xmlns:p="http://schemas.microsoft.com/office/2006/metadata/properties" xmlns:ns2="f7744e2f-d42f-4c38-828d-ec4523744c6b" xmlns:ns3="690b8ffb-c026-47eb-afaf-b04eaa6e25f8" targetNamespace="http://schemas.microsoft.com/office/2006/metadata/properties" ma:root="true" ma:fieldsID="b947694485b4a187553ed1e59c60279b" ns2:_="" ns3:_="">
    <xsd:import namespace="f7744e2f-d42f-4c38-828d-ec4523744c6b"/>
    <xsd:import namespace="690b8ffb-c026-47eb-afaf-b04eaa6e25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744e2f-d42f-4c38-828d-ec4523744c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0b8ffb-c026-47eb-afaf-b04eaa6e25f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1B4BE1-BF3F-45B6-942E-8D2DC108829A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690b8ffb-c026-47eb-afaf-b04eaa6e25f8"/>
    <ds:schemaRef ds:uri="f7744e2f-d42f-4c38-828d-ec4523744c6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F0DC41D-21C3-4850-96EA-80DA38EE3F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1CB59B-7866-4112-8F72-8B63A2AD33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744e2f-d42f-4c38-828d-ec4523744c6b"/>
    <ds:schemaRef ds:uri="690b8ffb-c026-47eb-afaf-b04eaa6e25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841</TotalTime>
  <Words>344</Words>
  <Application>Microsoft Office PowerPoint</Application>
  <PresentationFormat>On-screen Show (4:3)</PresentationFormat>
  <Paragraphs>55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Garamond</vt:lpstr>
      <vt:lpstr>SassoonCRInfant</vt:lpstr>
      <vt:lpstr>SassoonCRInfantMedium</vt:lpstr>
      <vt:lpstr>Times New Roman</vt:lpstr>
      <vt:lpstr>Organic</vt:lpstr>
      <vt:lpstr>Literacy</vt:lpstr>
      <vt:lpstr>Literacy</vt:lpstr>
      <vt:lpstr>Literacy</vt:lpstr>
      <vt:lpstr>Warm Up – Guess the character</vt:lpstr>
      <vt:lpstr>Giraffes Can’t Dance</vt:lpstr>
      <vt:lpstr>Giraffes Can’t Dance.</vt:lpstr>
      <vt:lpstr>Assessment and Plenary</vt:lpstr>
    </vt:vector>
  </TitlesOfParts>
  <Company>West Lothian Council - Education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Numeracy</dc:title>
  <dc:creator>Lindsay Anderson</dc:creator>
  <cp:lastModifiedBy>H Swift</cp:lastModifiedBy>
  <cp:revision>53</cp:revision>
  <dcterms:created xsi:type="dcterms:W3CDTF">2020-03-18T10:25:50Z</dcterms:created>
  <dcterms:modified xsi:type="dcterms:W3CDTF">2020-03-26T07:32:14Z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0x010100139E0BA88649344086DCE6F8955502CF</vt:lpwstr>
  </property>
</Properties>
</file>