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sldIdLst>
    <p:sldId id="256" r:id="rId5"/>
    <p:sldId id="257" r:id="rId6"/>
    <p:sldId id="258" r:id="rId7"/>
    <p:sldId id="259" r:id="rId8"/>
    <p:sldId id="264" r:id="rId9"/>
    <p:sldId id="260" r:id="rId10"/>
    <p:sldId id="261" r:id="rId11"/>
    <p:sldId id="262" r:id="rId12"/>
    <p:sldId id="263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>
      <p:cViewPr varScale="1">
        <p:scale>
          <a:sx n="65" d="100"/>
          <a:sy n="65" d="100"/>
        </p:scale>
        <p:origin x="126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cademics.com/games/alien" TargetMode="External"/><Relationship Id="rId2" Type="http://schemas.openxmlformats.org/officeDocument/2006/relationships/hyperlink" Target="https://www.arcademics.com/games/miss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opmarks.co.uk/learning-to-count/blast-of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kPa9V2wtZs" TargetMode="External"/><Relationship Id="rId2" Type="http://schemas.openxmlformats.org/officeDocument/2006/relationships/hyperlink" Target="https://www.youtube.com/watch?v=8jMmZaFvRp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HvxSdytKqg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72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Numeracy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556000"/>
            <a:ext cx="7488832" cy="2537296"/>
          </a:xfrm>
        </p:spPr>
        <p:txBody>
          <a:bodyPr>
            <a:normAutofit fontScale="47500" lnSpcReduction="20000"/>
          </a:bodyPr>
          <a:lstStyle/>
          <a:p>
            <a:r>
              <a:rPr lang="en-GB" sz="4500" b="1" u="sng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Subtraction</a:t>
            </a:r>
          </a:p>
          <a:p>
            <a:endParaRPr lang="en-GB" sz="4500" dirty="0">
              <a:solidFill>
                <a:srgbClr val="7030A0"/>
              </a:solidFill>
              <a:latin typeface="Bahnschrift" panose="020B0502040204020203" pitchFamily="34" charset="0"/>
            </a:endParaRPr>
          </a:p>
          <a:p>
            <a:r>
              <a:rPr lang="en-GB" sz="45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L.I. to take away</a:t>
            </a:r>
          </a:p>
          <a:p>
            <a:endParaRPr lang="en-GB" sz="4500" dirty="0" smtClean="0">
              <a:solidFill>
                <a:srgbClr val="7030A0"/>
              </a:solidFill>
              <a:latin typeface="Bahnschrift" panose="020B0502040204020203" pitchFamily="34" charset="0"/>
            </a:endParaRPr>
          </a:p>
          <a:p>
            <a:r>
              <a:rPr lang="en-GB" sz="45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S.C. I can use my counting backwards strategy</a:t>
            </a:r>
          </a:p>
          <a:p>
            <a:r>
              <a:rPr lang="en-GB" sz="45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	I can use my friends of 10 to help me take away</a:t>
            </a:r>
          </a:p>
          <a:p>
            <a:r>
              <a:rPr lang="en-GB" sz="45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       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34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Image result for hand outl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744465"/>
            <a:ext cx="1728642" cy="167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ffic light out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079839"/>
            <a:ext cx="2279138" cy="302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1700808"/>
            <a:ext cx="7408333" cy="44253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How did you get on? Choose one way.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Tell me how you feel it went by leaving </a:t>
            </a: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a comment on the blog.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Draw one of the self assessment methods below next to your work.</a:t>
            </a:r>
          </a:p>
          <a:p>
            <a:pPr marL="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900" b="1" u="sng" dirty="0">
                <a:latin typeface="SassoonCRInfantMedium" panose="02000603020000020003" pitchFamily="2" charset="0"/>
              </a:rPr>
              <a:t>T</a:t>
            </a:r>
            <a:r>
              <a:rPr lang="en-GB" sz="1900" b="1" u="sng" dirty="0" smtClean="0">
                <a:latin typeface="SassoonCRInfantMedium" panose="02000603020000020003" pitchFamily="2" charset="0"/>
              </a:rPr>
              <a:t>raffic light </a:t>
            </a:r>
            <a:r>
              <a:rPr lang="en-GB" sz="1900" dirty="0" smtClean="0">
                <a:latin typeface="SassoonCRInfantMedium" panose="02000603020000020003" pitchFamily="2" charset="0"/>
              </a:rPr>
              <a:t>			</a:t>
            </a:r>
            <a:r>
              <a:rPr lang="en-GB" sz="1900" b="1" u="sng" dirty="0" smtClean="0">
                <a:latin typeface="SassoonCRInfantMedium" panose="02000603020000020003" pitchFamily="2" charset="0"/>
              </a:rPr>
              <a:t>Fist of 5</a:t>
            </a:r>
          </a:p>
          <a:p>
            <a:pPr marL="0" indent="0">
              <a:buNone/>
            </a:pPr>
            <a:r>
              <a:rPr lang="en-GB" sz="1900" dirty="0">
                <a:latin typeface="SassoonCRInfantMedium" panose="02000603020000020003" pitchFamily="2" charset="0"/>
              </a:rPr>
              <a:t>	</a:t>
            </a:r>
            <a:r>
              <a:rPr lang="en-GB" sz="1900" dirty="0" smtClean="0">
                <a:latin typeface="SassoonCRInfantMedium" panose="02000603020000020003" pitchFamily="2" charset="0"/>
              </a:rPr>
              <a:t>			1 – I </a:t>
            </a:r>
            <a:r>
              <a:rPr lang="en-GB" sz="1900" dirty="0">
                <a:latin typeface="SassoonCRInfantMedium" panose="02000603020000020003" pitchFamily="2" charset="0"/>
              </a:rPr>
              <a:t>struggled</a:t>
            </a:r>
            <a:endParaRPr lang="en-GB" sz="1900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9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Red</a:t>
            </a:r>
            <a:r>
              <a:rPr lang="en-GB" sz="1900" dirty="0" smtClean="0">
                <a:latin typeface="SassoonCRInfantMedium" panose="02000603020000020003" pitchFamily="2" charset="0"/>
              </a:rPr>
              <a:t> – not there yet		      	2 – I found some difficult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FFC000"/>
                </a:solidFill>
                <a:latin typeface="SassoonCRInfantMedium" panose="02000603020000020003" pitchFamily="2" charset="0"/>
              </a:rPr>
              <a:t>Orange</a:t>
            </a:r>
            <a:r>
              <a:rPr lang="en-GB" sz="1900" dirty="0">
                <a:latin typeface="SassoonCRInfantMedium" panose="02000603020000020003" pitchFamily="2" charset="0"/>
              </a:rPr>
              <a:t> – getting </a:t>
            </a:r>
            <a:r>
              <a:rPr lang="en-GB" sz="1900" dirty="0" smtClean="0">
                <a:latin typeface="SassoonCRInfantMedium" panose="02000603020000020003" pitchFamily="2" charset="0"/>
              </a:rPr>
              <a:t>there		3 – </a:t>
            </a:r>
            <a:r>
              <a:rPr lang="en-GB" sz="1900" dirty="0">
                <a:latin typeface="SassoonCRInfantMedium" panose="02000603020000020003" pitchFamily="2" charset="0"/>
              </a:rPr>
              <a:t>I think I’m getting </a:t>
            </a:r>
            <a:r>
              <a:rPr lang="en-GB" sz="1900" dirty="0" smtClean="0">
                <a:latin typeface="SassoonCRInfantMedium" panose="02000603020000020003" pitchFamily="2" charset="0"/>
              </a:rPr>
              <a:t>it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rgbClr val="00B050"/>
                </a:solidFill>
                <a:latin typeface="SassoonCRInfantMedium" panose="02000603020000020003" pitchFamily="2" charset="0"/>
              </a:rPr>
              <a:t>Green</a:t>
            </a:r>
            <a:r>
              <a:rPr lang="en-GB" sz="1900" dirty="0" smtClean="0">
                <a:latin typeface="SassoonCRInfantMedium" panose="02000603020000020003" pitchFamily="2" charset="0"/>
              </a:rPr>
              <a:t> </a:t>
            </a:r>
            <a:r>
              <a:rPr lang="en-GB" sz="1900" dirty="0">
                <a:latin typeface="SassoonCRInfantMedium" panose="02000603020000020003" pitchFamily="2" charset="0"/>
              </a:rPr>
              <a:t>– got it!	</a:t>
            </a:r>
            <a:r>
              <a:rPr lang="en-GB" sz="1900" dirty="0" smtClean="0">
                <a:latin typeface="SassoonCRInfantMedium" panose="02000603020000020003" pitchFamily="2" charset="0"/>
              </a:rPr>
              <a:t>		4 – I’m doing well</a:t>
            </a:r>
          </a:p>
          <a:p>
            <a:pPr marL="0" indent="0">
              <a:buNone/>
            </a:pPr>
            <a:r>
              <a:rPr lang="en-GB" sz="1900" dirty="0" smtClean="0">
                <a:latin typeface="SassoonCRInfantMedium" panose="02000603020000020003" pitchFamily="2" charset="0"/>
              </a:rPr>
              <a:t>				5 – I have got it!</a:t>
            </a:r>
            <a:endParaRPr lang="en-GB" sz="1900" dirty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  <a:latin typeface="SassoonCRInfantMedium" panose="02000603020000020003" pitchFamily="2" charset="0"/>
              </a:rPr>
              <a:t>Assessment</a:t>
            </a:r>
            <a:endParaRPr lang="en-GB" dirty="0">
              <a:solidFill>
                <a:srgbClr val="7030A0"/>
              </a:solidFill>
              <a:latin typeface="SassoonCRInfantMedium" panose="02000603020000020003" pitchFamily="2" charset="0"/>
            </a:endParaRPr>
          </a:p>
        </p:txBody>
      </p:sp>
      <p:pic>
        <p:nvPicPr>
          <p:cNvPr id="1026" name="Picture 2" descr="Image result for girl and boy think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066" y="1268760"/>
            <a:ext cx="2415092" cy="1690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Image result for hand out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8" descr="Image result for hand outlin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10" descr="Image result for hand outlin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85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Play these games! Minus mission and Count Back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Use your efficient strategies to help you out!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  <a:hlinkClick r:id="rId2"/>
              </a:rPr>
              <a:t>https://</a:t>
            </a:r>
            <a:r>
              <a:rPr lang="en-GB" dirty="0" smtClean="0">
                <a:latin typeface="SassoonCRInfantMedium" panose="02000603020000020003" pitchFamily="2" charset="0"/>
                <a:hlinkClick r:id="rId2"/>
              </a:rPr>
              <a:t>www.arcademics.com/games/mission</a:t>
            </a: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 smtClean="0">
              <a:latin typeface="SassoonCRInfantMedium" panose="02000603020000020003" pitchFamily="2" charset="0"/>
              <a:hlinkClick r:id="rId3"/>
            </a:endParaRPr>
          </a:p>
          <a:p>
            <a:pPr marL="0" indent="0">
              <a:buNone/>
            </a:pPr>
            <a:endParaRPr lang="en-GB" dirty="0" smtClean="0">
              <a:latin typeface="SassoonCRInfantMedium" panose="02000603020000020003" pitchFamily="2" charset="0"/>
              <a:hlinkClick r:id="rId4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  <a:hlinkClick r:id="rId4"/>
              </a:rPr>
              <a:t>https</a:t>
            </a:r>
            <a:r>
              <a:rPr lang="en-GB" dirty="0">
                <a:latin typeface="SassoonCRInfantMedium" panose="02000603020000020003" pitchFamily="2" charset="0"/>
                <a:hlinkClick r:id="rId4"/>
              </a:rPr>
              <a:t>://www.topmarks.co.uk/learning-to-count/blast-off</a:t>
            </a:r>
            <a:endParaRPr lang="en-GB" dirty="0">
              <a:latin typeface="SassoonCRInfantMedium" panose="02000603020000020003" pitchFamily="2" charset="0"/>
              <a:hlinkClick r:id="rId3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  <a:latin typeface="SassoonCRInfantMedium" panose="02000603020000020003" pitchFamily="2" charset="0"/>
              </a:rPr>
              <a:t>Plenary</a:t>
            </a:r>
            <a:endParaRPr lang="en-GB" dirty="0">
              <a:solidFill>
                <a:srgbClr val="7030A0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52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2492896"/>
            <a:ext cx="8280919" cy="36332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8800" dirty="0" smtClean="0">
                <a:solidFill>
                  <a:srgbClr val="FFC000"/>
                </a:solidFill>
                <a:latin typeface="KG Chasing Cars" panose="02000000000000000000" pitchFamily="2" charset="0"/>
              </a:rPr>
              <a:t>Amazing Effort</a:t>
            </a:r>
          </a:p>
          <a:p>
            <a:pPr marL="0" indent="0" algn="ctr">
              <a:buNone/>
            </a:pPr>
            <a:r>
              <a:rPr lang="en-GB" sz="8800" dirty="0" smtClean="0">
                <a:solidFill>
                  <a:srgbClr val="FFC000"/>
                </a:solidFill>
                <a:latin typeface="KG Chasing Cars" panose="02000000000000000000" pitchFamily="2" charset="0"/>
              </a:rPr>
              <a:t>Everyone!</a:t>
            </a:r>
            <a:endParaRPr lang="en-GB" sz="8800" dirty="0">
              <a:solidFill>
                <a:srgbClr val="FFC000"/>
              </a:solidFill>
              <a:latin typeface="KG Chasing Cars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76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SassoonCRInfantMedium" panose="02000603020000020003" pitchFamily="2" charset="0"/>
              </a:rPr>
              <a:t>Make a number line 0-20 or 0-100</a:t>
            </a:r>
          </a:p>
          <a:p>
            <a:r>
              <a:rPr lang="en-GB" dirty="0" smtClean="0">
                <a:latin typeface="SassoonCRInfantMedium" panose="02000603020000020003" pitchFamily="2" charset="0"/>
              </a:rPr>
              <a:t>Practise counting 100 - 0 Backwards watching the video</a:t>
            </a:r>
          </a:p>
          <a:p>
            <a:r>
              <a:rPr lang="en-GB" dirty="0">
                <a:hlinkClick r:id="rId2"/>
              </a:rPr>
              <a:t>https://www.youtube.com/watch?v=8jMmZaFvRpE</a:t>
            </a:r>
            <a:endParaRPr lang="en-GB" dirty="0" smtClean="0">
              <a:latin typeface="SassoonCRInfantMedium" panose="02000603020000020003" pitchFamily="2" charset="0"/>
            </a:endParaRPr>
          </a:p>
          <a:p>
            <a:r>
              <a:rPr lang="en-GB" dirty="0" smtClean="0">
                <a:latin typeface="SassoonCRInfantMedium" panose="02000603020000020003" pitchFamily="2" charset="0"/>
              </a:rPr>
              <a:t>Watch the subtraction video and singalong saying the answers as you go.</a:t>
            </a:r>
          </a:p>
          <a:p>
            <a:r>
              <a:rPr lang="en-GB" dirty="0">
                <a:latin typeface="SassoonCRInfantMedium" panose="02000603020000020003" pitchFamily="2" charset="0"/>
                <a:hlinkClick r:id="rId3"/>
              </a:rPr>
              <a:t>https://</a:t>
            </a:r>
            <a:r>
              <a:rPr lang="en-GB" dirty="0" smtClean="0">
                <a:latin typeface="SassoonCRInfantMedium" panose="02000603020000020003" pitchFamily="2" charset="0"/>
                <a:hlinkClick r:id="rId3"/>
              </a:rPr>
              <a:t>www.youtube.com/watch?v=QkPa9V2wtZs</a:t>
            </a:r>
            <a:endParaRPr lang="en-GB" dirty="0" smtClean="0">
              <a:latin typeface="SassoonCRInfantMedium" panose="02000603020000020003" pitchFamily="2" charset="0"/>
            </a:endParaRPr>
          </a:p>
          <a:p>
            <a:r>
              <a:rPr lang="en-GB" dirty="0" smtClean="0">
                <a:latin typeface="SassoonCRInfantMedium" panose="02000603020000020003" pitchFamily="2" charset="0"/>
              </a:rPr>
              <a:t>Practise your friends of 10 with subtraction</a:t>
            </a:r>
          </a:p>
          <a:p>
            <a:r>
              <a:rPr lang="en-GB" dirty="0">
                <a:latin typeface="SassoonCRInfantMedium" panose="02000603020000020003" pitchFamily="2" charset="0"/>
                <a:hlinkClick r:id="rId4"/>
              </a:rPr>
              <a:t>https://www.youtube.com/watch?v=HvxSdytKqgg</a:t>
            </a:r>
            <a:endParaRPr lang="en-GB" dirty="0" smtClean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Medium" panose="02000603020000020003" pitchFamily="2" charset="0"/>
              </a:rPr>
              <a:t>Warm up</a:t>
            </a:r>
            <a:endParaRPr lang="en-GB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31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82453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sz="5400" dirty="0">
                <a:solidFill>
                  <a:schemeClr val="tx1"/>
                </a:solidFill>
                <a:latin typeface="SassoonCRInfantMedium" panose="02000603020000020003" pitchFamily="2" charset="0"/>
              </a:rPr>
              <a:t>6</a:t>
            </a:r>
            <a:r>
              <a:rPr lang="en-GB" sz="5400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 </a:t>
            </a:r>
            <a:r>
              <a:rPr lang="en-GB" sz="5400" dirty="0">
                <a:solidFill>
                  <a:schemeClr val="tx1"/>
                </a:solidFill>
                <a:latin typeface="SassoonCRInfantMedium" panose="02000603020000020003" pitchFamily="2" charset="0"/>
              </a:rPr>
              <a:t>-</a:t>
            </a:r>
            <a:r>
              <a:rPr lang="en-GB" sz="5400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 </a:t>
            </a:r>
            <a:r>
              <a:rPr lang="en-GB" sz="5400" dirty="0">
                <a:solidFill>
                  <a:schemeClr val="tx1"/>
                </a:solidFill>
                <a:latin typeface="SassoonCRInfantMedium" panose="02000603020000020003" pitchFamily="2" charset="0"/>
              </a:rPr>
              <a:t>4</a:t>
            </a:r>
            <a:r>
              <a:rPr lang="en-GB" sz="5400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 =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The biggest number is always first in a take away sum.  Put it in your head. Now count backwards tracking the number on your fingers.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 algn="r">
              <a:buNone/>
            </a:pPr>
            <a:r>
              <a:rPr lang="en-GB" sz="4800" dirty="0" smtClean="0">
                <a:latin typeface="SassoonCRInfantMedium" panose="02000603020000020003" pitchFamily="2" charset="0"/>
              </a:rPr>
              <a:t>2,3,4,5     6</a:t>
            </a:r>
          </a:p>
          <a:p>
            <a:pPr marL="0" indent="0">
              <a:buNone/>
            </a:pPr>
            <a:endParaRPr lang="en-GB" sz="2900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2900" dirty="0" smtClean="0">
                <a:latin typeface="SassoonCRInfantMedium" panose="02000603020000020003" pitchFamily="2" charset="0"/>
              </a:rPr>
              <a:t>Start at the </a:t>
            </a:r>
            <a:r>
              <a:rPr lang="en-GB" sz="2900" dirty="0">
                <a:latin typeface="SassoonCRInfantMedium" panose="02000603020000020003" pitchFamily="2" charset="0"/>
              </a:rPr>
              <a:t>6</a:t>
            </a:r>
            <a:r>
              <a:rPr lang="en-GB" sz="2900" dirty="0" smtClean="0">
                <a:latin typeface="SassoonCRInfantMedium" panose="02000603020000020003" pitchFamily="2" charset="0"/>
              </a:rPr>
              <a:t> as that’s the biggest number.</a:t>
            </a:r>
          </a:p>
          <a:p>
            <a:pPr marL="0" indent="0">
              <a:buNone/>
            </a:pPr>
            <a:endParaRPr lang="en-GB" sz="29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2900" dirty="0" smtClean="0">
                <a:latin typeface="SassoonCRInfantMedium" panose="02000603020000020003" pitchFamily="2" charset="0"/>
              </a:rPr>
              <a:t>Hold 4 fingers up and put them down as your count backwards.  The last number you say is the answer!</a:t>
            </a:r>
            <a:endParaRPr lang="en-GB" sz="2900" dirty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Counting Backwards strategy</a:t>
            </a:r>
            <a:endParaRPr lang="en-GB" dirty="0"/>
          </a:p>
        </p:txBody>
      </p:sp>
      <p:sp>
        <p:nvSpPr>
          <p:cNvPr id="10" name="Freeform 9"/>
          <p:cNvSpPr/>
          <p:nvPr/>
        </p:nvSpPr>
        <p:spPr>
          <a:xfrm>
            <a:off x="5605064" y="3284984"/>
            <a:ext cx="2472136" cy="554595"/>
          </a:xfrm>
          <a:custGeom>
            <a:avLst/>
            <a:gdLst>
              <a:gd name="connsiteX0" fmla="*/ 2472136 w 2472136"/>
              <a:gd name="connsiteY0" fmla="*/ 512841 h 554595"/>
              <a:gd name="connsiteX1" fmla="*/ 1917954 w 2472136"/>
              <a:gd name="connsiteY1" fmla="*/ 223 h 554595"/>
              <a:gd name="connsiteX2" fmla="*/ 1349918 w 2472136"/>
              <a:gd name="connsiteY2" fmla="*/ 443569 h 554595"/>
              <a:gd name="connsiteX3" fmla="*/ 1142100 w 2472136"/>
              <a:gd name="connsiteY3" fmla="*/ 97205 h 554595"/>
              <a:gd name="connsiteX4" fmla="*/ 975845 w 2472136"/>
              <a:gd name="connsiteY4" fmla="*/ 526696 h 554595"/>
              <a:gd name="connsiteX5" fmla="*/ 768027 w 2472136"/>
              <a:gd name="connsiteY5" fmla="*/ 83350 h 554595"/>
              <a:gd name="connsiteX6" fmla="*/ 546354 w 2472136"/>
              <a:gd name="connsiteY6" fmla="*/ 512841 h 554595"/>
              <a:gd name="connsiteX7" fmla="*/ 269263 w 2472136"/>
              <a:gd name="connsiteY7" fmla="*/ 83350 h 554595"/>
              <a:gd name="connsiteX8" fmla="*/ 19881 w 2472136"/>
              <a:gd name="connsiteY8" fmla="*/ 526696 h 554595"/>
              <a:gd name="connsiteX9" fmla="*/ 33736 w 2472136"/>
              <a:gd name="connsiteY9" fmla="*/ 471278 h 55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2136" h="554595">
                <a:moveTo>
                  <a:pt x="2472136" y="512841"/>
                </a:moveTo>
                <a:cubicBezTo>
                  <a:pt x="2288563" y="262304"/>
                  <a:pt x="2104990" y="11768"/>
                  <a:pt x="1917954" y="223"/>
                </a:cubicBezTo>
                <a:cubicBezTo>
                  <a:pt x="1730918" y="-11322"/>
                  <a:pt x="1479227" y="427405"/>
                  <a:pt x="1349918" y="443569"/>
                </a:cubicBezTo>
                <a:cubicBezTo>
                  <a:pt x="1220609" y="459733"/>
                  <a:pt x="1204446" y="83350"/>
                  <a:pt x="1142100" y="97205"/>
                </a:cubicBezTo>
                <a:cubicBezTo>
                  <a:pt x="1079754" y="111060"/>
                  <a:pt x="1038190" y="529005"/>
                  <a:pt x="975845" y="526696"/>
                </a:cubicBezTo>
                <a:cubicBezTo>
                  <a:pt x="913500" y="524387"/>
                  <a:pt x="839609" y="85659"/>
                  <a:pt x="768027" y="83350"/>
                </a:cubicBezTo>
                <a:cubicBezTo>
                  <a:pt x="696445" y="81041"/>
                  <a:pt x="629481" y="512841"/>
                  <a:pt x="546354" y="512841"/>
                </a:cubicBezTo>
                <a:cubicBezTo>
                  <a:pt x="463227" y="512841"/>
                  <a:pt x="357008" y="81041"/>
                  <a:pt x="269263" y="83350"/>
                </a:cubicBezTo>
                <a:cubicBezTo>
                  <a:pt x="181518" y="85659"/>
                  <a:pt x="59135" y="462041"/>
                  <a:pt x="19881" y="526696"/>
                </a:cubicBezTo>
                <a:cubicBezTo>
                  <a:pt x="-19373" y="591351"/>
                  <a:pt x="7181" y="531314"/>
                  <a:pt x="33736" y="47127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87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196752"/>
            <a:ext cx="7408333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>
                <a:latin typeface="SassoonCRInfantMedium" panose="02000603020000020003" pitchFamily="2" charset="0"/>
              </a:rPr>
              <a:t>You can use your friends of 10 to help with </a:t>
            </a:r>
            <a:r>
              <a:rPr lang="en-GB" sz="1800" dirty="0" smtClean="0">
                <a:latin typeface="SassoonCRInfantMedium" panose="02000603020000020003" pitchFamily="2" charset="0"/>
              </a:rPr>
              <a:t>subtraction too.</a:t>
            </a:r>
            <a:endParaRPr lang="en-GB" sz="18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sz="18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SassoonCRInfantMedium" panose="02000603020000020003" pitchFamily="2" charset="0"/>
              </a:rPr>
              <a:t>10 - 2 = </a:t>
            </a:r>
          </a:p>
          <a:p>
            <a:pPr marL="0" indent="0">
              <a:buNone/>
            </a:pPr>
            <a:endParaRPr lang="en-GB" sz="18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800" dirty="0">
                <a:latin typeface="SassoonCRInfantMedium" panose="02000603020000020003" pitchFamily="2" charset="0"/>
              </a:rPr>
              <a:t>You might just know the answer because you recognise it being a friend of 10!</a:t>
            </a:r>
          </a:p>
          <a:p>
            <a:pPr marL="0" indent="0">
              <a:buNone/>
            </a:pPr>
            <a:endParaRPr lang="en-GB" sz="18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SassoonCRInfantMedium" panose="02000603020000020003" pitchFamily="2" charset="0"/>
              </a:rPr>
              <a:t>10 – 2 = </a:t>
            </a:r>
            <a:endParaRPr lang="en-GB" sz="18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sz="18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SassoonCRInfantMedium" panose="02000603020000020003" pitchFamily="2" charset="0"/>
              </a:rPr>
              <a:t>If you don’t recognise it.  Think </a:t>
            </a:r>
            <a:r>
              <a:rPr lang="en-GB" sz="1800" dirty="0">
                <a:latin typeface="SassoonCRInfantMedium" panose="02000603020000020003" pitchFamily="2" charset="0"/>
              </a:rPr>
              <a:t>what does 2</a:t>
            </a:r>
            <a:r>
              <a:rPr lang="en-GB" sz="1800" dirty="0" smtClean="0">
                <a:latin typeface="SassoonCRInfantMedium" panose="02000603020000020003" pitchFamily="2" charset="0"/>
              </a:rPr>
              <a:t> </a:t>
            </a:r>
            <a:r>
              <a:rPr lang="en-GB" sz="1800" dirty="0">
                <a:latin typeface="SassoonCRInfantMedium" panose="02000603020000020003" pitchFamily="2" charset="0"/>
              </a:rPr>
              <a:t>need to make 10</a:t>
            </a:r>
            <a:r>
              <a:rPr lang="en-GB" sz="1800" dirty="0" smtClean="0">
                <a:latin typeface="SassoonCRInfantMedium" panose="02000603020000020003" pitchFamily="2" charset="0"/>
              </a:rPr>
              <a:t>?  Count up from 2 to 10.</a:t>
            </a:r>
          </a:p>
          <a:p>
            <a:pPr marL="0" indent="0">
              <a:buNone/>
            </a:pPr>
            <a:endParaRPr lang="en-GB" sz="1800" dirty="0">
              <a:latin typeface="SassoonCRInfantMedium" panose="02000603020000020003" pitchFamily="2" charset="0"/>
            </a:endParaRPr>
          </a:p>
          <a:p>
            <a:pPr marL="0" indent="0" algn="ctr">
              <a:buNone/>
            </a:pPr>
            <a:r>
              <a:rPr lang="en-GB" sz="1800" dirty="0">
                <a:latin typeface="SassoonCRInfantMedium" panose="02000603020000020003" pitchFamily="2" charset="0"/>
              </a:rPr>
              <a:t>2</a:t>
            </a:r>
            <a:r>
              <a:rPr lang="en-GB" sz="1800" dirty="0" smtClean="0">
                <a:latin typeface="SassoonCRInfantMedium" panose="02000603020000020003" pitchFamily="2" charset="0"/>
              </a:rPr>
              <a:t> </a:t>
            </a:r>
            <a:r>
              <a:rPr lang="en-GB" sz="1800" dirty="0">
                <a:latin typeface="SassoonCRInfantMedium" panose="02000603020000020003" pitchFamily="2" charset="0"/>
              </a:rPr>
              <a:t>+  </a:t>
            </a:r>
            <a:r>
              <a:rPr lang="en-GB" sz="1800" dirty="0" smtClean="0">
                <a:latin typeface="SassoonCRInfantMedium" panose="02000603020000020003" pitchFamily="2" charset="0"/>
              </a:rPr>
              <a:t>       = 10</a:t>
            </a:r>
          </a:p>
          <a:p>
            <a:pPr marL="0" indent="0" algn="ctr">
              <a:buNone/>
            </a:pPr>
            <a:endParaRPr lang="en-GB" sz="1800" dirty="0" smtClean="0">
              <a:latin typeface="SassoonCRInfantMedium" panose="02000603020000020003" pitchFamily="2" charset="0"/>
            </a:endParaRPr>
          </a:p>
          <a:p>
            <a:pPr marL="0" indent="0" algn="r">
              <a:buNone/>
            </a:pPr>
            <a:r>
              <a:rPr lang="en-GB" sz="3200" dirty="0" smtClean="0">
                <a:latin typeface="SassoonCRInfantMedium" panose="02000603020000020003" pitchFamily="2" charset="0"/>
              </a:rPr>
              <a:t>2,  3,  4,  5,  6,  7,  8,  9,  10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friends of 10 to help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281233" y="5085184"/>
            <a:ext cx="432048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reeform 4"/>
          <p:cNvSpPr/>
          <p:nvPr/>
        </p:nvSpPr>
        <p:spPr>
          <a:xfrm>
            <a:off x="3169599" y="5445224"/>
            <a:ext cx="4862945" cy="389213"/>
          </a:xfrm>
          <a:custGeom>
            <a:avLst/>
            <a:gdLst>
              <a:gd name="connsiteX0" fmla="*/ 0 w 4862945"/>
              <a:gd name="connsiteY0" fmla="*/ 347638 h 389213"/>
              <a:gd name="connsiteX1" fmla="*/ 249382 w 4862945"/>
              <a:gd name="connsiteY1" fmla="*/ 1274 h 389213"/>
              <a:gd name="connsiteX2" fmla="*/ 595745 w 4862945"/>
              <a:gd name="connsiteY2" fmla="*/ 222947 h 389213"/>
              <a:gd name="connsiteX3" fmla="*/ 845127 w 4862945"/>
              <a:gd name="connsiteY3" fmla="*/ 15128 h 389213"/>
              <a:gd name="connsiteX4" fmla="*/ 1191491 w 4862945"/>
              <a:gd name="connsiteY4" fmla="*/ 333783 h 389213"/>
              <a:gd name="connsiteX5" fmla="*/ 1496291 w 4862945"/>
              <a:gd name="connsiteY5" fmla="*/ 28983 h 389213"/>
              <a:gd name="connsiteX6" fmla="*/ 1717963 w 4862945"/>
              <a:gd name="connsiteY6" fmla="*/ 319928 h 389213"/>
              <a:gd name="connsiteX7" fmla="*/ 2064327 w 4862945"/>
              <a:gd name="connsiteY7" fmla="*/ 28983 h 389213"/>
              <a:gd name="connsiteX8" fmla="*/ 2258291 w 4862945"/>
              <a:gd name="connsiteY8" fmla="*/ 319928 h 389213"/>
              <a:gd name="connsiteX9" fmla="*/ 2784763 w 4862945"/>
              <a:gd name="connsiteY9" fmla="*/ 42838 h 389213"/>
              <a:gd name="connsiteX10" fmla="*/ 2964873 w 4862945"/>
              <a:gd name="connsiteY10" fmla="*/ 389201 h 389213"/>
              <a:gd name="connsiteX11" fmla="*/ 3283527 w 4862945"/>
              <a:gd name="connsiteY11" fmla="*/ 56692 h 389213"/>
              <a:gd name="connsiteX12" fmla="*/ 3505200 w 4862945"/>
              <a:gd name="connsiteY12" fmla="*/ 319928 h 389213"/>
              <a:gd name="connsiteX13" fmla="*/ 3934691 w 4862945"/>
              <a:gd name="connsiteY13" fmla="*/ 1274 h 389213"/>
              <a:gd name="connsiteX14" fmla="*/ 4114800 w 4862945"/>
              <a:gd name="connsiteY14" fmla="*/ 361492 h 389213"/>
              <a:gd name="connsiteX15" fmla="*/ 4488873 w 4862945"/>
              <a:gd name="connsiteY15" fmla="*/ 42838 h 389213"/>
              <a:gd name="connsiteX16" fmla="*/ 4862945 w 4862945"/>
              <a:gd name="connsiteY16" fmla="*/ 333783 h 38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62945" h="389213">
                <a:moveTo>
                  <a:pt x="0" y="347638"/>
                </a:moveTo>
                <a:cubicBezTo>
                  <a:pt x="75045" y="184847"/>
                  <a:pt x="150091" y="22056"/>
                  <a:pt x="249382" y="1274"/>
                </a:cubicBezTo>
                <a:cubicBezTo>
                  <a:pt x="348673" y="-19508"/>
                  <a:pt x="496454" y="220638"/>
                  <a:pt x="595745" y="222947"/>
                </a:cubicBezTo>
                <a:cubicBezTo>
                  <a:pt x="695036" y="225256"/>
                  <a:pt x="745836" y="-3345"/>
                  <a:pt x="845127" y="15128"/>
                </a:cubicBezTo>
                <a:cubicBezTo>
                  <a:pt x="944418" y="33601"/>
                  <a:pt x="1082964" y="331474"/>
                  <a:pt x="1191491" y="333783"/>
                </a:cubicBezTo>
                <a:cubicBezTo>
                  <a:pt x="1300018" y="336092"/>
                  <a:pt x="1408546" y="31292"/>
                  <a:pt x="1496291" y="28983"/>
                </a:cubicBezTo>
                <a:cubicBezTo>
                  <a:pt x="1584036" y="26674"/>
                  <a:pt x="1623290" y="319928"/>
                  <a:pt x="1717963" y="319928"/>
                </a:cubicBezTo>
                <a:cubicBezTo>
                  <a:pt x="1812636" y="319928"/>
                  <a:pt x="1974272" y="28983"/>
                  <a:pt x="2064327" y="28983"/>
                </a:cubicBezTo>
                <a:cubicBezTo>
                  <a:pt x="2154382" y="28983"/>
                  <a:pt x="2138218" y="317619"/>
                  <a:pt x="2258291" y="319928"/>
                </a:cubicBezTo>
                <a:cubicBezTo>
                  <a:pt x="2378364" y="322237"/>
                  <a:pt x="2666999" y="31293"/>
                  <a:pt x="2784763" y="42838"/>
                </a:cubicBezTo>
                <a:cubicBezTo>
                  <a:pt x="2902527" y="54383"/>
                  <a:pt x="2881746" y="386892"/>
                  <a:pt x="2964873" y="389201"/>
                </a:cubicBezTo>
                <a:cubicBezTo>
                  <a:pt x="3048000" y="391510"/>
                  <a:pt x="3193473" y="68237"/>
                  <a:pt x="3283527" y="56692"/>
                </a:cubicBezTo>
                <a:cubicBezTo>
                  <a:pt x="3373582" y="45146"/>
                  <a:pt x="3396673" y="329164"/>
                  <a:pt x="3505200" y="319928"/>
                </a:cubicBezTo>
                <a:cubicBezTo>
                  <a:pt x="3613727" y="310692"/>
                  <a:pt x="3833091" y="-5653"/>
                  <a:pt x="3934691" y="1274"/>
                </a:cubicBezTo>
                <a:cubicBezTo>
                  <a:pt x="4036291" y="8201"/>
                  <a:pt x="4022436" y="354565"/>
                  <a:pt x="4114800" y="361492"/>
                </a:cubicBezTo>
                <a:cubicBezTo>
                  <a:pt x="4207164" y="368419"/>
                  <a:pt x="4364182" y="47456"/>
                  <a:pt x="4488873" y="42838"/>
                </a:cubicBezTo>
                <a:cubicBezTo>
                  <a:pt x="4613564" y="38220"/>
                  <a:pt x="4738254" y="186001"/>
                  <a:pt x="4862945" y="33378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76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82453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3400" dirty="0">
                <a:latin typeface="SassoonCRInfantMedium" panose="02000603020000020003" pitchFamily="2" charset="0"/>
              </a:rPr>
              <a:t>You can use your friends of 10 to help </a:t>
            </a:r>
            <a:r>
              <a:rPr lang="en-GB" sz="3400" dirty="0" smtClean="0">
                <a:latin typeface="SassoonCRInfantMedium" panose="02000603020000020003" pitchFamily="2" charset="0"/>
              </a:rPr>
              <a:t>do subtraction with larger numbers too</a:t>
            </a:r>
            <a:endParaRPr lang="en-GB" sz="34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sz="3400" dirty="0">
              <a:latin typeface="SassoonCRInfantMedium" panose="02000603020000020003" pitchFamily="2" charset="0"/>
            </a:endParaRPr>
          </a:p>
          <a:p>
            <a:pPr marL="0" indent="0" algn="ctr">
              <a:buNone/>
            </a:pPr>
            <a:r>
              <a:rPr lang="en-GB" sz="3400" dirty="0" smtClean="0">
                <a:latin typeface="SassoonCRInfantMedium" panose="02000603020000020003" pitchFamily="2" charset="0"/>
              </a:rPr>
              <a:t>50 </a:t>
            </a:r>
            <a:r>
              <a:rPr lang="en-GB" sz="3400" dirty="0">
                <a:latin typeface="SassoonCRInfantMedium" panose="02000603020000020003" pitchFamily="2" charset="0"/>
              </a:rPr>
              <a:t>-</a:t>
            </a:r>
            <a:r>
              <a:rPr lang="en-GB" sz="3400" dirty="0" smtClean="0">
                <a:latin typeface="SassoonCRInfantMedium" panose="02000603020000020003" pitchFamily="2" charset="0"/>
              </a:rPr>
              <a:t> 4 </a:t>
            </a:r>
            <a:r>
              <a:rPr lang="en-GB" sz="3400" dirty="0">
                <a:latin typeface="SassoonCRInfantMedium" panose="02000603020000020003" pitchFamily="2" charset="0"/>
              </a:rPr>
              <a:t>= </a:t>
            </a:r>
          </a:p>
          <a:p>
            <a:pPr marL="0" indent="0">
              <a:buNone/>
            </a:pPr>
            <a:r>
              <a:rPr lang="en-GB" sz="3400" dirty="0">
                <a:latin typeface="SassoonCRInfantMedium" panose="02000603020000020003" pitchFamily="2" charset="0"/>
              </a:rPr>
              <a:t>You might just know the answer because you recognise it being a friend of 10!</a:t>
            </a:r>
          </a:p>
          <a:p>
            <a:pPr marL="0" indent="0">
              <a:buNone/>
            </a:pPr>
            <a:endParaRPr lang="en-GB" sz="34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3400" dirty="0">
                <a:latin typeface="SassoonCRInfantMedium" panose="02000603020000020003" pitchFamily="2" charset="0"/>
              </a:rPr>
              <a:t>Think what does 4</a:t>
            </a:r>
            <a:r>
              <a:rPr lang="en-GB" sz="3400" dirty="0" smtClean="0">
                <a:latin typeface="SassoonCRInfantMedium" panose="02000603020000020003" pitchFamily="2" charset="0"/>
              </a:rPr>
              <a:t> </a:t>
            </a:r>
            <a:r>
              <a:rPr lang="en-GB" sz="3400" dirty="0">
                <a:latin typeface="SassoonCRInfantMedium" panose="02000603020000020003" pitchFamily="2" charset="0"/>
              </a:rPr>
              <a:t>need to make 10? </a:t>
            </a:r>
            <a:endParaRPr lang="en-GB" sz="3400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sz="3400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3400" dirty="0">
                <a:latin typeface="SassoonCRInfantMedium" panose="02000603020000020003" pitchFamily="2" charset="0"/>
              </a:rPr>
              <a:t>	</a:t>
            </a:r>
            <a:r>
              <a:rPr lang="en-GB" sz="3400" dirty="0" smtClean="0">
                <a:latin typeface="SassoonCRInfantMedium" panose="02000603020000020003" pitchFamily="2" charset="0"/>
              </a:rPr>
              <a:t>	           4 +         = 10</a:t>
            </a:r>
          </a:p>
          <a:p>
            <a:pPr marL="0" indent="0">
              <a:buNone/>
            </a:pPr>
            <a:r>
              <a:rPr lang="en-GB" sz="3400" dirty="0" smtClean="0">
                <a:latin typeface="SassoonCRInfantMedium" panose="02000603020000020003" pitchFamily="2" charset="0"/>
              </a:rPr>
              <a:t>Remember you are counting backwards so you are going into the decade </a:t>
            </a:r>
            <a:r>
              <a:rPr lang="en-GB" sz="3400" u="sng" dirty="0" smtClean="0">
                <a:latin typeface="SassoonCRInfantMedium" panose="02000603020000020003" pitchFamily="2" charset="0"/>
              </a:rPr>
              <a:t>before</a:t>
            </a:r>
            <a:r>
              <a:rPr lang="en-GB" sz="3400" dirty="0" smtClean="0">
                <a:latin typeface="SassoonCRInfantMedium" panose="02000603020000020003" pitchFamily="2" charset="0"/>
              </a:rPr>
              <a:t> when counting backwards.</a:t>
            </a:r>
          </a:p>
          <a:p>
            <a:pPr marL="0" indent="0">
              <a:buNone/>
            </a:pPr>
            <a:endParaRPr lang="en-GB" sz="3400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3400" dirty="0" smtClean="0">
                <a:latin typeface="SassoonCRInfantMedium" panose="02000603020000020003" pitchFamily="2" charset="0"/>
              </a:rPr>
              <a:t>4 +  </a:t>
            </a:r>
            <a:r>
              <a:rPr lang="en-GB" sz="34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6 </a:t>
            </a:r>
            <a:r>
              <a:rPr lang="en-GB" sz="3400" dirty="0" smtClean="0">
                <a:latin typeface="SassoonCRInfantMedium" panose="02000603020000020003" pitchFamily="2" charset="0"/>
              </a:rPr>
              <a:t>= 10</a:t>
            </a:r>
            <a:endParaRPr lang="en-GB" sz="3400" dirty="0">
              <a:latin typeface="SassoonCRInfantMedium" panose="02000603020000020003" pitchFamily="2" charset="0"/>
            </a:endParaRPr>
          </a:p>
          <a:p>
            <a:pPr marL="0" indent="0" algn="ctr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 algn="r">
              <a:buNone/>
            </a:pPr>
            <a:r>
              <a:rPr lang="en-GB" sz="6400" dirty="0" smtClean="0">
                <a:latin typeface="SassoonCRInfantMedium" panose="02000603020000020003" pitchFamily="2" charset="0"/>
              </a:rPr>
              <a:t>4</a:t>
            </a:r>
            <a:r>
              <a:rPr lang="en-GB" sz="64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6</a:t>
            </a:r>
            <a:r>
              <a:rPr lang="en-GB" sz="6400" dirty="0" smtClean="0">
                <a:latin typeface="SassoonCRInfantMedium" panose="02000603020000020003" pitchFamily="2" charset="0"/>
              </a:rPr>
              <a:t>,  47,  48,  49	       50</a:t>
            </a:r>
            <a:endParaRPr lang="en-GB" sz="64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Using friends of </a:t>
            </a:r>
            <a:r>
              <a:rPr lang="en-GB" dirty="0" smtClean="0"/>
              <a:t>10 with bigger numbers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015172" y="4077072"/>
            <a:ext cx="504056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3419783" y="5361649"/>
            <a:ext cx="4408035" cy="600010"/>
          </a:xfrm>
          <a:custGeom>
            <a:avLst/>
            <a:gdLst>
              <a:gd name="connsiteX0" fmla="*/ 4408035 w 4408035"/>
              <a:gd name="connsiteY0" fmla="*/ 512678 h 600010"/>
              <a:gd name="connsiteX1" fmla="*/ 3549053 w 4408035"/>
              <a:gd name="connsiteY1" fmla="*/ 60 h 600010"/>
              <a:gd name="connsiteX2" fmla="*/ 2773199 w 4408035"/>
              <a:gd name="connsiteY2" fmla="*/ 540387 h 600010"/>
              <a:gd name="connsiteX3" fmla="*/ 2135890 w 4408035"/>
              <a:gd name="connsiteY3" fmla="*/ 166315 h 600010"/>
              <a:gd name="connsiteX4" fmla="*/ 1789526 w 4408035"/>
              <a:gd name="connsiteY4" fmla="*/ 568096 h 600010"/>
              <a:gd name="connsiteX5" fmla="*/ 1207635 w 4408035"/>
              <a:gd name="connsiteY5" fmla="*/ 124751 h 600010"/>
              <a:gd name="connsiteX6" fmla="*/ 778144 w 4408035"/>
              <a:gd name="connsiteY6" fmla="*/ 512678 h 600010"/>
              <a:gd name="connsiteX7" fmla="*/ 334799 w 4408035"/>
              <a:gd name="connsiteY7" fmla="*/ 27769 h 600010"/>
              <a:gd name="connsiteX8" fmla="*/ 16144 w 4408035"/>
              <a:gd name="connsiteY8" fmla="*/ 568096 h 600010"/>
              <a:gd name="connsiteX9" fmla="*/ 43853 w 4408035"/>
              <a:gd name="connsiteY9" fmla="*/ 540387 h 600010"/>
              <a:gd name="connsiteX10" fmla="*/ 43853 w 4408035"/>
              <a:gd name="connsiteY10" fmla="*/ 540387 h 60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08035" h="600010">
                <a:moveTo>
                  <a:pt x="4408035" y="512678"/>
                </a:moveTo>
                <a:cubicBezTo>
                  <a:pt x="4114780" y="254060"/>
                  <a:pt x="3821526" y="-4558"/>
                  <a:pt x="3549053" y="60"/>
                </a:cubicBezTo>
                <a:cubicBezTo>
                  <a:pt x="3276580" y="4678"/>
                  <a:pt x="3008726" y="512678"/>
                  <a:pt x="2773199" y="540387"/>
                </a:cubicBezTo>
                <a:cubicBezTo>
                  <a:pt x="2537672" y="568096"/>
                  <a:pt x="2299835" y="161697"/>
                  <a:pt x="2135890" y="166315"/>
                </a:cubicBezTo>
                <a:cubicBezTo>
                  <a:pt x="1971945" y="170933"/>
                  <a:pt x="1944235" y="575023"/>
                  <a:pt x="1789526" y="568096"/>
                </a:cubicBezTo>
                <a:cubicBezTo>
                  <a:pt x="1634817" y="561169"/>
                  <a:pt x="1376199" y="133987"/>
                  <a:pt x="1207635" y="124751"/>
                </a:cubicBezTo>
                <a:cubicBezTo>
                  <a:pt x="1039071" y="115515"/>
                  <a:pt x="923617" y="528842"/>
                  <a:pt x="778144" y="512678"/>
                </a:cubicBezTo>
                <a:cubicBezTo>
                  <a:pt x="632671" y="496514"/>
                  <a:pt x="461799" y="18533"/>
                  <a:pt x="334799" y="27769"/>
                </a:cubicBezTo>
                <a:cubicBezTo>
                  <a:pt x="207799" y="37005"/>
                  <a:pt x="64635" y="482660"/>
                  <a:pt x="16144" y="568096"/>
                </a:cubicBezTo>
                <a:cubicBezTo>
                  <a:pt x="-32347" y="653532"/>
                  <a:pt x="43853" y="540387"/>
                  <a:pt x="43853" y="540387"/>
                </a:cubicBezTo>
                <a:lnTo>
                  <a:pt x="43853" y="54038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27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Write the following sums in your jotter.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There are </a:t>
            </a:r>
            <a:r>
              <a:rPr lang="en-GB" dirty="0" smtClean="0">
                <a:solidFill>
                  <a:schemeClr val="tx1"/>
                </a:solidFill>
                <a:latin typeface="Algerian" panose="04020705040A02060702" pitchFamily="82" charset="0"/>
              </a:rPr>
              <a:t>Mild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, </a:t>
            </a:r>
            <a:r>
              <a:rPr lang="en-GB" dirty="0" smtClean="0">
                <a:solidFill>
                  <a:schemeClr val="tx1"/>
                </a:solidFill>
                <a:latin typeface="Broadway" panose="04040905080B02020502" pitchFamily="82" charset="0"/>
              </a:rPr>
              <a:t>Hot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 and </a:t>
            </a:r>
            <a:r>
              <a:rPr lang="en-GB" dirty="0" smtClean="0">
                <a:solidFill>
                  <a:schemeClr val="tx1"/>
                </a:solidFill>
                <a:latin typeface="Goudy Stout" panose="0202090407030B020401" pitchFamily="18" charset="0"/>
              </a:rPr>
              <a:t>Spicy 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ones to choose from.  If you complete a set and find it easy try the next one!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Remember to use the most efficient strategy to help you get the answer quickly.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If you get you stuck you can always use items to help you.  For example you may use buttons, </a:t>
            </a:r>
            <a:r>
              <a:rPr lang="en-GB" dirty="0" err="1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cheerios</a:t>
            </a:r>
            <a:r>
              <a:rPr lang="en-GB" dirty="0">
                <a:solidFill>
                  <a:schemeClr val="tx1"/>
                </a:solidFill>
                <a:latin typeface="SassoonCRInfantMedium" panose="02000603020000020003" pitchFamily="2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or bits of </a:t>
            </a:r>
            <a:r>
              <a:rPr lang="en-GB" dirty="0" err="1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lego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.</a:t>
            </a: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Daily tasks</a:t>
            </a: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37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Algerian" panose="04020705040A02060702" pitchFamily="82" charset="0"/>
              </a:rPr>
              <a:t>Mild</a:t>
            </a:r>
            <a:endParaRPr lang="en-GB" dirty="0">
              <a:solidFill>
                <a:srgbClr val="FFFF00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110027"/>
              </p:ext>
            </p:extLst>
          </p:nvPr>
        </p:nvGraphicFramePr>
        <p:xfrm>
          <a:off x="2195736" y="1936744"/>
          <a:ext cx="4680520" cy="4206240"/>
        </p:xfrm>
        <a:graphic>
          <a:graphicData uri="http://schemas.openxmlformats.org/drawingml/2006/table">
            <a:tbl>
              <a:tblPr firstRow="1" firstCol="1" bandRow="1"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5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3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2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3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3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17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2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18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6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15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3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16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3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10.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15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4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53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300956"/>
              </p:ext>
            </p:extLst>
          </p:nvPr>
        </p:nvGraphicFramePr>
        <p:xfrm>
          <a:off x="2339752" y="1772820"/>
          <a:ext cx="4104456" cy="4464490"/>
        </p:xfrm>
        <a:graphic>
          <a:graphicData uri="http://schemas.openxmlformats.org/drawingml/2006/table">
            <a:tbl>
              <a:tblPr firstRow="1" firstCol="1" bandRow="1"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28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8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34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4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45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5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27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7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39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9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37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8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48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9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55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6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36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8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10.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45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8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9900"/>
                </a:solidFill>
                <a:latin typeface="Goudy Stout" panose="0202090407030B020401" pitchFamily="18" charset="0"/>
              </a:rPr>
              <a:t>Spicy</a:t>
            </a:r>
            <a:endParaRPr lang="en-GB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56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839109"/>
              </p:ext>
            </p:extLst>
          </p:nvPr>
        </p:nvGraphicFramePr>
        <p:xfrm>
          <a:off x="2339752" y="1988840"/>
          <a:ext cx="4392488" cy="4464500"/>
        </p:xfrm>
        <a:graphic>
          <a:graphicData uri="http://schemas.openxmlformats.org/drawingml/2006/table">
            <a:tbl>
              <a:tblPr firstRow="1" firstCol="1" bandRow="1"/>
              <a:tblGrid>
                <a:gridCol w="561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0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78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10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84 – 20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65 – 20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57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30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99 – 30 = 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87 – 20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78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30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85 – 30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96 – 20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10.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65 – 40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Broadway" panose="04040905080B02020502" pitchFamily="82" charset="0"/>
              </a:rPr>
              <a:t>Hot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83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9E0BA88649344086DCE6F8955502CF" ma:contentTypeVersion="4" ma:contentTypeDescription="Create a new document." ma:contentTypeScope="" ma:versionID="34faaeba5a97d79022c2e45814de7e12">
  <xsd:schema xmlns:xsd="http://www.w3.org/2001/XMLSchema" xmlns:xs="http://www.w3.org/2001/XMLSchema" xmlns:p="http://schemas.microsoft.com/office/2006/metadata/properties" xmlns:ns2="f7744e2f-d42f-4c38-828d-ec4523744c6b" xmlns:ns3="690b8ffb-c026-47eb-afaf-b04eaa6e25f8" targetNamespace="http://schemas.microsoft.com/office/2006/metadata/properties" ma:root="true" ma:fieldsID="b947694485b4a187553ed1e59c60279b" ns2:_="" ns3:_="">
    <xsd:import namespace="f7744e2f-d42f-4c38-828d-ec4523744c6b"/>
    <xsd:import namespace="690b8ffb-c026-47eb-afaf-b04eaa6e25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744e2f-d42f-4c38-828d-ec4523744c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0b8ffb-c026-47eb-afaf-b04eaa6e2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4321E5-3B92-462B-9EF5-1DE4216A50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7E991B-D89D-4ED3-860A-1BEDF3F4E2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744e2f-d42f-4c38-828d-ec4523744c6b"/>
    <ds:schemaRef ds:uri="690b8ffb-c026-47eb-afaf-b04eaa6e2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FD7BA10-6AC0-466E-B1CB-062BA801105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90b8ffb-c026-47eb-afaf-b04eaa6e25f8"/>
    <ds:schemaRef ds:uri="f7744e2f-d42f-4c38-828d-ec4523744c6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3511</TotalTime>
  <Words>720</Words>
  <Application>Microsoft Office PowerPoint</Application>
  <PresentationFormat>On-screen Show (4:3)</PresentationFormat>
  <Paragraphs>151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Algerian</vt:lpstr>
      <vt:lpstr>Bahnschrift</vt:lpstr>
      <vt:lpstr>Broadway</vt:lpstr>
      <vt:lpstr>Calibri</vt:lpstr>
      <vt:lpstr>Candara</vt:lpstr>
      <vt:lpstr>Goudy Stout</vt:lpstr>
      <vt:lpstr>KG Chasing Cars</vt:lpstr>
      <vt:lpstr>SassoonCRInfantMedium</vt:lpstr>
      <vt:lpstr>Symbol</vt:lpstr>
      <vt:lpstr>Times New Roman</vt:lpstr>
      <vt:lpstr>Waveform</vt:lpstr>
      <vt:lpstr>Numeracy </vt:lpstr>
      <vt:lpstr>Warm up</vt:lpstr>
      <vt:lpstr>Counting Backwards strategy</vt:lpstr>
      <vt:lpstr>Using friends of 10 to help</vt:lpstr>
      <vt:lpstr>Using friends of 10 with bigger numbers</vt:lpstr>
      <vt:lpstr>Daily tasks</vt:lpstr>
      <vt:lpstr>Mild</vt:lpstr>
      <vt:lpstr>Spicy</vt:lpstr>
      <vt:lpstr>Hot</vt:lpstr>
      <vt:lpstr>Assessment</vt:lpstr>
      <vt:lpstr>Plenary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Numeracy</dc:title>
  <dc:creator>Lindsay Anderson</dc:creator>
  <cp:lastModifiedBy>H Swift</cp:lastModifiedBy>
  <cp:revision>27</cp:revision>
  <dcterms:created xsi:type="dcterms:W3CDTF">2020-03-18T10:25:50Z</dcterms:created>
  <dcterms:modified xsi:type="dcterms:W3CDTF">2020-03-26T07:28:10Z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0x010100139E0BA88649344086DCE6F8955502CF</vt:lpwstr>
  </property>
</Properties>
</file>