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1" r:id="rId4"/>
  </p:sldMasterIdLst>
  <p:sldIdLst>
    <p:sldId id="282" r:id="rId5"/>
    <p:sldId id="275" r:id="rId6"/>
    <p:sldId id="276" r:id="rId7"/>
    <p:sldId id="278" r:id="rId8"/>
    <p:sldId id="279" r:id="rId9"/>
    <p:sldId id="280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6699FF"/>
    <a:srgbClr val="66FF99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74" autoAdjust="0"/>
    <p:restoredTop sz="94660"/>
  </p:normalViewPr>
  <p:slideViewPr>
    <p:cSldViewPr>
      <p:cViewPr varScale="1">
        <p:scale>
          <a:sx n="65" d="100"/>
          <a:sy n="65" d="100"/>
        </p:scale>
        <p:origin x="1340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E30E2307-1E40-4E12-8716-25BFDA8E7013}" type="datetime1">
              <a:rPr lang="en-US" smtClean="0"/>
              <a:pPr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9781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D110F-3F4E-48D9-B8AA-5D0E825AFDBA}" type="datetime1">
              <a:rPr lang="en-US" smtClean="0"/>
              <a:pPr/>
              <a:t>3/24/2020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265112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D110F-3F4E-48D9-B8AA-5D0E825AFDBA}" type="datetime1">
              <a:rPr lang="en-US" smtClean="0"/>
              <a:pPr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3056903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D110F-3F4E-48D9-B8AA-5D0E825AFDBA}" type="datetime1">
              <a:rPr lang="en-US" smtClean="0"/>
              <a:pPr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0331136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D110F-3F4E-48D9-B8AA-5D0E825AFDBA}" type="datetime1">
              <a:rPr lang="en-US" smtClean="0"/>
              <a:pPr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547840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D110F-3F4E-48D9-B8AA-5D0E825AFDBA}" type="datetime1">
              <a:rPr lang="en-US" smtClean="0"/>
              <a:pPr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3333733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D110F-3F4E-48D9-B8AA-5D0E825AFDBA}" type="datetime1">
              <a:rPr lang="en-US" smtClean="0"/>
              <a:pPr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6802430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FCF5A-EA79-452C-A52C-1A2668C2E7DF}" type="datetime1">
              <a:rPr lang="en-US" smtClean="0"/>
              <a:pPr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89668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4C28-BD4B-4892-9A2D-6E19BD753A9A}" type="datetime1">
              <a:rPr lang="en-US" smtClean="0"/>
              <a:pPr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547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9D02-426E-46C9-9EE9-0DE1EF8B2838}" type="datetime1">
              <a:rPr lang="en-US" smtClean="0"/>
              <a:pPr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155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EBBE-F8B2-42CF-9895-E86A608384EB}" type="datetime1">
              <a:rPr lang="en-US" smtClean="0"/>
              <a:pPr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4694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957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D110F-3F4E-48D9-B8AA-5D0E825AFDBA}" type="datetime1">
              <a:rPr lang="en-US" smtClean="0"/>
              <a:pPr/>
              <a:t>3/24/2020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19614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D072-EF12-4AA2-BD71-ABC68B06D0E2}" type="datetime1">
              <a:rPr lang="en-US" smtClean="0"/>
              <a:pPr/>
              <a:t>3/24/2020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9912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DBF60-6CC3-4B74-A60D-3486985E4346}" type="datetime1">
              <a:rPr lang="en-US" smtClean="0"/>
              <a:pPr/>
              <a:t>3/24/2020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4334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4818-984F-4759-BF72-A33BDC1963BD}" type="datetime1">
              <a:rPr lang="en-US" smtClean="0"/>
              <a:pPr/>
              <a:t>3/24/2020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234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E191-5F94-4FC1-B823-BD7CABF7FA06}" type="datetime1">
              <a:rPr lang="en-US" smtClean="0"/>
              <a:pPr/>
              <a:t>3/24/2020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9279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8221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56D55-EFBE-4F9B-8A5F-09D42CA22A9B}" type="datetime1">
              <a:rPr lang="en-US" smtClean="0"/>
              <a:pPr/>
              <a:t>3/24/2020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007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D1D110F-3F4E-48D9-B8AA-5D0E825AFDBA}" type="datetime1">
              <a:rPr lang="en-US" smtClean="0"/>
              <a:pPr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772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  <p:sldLayoutId id="2147483833" r:id="rId12"/>
    <p:sldLayoutId id="2147483834" r:id="rId13"/>
    <p:sldLayoutId id="2147483835" r:id="rId14"/>
    <p:sldLayoutId id="2147483836" r:id="rId15"/>
    <p:sldLayoutId id="2147483837" r:id="rId16"/>
    <p:sldLayoutId id="2147483838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539552" y="1412776"/>
            <a:ext cx="7920880" cy="5445224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en-GB" sz="11200" b="1" u="sng" dirty="0" smtClean="0">
                <a:solidFill>
                  <a:schemeClr val="bg1">
                    <a:lumMod val="50000"/>
                  </a:schemeClr>
                </a:solidFill>
                <a:latin typeface="SassoonCRInfant" panose="02010503020300020003" pitchFamily="2" charset="0"/>
              </a:rPr>
              <a:t>Writing – Imaginative, part 3 (of 3)</a:t>
            </a:r>
          </a:p>
          <a:p>
            <a:pPr marL="0" indent="0">
              <a:buNone/>
            </a:pPr>
            <a:endParaRPr lang="en-GB" sz="11200" dirty="0">
              <a:solidFill>
                <a:schemeClr val="bg1">
                  <a:lumMod val="50000"/>
                </a:schemeClr>
              </a:solidFill>
              <a:latin typeface="SassoonCRInfant" panose="02010503020300020003" pitchFamily="2" charset="0"/>
            </a:endParaRPr>
          </a:p>
          <a:p>
            <a:r>
              <a:rPr lang="en-GB" sz="11200" b="1" dirty="0" smtClean="0">
                <a:solidFill>
                  <a:schemeClr val="bg1">
                    <a:lumMod val="50000"/>
                  </a:schemeClr>
                </a:solidFill>
                <a:latin typeface="SassoonCRInfant" panose="02010503020300020003" pitchFamily="2" charset="0"/>
              </a:rPr>
              <a:t>You will need:</a:t>
            </a:r>
          </a:p>
          <a:p>
            <a:r>
              <a:rPr lang="en-GB" sz="11200" b="1" dirty="0" smtClean="0">
                <a:solidFill>
                  <a:schemeClr val="bg1">
                    <a:lumMod val="50000"/>
                  </a:schemeClr>
                </a:solidFill>
                <a:latin typeface="SassoonCRInfant" panose="02010503020300020003" pitchFamily="2" charset="0"/>
              </a:rPr>
              <a:t>Sharp pencil, our writing from yesterday, he VCOP sheet from your Home Learning booklet (given home in your pack/collected from school) and someone to help you read through your work and the lesson.</a:t>
            </a:r>
          </a:p>
          <a:p>
            <a:endParaRPr lang="en-GB" sz="11200" dirty="0" smtClean="0">
              <a:solidFill>
                <a:schemeClr val="bg1">
                  <a:lumMod val="50000"/>
                </a:schemeClr>
              </a:solidFill>
              <a:latin typeface="SassoonCRInfant" panose="02010503020300020003" pitchFamily="2" charset="0"/>
            </a:endParaRPr>
          </a:p>
          <a:p>
            <a:pPr marL="0" indent="0">
              <a:buNone/>
            </a:pPr>
            <a:endParaRPr lang="en-GB" sz="11200" dirty="0">
              <a:solidFill>
                <a:schemeClr val="bg1">
                  <a:lumMod val="50000"/>
                </a:schemeClr>
              </a:solidFill>
              <a:latin typeface="SassoonCRInfant" panose="02010503020300020003" pitchFamily="2" charset="0"/>
            </a:endParaRP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835696" y="620688"/>
            <a:ext cx="5386387" cy="538162"/>
          </a:xfrm>
        </p:spPr>
        <p:txBody>
          <a:bodyPr>
            <a:normAutofit fontScale="90000"/>
          </a:bodyPr>
          <a:lstStyle/>
          <a:p>
            <a:r>
              <a:rPr lang="en-GB" sz="7200" dirty="0" smtClean="0">
                <a:solidFill>
                  <a:schemeClr val="bg1">
                    <a:lumMod val="50000"/>
                  </a:schemeClr>
                </a:solidFill>
                <a:latin typeface="SassoonCRInfant" panose="02010503020300020003" pitchFamily="2" charset="0"/>
              </a:rPr>
              <a:t>Literacy</a:t>
            </a:r>
            <a:endParaRPr lang="en-GB" dirty="0">
              <a:solidFill>
                <a:schemeClr val="bg1">
                  <a:lumMod val="50000"/>
                </a:schemeClr>
              </a:solidFill>
              <a:latin typeface="SassoonCRInfant" panose="020105030203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7729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539552" y="1412776"/>
            <a:ext cx="7920880" cy="5445224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GB" sz="11200" b="1" u="sng" dirty="0" smtClean="0">
                <a:solidFill>
                  <a:schemeClr val="bg1">
                    <a:lumMod val="50000"/>
                  </a:schemeClr>
                </a:solidFill>
                <a:latin typeface="SassoonCRInfant" panose="02010503020300020003" pitchFamily="2" charset="0"/>
              </a:rPr>
              <a:t>Writing – Imaginative, part 3 (of 3)</a:t>
            </a:r>
          </a:p>
          <a:p>
            <a:pPr marL="0" indent="0">
              <a:buNone/>
            </a:pPr>
            <a:endParaRPr lang="en-GB" sz="11200" dirty="0">
              <a:solidFill>
                <a:schemeClr val="bg1">
                  <a:lumMod val="50000"/>
                </a:schemeClr>
              </a:solidFill>
              <a:latin typeface="SassoonCRInfant" panose="02010503020300020003" pitchFamily="2" charset="0"/>
            </a:endParaRPr>
          </a:p>
          <a:p>
            <a:r>
              <a:rPr lang="en-GB" sz="11200" b="1" dirty="0" smtClean="0">
                <a:solidFill>
                  <a:schemeClr val="bg1">
                    <a:lumMod val="50000"/>
                  </a:schemeClr>
                </a:solidFill>
                <a:latin typeface="SassoonCRInfant" panose="02010503020300020003" pitchFamily="2" charset="0"/>
              </a:rPr>
              <a:t>Learning Intention (LI):</a:t>
            </a:r>
          </a:p>
          <a:p>
            <a:pPr marL="0" indent="0">
              <a:buNone/>
            </a:pPr>
            <a:r>
              <a:rPr lang="en-GB" sz="11200" dirty="0" smtClean="0">
                <a:solidFill>
                  <a:schemeClr val="bg1">
                    <a:lumMod val="50000"/>
                  </a:schemeClr>
                </a:solidFill>
                <a:latin typeface="SassoonCRInfant" panose="02010503020300020003" pitchFamily="2" charset="0"/>
              </a:rPr>
              <a:t>   </a:t>
            </a:r>
            <a:r>
              <a:rPr lang="en-GB" sz="11200" dirty="0" smtClean="0">
                <a:solidFill>
                  <a:schemeClr val="bg1">
                    <a:lumMod val="50000"/>
                  </a:schemeClr>
                </a:solidFill>
                <a:latin typeface="SassoonCRInfant" panose="0201050302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to </a:t>
            </a:r>
            <a:r>
              <a:rPr lang="en-GB" sz="11200" dirty="0">
                <a:solidFill>
                  <a:schemeClr val="bg1">
                    <a:lumMod val="50000"/>
                  </a:schemeClr>
                </a:solidFill>
                <a:latin typeface="SassoonCRInfant" panose="0201050302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develop my own ideas for </a:t>
            </a:r>
            <a:r>
              <a:rPr lang="en-GB" sz="11200" dirty="0" smtClean="0">
                <a:solidFill>
                  <a:schemeClr val="bg1">
                    <a:lumMod val="50000"/>
                  </a:schemeClr>
                </a:solidFill>
                <a:latin typeface="SassoonCRInfant" panose="0201050302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imaginative </a:t>
            </a:r>
            <a:r>
              <a:rPr lang="en-GB" sz="11200" dirty="0">
                <a:solidFill>
                  <a:schemeClr val="bg1">
                    <a:lumMod val="50000"/>
                  </a:schemeClr>
                </a:solidFill>
                <a:latin typeface="SassoonCRInfant" panose="0201050302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writing.</a:t>
            </a:r>
            <a:endParaRPr lang="en-GB" sz="11200" dirty="0" smtClean="0">
              <a:solidFill>
                <a:schemeClr val="bg1">
                  <a:lumMod val="50000"/>
                </a:schemeClr>
              </a:solidFill>
              <a:latin typeface="SassoonCRInfant" panose="02010503020300020003" pitchFamily="2" charset="0"/>
            </a:endParaRPr>
          </a:p>
          <a:p>
            <a:endParaRPr lang="en-GB" sz="11200" dirty="0" smtClean="0">
              <a:solidFill>
                <a:schemeClr val="bg1">
                  <a:lumMod val="50000"/>
                </a:schemeClr>
              </a:solidFill>
              <a:latin typeface="SassoonCRInfant" panose="02010503020300020003" pitchFamily="2" charset="0"/>
            </a:endParaRPr>
          </a:p>
          <a:p>
            <a:r>
              <a:rPr lang="en-GB" sz="11200" b="1" dirty="0" smtClean="0">
                <a:solidFill>
                  <a:schemeClr val="bg1">
                    <a:lumMod val="50000"/>
                  </a:schemeClr>
                </a:solidFill>
                <a:latin typeface="SassoonCRInfant" panose="02010503020300020003" pitchFamily="2" charset="0"/>
              </a:rPr>
              <a:t>Success Criteria (SC):</a:t>
            </a:r>
          </a:p>
          <a:p>
            <a:pPr marL="0" indent="0">
              <a:buNone/>
            </a:pPr>
            <a:r>
              <a:rPr lang="en-GB" sz="11200" dirty="0">
                <a:solidFill>
                  <a:schemeClr val="bg1">
                    <a:lumMod val="50000"/>
                  </a:schemeClr>
                </a:solidFill>
                <a:latin typeface="SassoonCRInfant" panose="02010503020300020003" pitchFamily="2" charset="0"/>
              </a:rPr>
              <a:t> </a:t>
            </a:r>
            <a:r>
              <a:rPr lang="en-GB" sz="11200" dirty="0" smtClean="0">
                <a:solidFill>
                  <a:schemeClr val="bg1">
                    <a:lumMod val="50000"/>
                  </a:schemeClr>
                </a:solidFill>
                <a:latin typeface="SassoonCRInfant" panose="02010503020300020003" pitchFamily="2" charset="0"/>
              </a:rPr>
              <a:t>  I </a:t>
            </a:r>
            <a:r>
              <a:rPr lang="en-GB" sz="11200" dirty="0">
                <a:solidFill>
                  <a:schemeClr val="bg1">
                    <a:lumMod val="50000"/>
                  </a:schemeClr>
                </a:solidFill>
                <a:latin typeface="SassoonCRInfant" panose="02010503020300020003" pitchFamily="2" charset="0"/>
              </a:rPr>
              <a:t>can describe </a:t>
            </a:r>
            <a:r>
              <a:rPr lang="en-GB" sz="11200" dirty="0" smtClean="0">
                <a:solidFill>
                  <a:schemeClr val="bg1">
                    <a:lumMod val="50000"/>
                  </a:schemeClr>
                </a:solidFill>
                <a:latin typeface="SassoonCRInfant" panose="02010503020300020003" pitchFamily="2" charset="0"/>
              </a:rPr>
              <a:t>a setting using amazing adjectives.</a:t>
            </a:r>
          </a:p>
          <a:p>
            <a:pPr marL="0" indent="0">
              <a:buNone/>
            </a:pPr>
            <a:r>
              <a:rPr lang="en-GB" sz="11200" dirty="0" smtClean="0">
                <a:solidFill>
                  <a:schemeClr val="bg1">
                    <a:lumMod val="50000"/>
                  </a:schemeClr>
                </a:solidFill>
                <a:latin typeface="SassoonCRInfant" panose="02010503020300020003" pitchFamily="2" charset="0"/>
              </a:rPr>
              <a:t>   I can use </a:t>
            </a:r>
            <a:r>
              <a:rPr lang="en-GB" sz="11200" i="1" dirty="0" smtClean="0">
                <a:solidFill>
                  <a:schemeClr val="bg1">
                    <a:lumMod val="50000"/>
                  </a:schemeClr>
                </a:solidFill>
                <a:latin typeface="SassoonCRInfant" panose="02010503020300020003" pitchFamily="2" charset="0"/>
              </a:rPr>
              <a:t>The Descriptive Bubble </a:t>
            </a:r>
            <a:r>
              <a:rPr lang="en-GB" sz="11200" dirty="0" smtClean="0">
                <a:solidFill>
                  <a:schemeClr val="bg1">
                    <a:lumMod val="50000"/>
                  </a:schemeClr>
                </a:solidFill>
                <a:latin typeface="SassoonCRInfant" panose="02010503020300020003" pitchFamily="2" charset="0"/>
              </a:rPr>
              <a:t>to describe what I</a:t>
            </a:r>
          </a:p>
          <a:p>
            <a:pPr marL="0" indent="0">
              <a:buNone/>
            </a:pPr>
            <a:r>
              <a:rPr lang="en-GB" sz="11200" dirty="0">
                <a:solidFill>
                  <a:schemeClr val="bg1">
                    <a:lumMod val="50000"/>
                  </a:schemeClr>
                </a:solidFill>
                <a:latin typeface="SassoonCRInfant" panose="02010503020300020003" pitchFamily="2" charset="0"/>
              </a:rPr>
              <a:t> </a:t>
            </a:r>
            <a:r>
              <a:rPr lang="en-GB" sz="11200" dirty="0" smtClean="0">
                <a:solidFill>
                  <a:schemeClr val="bg1">
                    <a:lumMod val="50000"/>
                  </a:schemeClr>
                </a:solidFill>
                <a:latin typeface="SassoonCRInfant" panose="02010503020300020003" pitchFamily="2" charset="0"/>
              </a:rPr>
              <a:t>  </a:t>
            </a:r>
            <a:r>
              <a:rPr lang="en-GB" sz="11200" dirty="0">
                <a:solidFill>
                  <a:schemeClr val="bg1">
                    <a:lumMod val="50000"/>
                  </a:schemeClr>
                </a:solidFill>
                <a:latin typeface="SassoonCRInfant" panose="02010503020300020003" pitchFamily="2" charset="0"/>
              </a:rPr>
              <a:t>can see, hear and </a:t>
            </a:r>
            <a:r>
              <a:rPr lang="en-GB" sz="11200" dirty="0" smtClean="0">
                <a:solidFill>
                  <a:schemeClr val="bg1">
                    <a:lumMod val="50000"/>
                  </a:schemeClr>
                </a:solidFill>
                <a:latin typeface="SassoonCRInfant" panose="02010503020300020003" pitchFamily="2" charset="0"/>
              </a:rPr>
              <a:t>feel in a picture prompt.</a:t>
            </a:r>
          </a:p>
          <a:p>
            <a:pPr marL="0" indent="0">
              <a:buNone/>
            </a:pPr>
            <a:r>
              <a:rPr lang="en-GB" sz="11200" dirty="0" smtClean="0">
                <a:solidFill>
                  <a:schemeClr val="bg1">
                    <a:lumMod val="50000"/>
                  </a:schemeClr>
                </a:solidFill>
                <a:latin typeface="SassoonCRInfant" panose="02010503020300020003" pitchFamily="2" charset="0"/>
              </a:rPr>
              <a:t>   I can check and up-level my work.</a:t>
            </a:r>
          </a:p>
          <a:p>
            <a:pPr marL="0" indent="0">
              <a:buNone/>
            </a:pPr>
            <a:endParaRPr lang="en-GB" sz="11200" dirty="0">
              <a:solidFill>
                <a:schemeClr val="bg1">
                  <a:lumMod val="50000"/>
                </a:schemeClr>
              </a:solidFill>
              <a:latin typeface="SassoonCRInfant" panose="02010503020300020003" pitchFamily="2" charset="0"/>
            </a:endParaRP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835696" y="620688"/>
            <a:ext cx="5386387" cy="538162"/>
          </a:xfrm>
        </p:spPr>
        <p:txBody>
          <a:bodyPr>
            <a:normAutofit fontScale="90000"/>
          </a:bodyPr>
          <a:lstStyle/>
          <a:p>
            <a:r>
              <a:rPr lang="en-GB" sz="7200" dirty="0" smtClean="0">
                <a:solidFill>
                  <a:schemeClr val="bg1">
                    <a:lumMod val="50000"/>
                  </a:schemeClr>
                </a:solidFill>
                <a:latin typeface="SassoonCRInfant" panose="02010503020300020003" pitchFamily="2" charset="0"/>
              </a:rPr>
              <a:t>Literacy</a:t>
            </a:r>
            <a:endParaRPr lang="en-GB" dirty="0">
              <a:solidFill>
                <a:schemeClr val="bg1">
                  <a:lumMod val="50000"/>
                </a:schemeClr>
              </a:solidFill>
              <a:latin typeface="SassoonCRInfant" panose="020105030203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5680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481636" y="1284020"/>
            <a:ext cx="8225330" cy="5025300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bg1">
                    <a:lumMod val="50000"/>
                  </a:schemeClr>
                </a:solidFill>
                <a:latin typeface="SassoonCRInfantMedium" panose="02000603020000020003" pitchFamily="2" charset="0"/>
              </a:rPr>
              <a:t>Activity:</a:t>
            </a:r>
          </a:p>
          <a:p>
            <a:pPr marL="0" indent="0">
              <a:buNone/>
            </a:pPr>
            <a:r>
              <a:rPr lang="en-GB" dirty="0" smtClean="0">
                <a:solidFill>
                  <a:schemeClr val="bg1">
                    <a:lumMod val="50000"/>
                  </a:schemeClr>
                </a:solidFill>
                <a:latin typeface="SassoonCRInfantMedium" panose="02000603020000020003" pitchFamily="2" charset="0"/>
              </a:rPr>
              <a:t>Do these descriptions match the pictures? </a:t>
            </a:r>
          </a:p>
          <a:p>
            <a:pPr marL="0" indent="0">
              <a:buNone/>
            </a:pPr>
            <a:r>
              <a:rPr lang="en-GB" dirty="0" smtClean="0">
                <a:solidFill>
                  <a:schemeClr val="bg1">
                    <a:lumMod val="50000"/>
                  </a:schemeClr>
                </a:solidFill>
                <a:latin typeface="SassoonCRInfantMedium" panose="02000603020000020003" pitchFamily="2" charset="0"/>
              </a:rPr>
              <a:t>True or false?</a:t>
            </a:r>
          </a:p>
          <a:p>
            <a:pPr marL="0" indent="0">
              <a:buNone/>
            </a:pP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SassoonCRInfantMedium" panose="02000603020000020003" pitchFamily="2" charset="0"/>
              </a:rPr>
              <a:t> 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  <a:latin typeface="SassoonCRInfantMedium" panose="02000603020000020003" pitchFamily="2" charset="0"/>
              </a:rPr>
              <a:t>             The blossom tree has ten pink flowers.</a:t>
            </a:r>
          </a:p>
          <a:p>
            <a:pPr marL="0" indent="0">
              <a:buNone/>
            </a:pPr>
            <a:endParaRPr lang="en-GB" dirty="0">
              <a:solidFill>
                <a:schemeClr val="bg1">
                  <a:lumMod val="50000"/>
                </a:schemeClr>
              </a:solidFill>
              <a:latin typeface="SassoonCRInfantMedium" panose="02000603020000020003" pitchFamily="2" charset="0"/>
            </a:endParaRPr>
          </a:p>
          <a:p>
            <a:pPr marL="0" indent="0">
              <a:buNone/>
            </a:pPr>
            <a:r>
              <a:rPr lang="en-GB" dirty="0" smtClean="0">
                <a:solidFill>
                  <a:schemeClr val="bg1">
                    <a:lumMod val="50000"/>
                  </a:schemeClr>
                </a:solidFill>
                <a:latin typeface="SassoonCRInfantMedium" panose="02000603020000020003" pitchFamily="2" charset="0"/>
              </a:rPr>
              <a:t>					The three orange daffodils have a yellow   </a:t>
            </a:r>
          </a:p>
          <a:p>
            <a:pPr marL="0" indent="0">
              <a:buNone/>
            </a:pP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SassoonCRInfantMedium" panose="02000603020000020003" pitchFamily="2" charset="0"/>
              </a:rPr>
              <a:t> 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  <a:latin typeface="SassoonCRInfantMedium" panose="02000603020000020003" pitchFamily="2" charset="0"/>
              </a:rPr>
              <a:t>                        trumpet.</a:t>
            </a:r>
          </a:p>
          <a:p>
            <a:pPr marL="0" indent="0">
              <a:buNone/>
            </a:pPr>
            <a:endParaRPr lang="en-GB" dirty="0">
              <a:solidFill>
                <a:schemeClr val="bg1">
                  <a:lumMod val="50000"/>
                </a:schemeClr>
              </a:solidFill>
              <a:latin typeface="SassoonCRInfantMedium" panose="02000603020000020003" pitchFamily="2" charset="0"/>
            </a:endParaRPr>
          </a:p>
          <a:p>
            <a:pPr marL="0" indent="0">
              <a:buNone/>
            </a:pPr>
            <a:endParaRPr lang="en-GB" dirty="0" smtClean="0">
              <a:solidFill>
                <a:schemeClr val="bg1">
                  <a:lumMod val="50000"/>
                </a:schemeClr>
              </a:solidFill>
              <a:latin typeface="SassoonCRInfantMedium" panose="02000603020000020003" pitchFamily="2" charset="0"/>
            </a:endParaRPr>
          </a:p>
          <a:p>
            <a:pPr marL="0" indent="0">
              <a:buNone/>
            </a:pP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SassoonCRInfantMedium" panose="02000603020000020003" pitchFamily="2" charset="0"/>
              </a:rPr>
              <a:t>	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  <a:latin typeface="SassoonCRInfantMedium" panose="02000603020000020003" pitchFamily="2" charset="0"/>
              </a:rPr>
              <a:t>				The butterfly is symmetrical.</a:t>
            </a:r>
          </a:p>
          <a:p>
            <a:pPr marL="0" indent="0">
              <a:buNone/>
            </a:pPr>
            <a:endParaRPr lang="en-GB" dirty="0" smtClean="0">
              <a:solidFill>
                <a:schemeClr val="bg1">
                  <a:lumMod val="50000"/>
                </a:schemeClr>
              </a:solidFill>
              <a:latin typeface="SassoonCRInfantMedium" panose="02000603020000020003" pitchFamily="2" charset="0"/>
            </a:endParaRPr>
          </a:p>
          <a:p>
            <a:pPr marL="0" indent="0">
              <a:buNone/>
            </a:pPr>
            <a:endParaRPr lang="en-GB" dirty="0" smtClean="0">
              <a:solidFill>
                <a:schemeClr val="bg1">
                  <a:lumMod val="50000"/>
                </a:schemeClr>
              </a:solidFill>
              <a:latin typeface="SassoonCRInfantMedium" panose="02000603020000020003" pitchFamily="2" charset="0"/>
            </a:endParaRPr>
          </a:p>
          <a:p>
            <a:pPr marL="0" indent="0">
              <a:buNone/>
            </a:pPr>
            <a:endParaRPr lang="en-GB" dirty="0" smtClean="0">
              <a:solidFill>
                <a:schemeClr val="bg1">
                  <a:lumMod val="50000"/>
                </a:schemeClr>
              </a:solidFill>
              <a:latin typeface="SassoonCRInfantMedium" panose="02000603020000020003" pitchFamily="2" charset="0"/>
            </a:endParaRPr>
          </a:p>
          <a:p>
            <a:pPr marL="0" indent="0" algn="ctr">
              <a:buNone/>
            </a:pPr>
            <a:endParaRPr lang="en-GB" sz="2800" dirty="0" smtClean="0">
              <a:solidFill>
                <a:schemeClr val="bg1">
                  <a:lumMod val="50000"/>
                </a:schemeClr>
              </a:solidFill>
              <a:latin typeface="SassoonCRInfantMedium" panose="02000603020000020003" pitchFamily="2" charset="0"/>
            </a:endParaRPr>
          </a:p>
          <a:p>
            <a:pPr marL="0" indent="0" algn="ctr">
              <a:buNone/>
            </a:pPr>
            <a:endParaRPr lang="en-GB" sz="2800" dirty="0" smtClean="0">
              <a:solidFill>
                <a:schemeClr val="bg1">
                  <a:lumMod val="50000"/>
                </a:schemeClr>
              </a:solidFill>
              <a:latin typeface="SassoonCRInfantMedium" panose="02000603020000020003" pitchFamily="2" charset="0"/>
            </a:endParaRPr>
          </a:p>
          <a:p>
            <a:pPr marL="0" indent="0" algn="ctr">
              <a:buNone/>
            </a:pPr>
            <a:endParaRPr lang="en-GB" sz="4800" dirty="0">
              <a:latin typeface="SassoonCRInfantMedium" panose="02000603020000020003" pitchFamily="2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1194670" y="573235"/>
            <a:ext cx="6799262" cy="719138"/>
          </a:xfrm>
        </p:spPr>
        <p:txBody>
          <a:bodyPr>
            <a:noAutofit/>
          </a:bodyPr>
          <a:lstStyle/>
          <a:p>
            <a:r>
              <a:rPr lang="en-GB" sz="3600" dirty="0" smtClean="0">
                <a:solidFill>
                  <a:schemeClr val="bg1">
                    <a:lumMod val="50000"/>
                  </a:schemeClr>
                </a:solidFill>
                <a:latin typeface="SassoonCRInfant" panose="02010503020300020003" pitchFamily="2" charset="0"/>
              </a:rPr>
              <a:t>Warm Up </a:t>
            </a:r>
            <a:endParaRPr lang="en-GB" sz="3600" dirty="0">
              <a:solidFill>
                <a:schemeClr val="bg1">
                  <a:lumMod val="50000"/>
                </a:schemeClr>
              </a:solidFill>
              <a:latin typeface="SassoonCRInfant" panose="02010503020300020003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r="77270" b="64335"/>
          <a:stretch/>
        </p:blipFill>
        <p:spPr>
          <a:xfrm>
            <a:off x="755820" y="2780928"/>
            <a:ext cx="960739" cy="120981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0485" y="3702715"/>
            <a:ext cx="783434" cy="136844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1929" y="5180018"/>
            <a:ext cx="1631990" cy="1082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534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539552" y="980728"/>
            <a:ext cx="7920880" cy="5445224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n-GB" sz="11200" dirty="0" smtClean="0">
              <a:solidFill>
                <a:schemeClr val="bg1">
                  <a:lumMod val="50000"/>
                </a:schemeClr>
              </a:solidFill>
              <a:latin typeface="SassoonCRInfant" panose="02010503020300020003" pitchFamily="2" charset="0"/>
            </a:endParaRPr>
          </a:p>
          <a:p>
            <a:pPr marL="0" indent="0">
              <a:buNone/>
            </a:pPr>
            <a:endParaRPr lang="en-GB" sz="11200" dirty="0">
              <a:solidFill>
                <a:schemeClr val="bg1">
                  <a:lumMod val="50000"/>
                </a:schemeClr>
              </a:solidFill>
              <a:latin typeface="SassoonCRInfant" panose="02010503020300020003" pitchFamily="2" charset="0"/>
            </a:endParaRPr>
          </a:p>
          <a:p>
            <a:r>
              <a:rPr lang="en-GB" sz="7400" dirty="0" smtClean="0">
                <a:solidFill>
                  <a:schemeClr val="bg1">
                    <a:lumMod val="50000"/>
                  </a:schemeClr>
                </a:solidFill>
                <a:latin typeface="SassoonCRInfant" panose="02010503020300020003" pitchFamily="2" charset="0"/>
              </a:rPr>
              <a:t>Activity:</a:t>
            </a:r>
          </a:p>
          <a:p>
            <a:pPr marL="0" indent="0">
              <a:buNone/>
            </a:pPr>
            <a:r>
              <a:rPr lang="en-GB" sz="7400" dirty="0" smtClean="0">
                <a:solidFill>
                  <a:schemeClr val="bg1">
                    <a:lumMod val="50000"/>
                  </a:schemeClr>
                </a:solidFill>
                <a:latin typeface="SassoonCRInfant" panose="02010503020300020003" pitchFamily="2" charset="0"/>
              </a:rPr>
              <a:t>   </a:t>
            </a:r>
            <a:r>
              <a:rPr lang="en-GB" sz="7400" dirty="0" smtClean="0">
                <a:solidFill>
                  <a:schemeClr val="bg1">
                    <a:lumMod val="50000"/>
                  </a:schemeClr>
                </a:solidFill>
                <a:latin typeface="SassoonCRInfant" panose="0201050302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Read your title and story with someone and </a:t>
            </a:r>
          </a:p>
          <a:p>
            <a:pPr marL="0" indent="0">
              <a:buNone/>
            </a:pPr>
            <a:r>
              <a:rPr lang="en-GB" sz="7400" dirty="0">
                <a:solidFill>
                  <a:schemeClr val="bg1">
                    <a:lumMod val="50000"/>
                  </a:schemeClr>
                </a:solidFill>
                <a:latin typeface="SassoonCRInfant" panose="0201050302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7400" dirty="0" smtClean="0">
                <a:solidFill>
                  <a:schemeClr val="bg1">
                    <a:lumMod val="50000"/>
                  </a:schemeClr>
                </a:solidFill>
                <a:latin typeface="SassoonCRInfant" panose="0201050302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 up-level your work.  Use the VCOP sheet in your Home Learning pack.  </a:t>
            </a:r>
          </a:p>
          <a:p>
            <a:pPr marL="0" indent="0">
              <a:buNone/>
            </a:pPr>
            <a:r>
              <a:rPr lang="en-GB" sz="7400" dirty="0" smtClean="0">
                <a:solidFill>
                  <a:schemeClr val="bg1">
                    <a:lumMod val="50000"/>
                  </a:schemeClr>
                </a:solidFill>
                <a:latin typeface="SassoonCRInfant" panose="0201050302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  (VCOP = vocabulary, connectives, openers and punctuation). </a:t>
            </a:r>
            <a:endParaRPr lang="en-GB" sz="7400" dirty="0">
              <a:solidFill>
                <a:schemeClr val="bg1">
                  <a:lumMod val="50000"/>
                </a:schemeClr>
              </a:solidFill>
              <a:latin typeface="SassoonCRInfant" panose="02010503020300020003" pitchFamily="2" charset="0"/>
            </a:endParaRPr>
          </a:p>
          <a:p>
            <a:pPr marL="0" indent="0">
              <a:buNone/>
            </a:pPr>
            <a:r>
              <a:rPr lang="en-GB" sz="7400" dirty="0" smtClean="0">
                <a:solidFill>
                  <a:schemeClr val="bg1">
                    <a:lumMod val="50000"/>
                  </a:schemeClr>
                </a:solidFill>
                <a:latin typeface="SassoonCRInfant" panose="0201050302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lang="en-GB" sz="7400" dirty="0" smtClean="0">
                <a:solidFill>
                  <a:schemeClr val="bg1">
                    <a:lumMod val="50000"/>
                  </a:schemeClr>
                </a:solidFill>
                <a:latin typeface="SassoonCRInfant" panose="02010503020300020003" pitchFamily="2" charset="0"/>
              </a:rPr>
              <a:t>Think:</a:t>
            </a:r>
          </a:p>
          <a:p>
            <a:pPr marL="0" indent="0">
              <a:buNone/>
            </a:pPr>
            <a:r>
              <a:rPr lang="en-GB" sz="7400" dirty="0">
                <a:solidFill>
                  <a:schemeClr val="bg1">
                    <a:lumMod val="50000"/>
                  </a:schemeClr>
                </a:solidFill>
                <a:latin typeface="SassoonCRInfant" panose="02010503020300020003" pitchFamily="2" charset="0"/>
              </a:rPr>
              <a:t> </a:t>
            </a:r>
            <a:r>
              <a:rPr lang="en-GB" sz="7400" dirty="0" smtClean="0">
                <a:solidFill>
                  <a:schemeClr val="bg1">
                    <a:lumMod val="50000"/>
                  </a:schemeClr>
                </a:solidFill>
                <a:latin typeface="SassoonCRInfant" panose="02010503020300020003" pitchFamily="2" charset="0"/>
              </a:rPr>
              <a:t>  Does your title and descriptions match the image?  </a:t>
            </a:r>
          </a:p>
          <a:p>
            <a:pPr marL="0" indent="0">
              <a:buNone/>
            </a:pPr>
            <a:r>
              <a:rPr lang="en-GB" sz="7400" dirty="0">
                <a:solidFill>
                  <a:schemeClr val="bg1">
                    <a:lumMod val="50000"/>
                  </a:schemeClr>
                </a:solidFill>
                <a:latin typeface="SassoonCRInfant" panose="02010503020300020003" pitchFamily="2" charset="0"/>
              </a:rPr>
              <a:t> </a:t>
            </a:r>
            <a:r>
              <a:rPr lang="en-GB" sz="7400" dirty="0" smtClean="0">
                <a:solidFill>
                  <a:schemeClr val="bg1">
                    <a:lumMod val="50000"/>
                  </a:schemeClr>
                </a:solidFill>
                <a:latin typeface="SassoonCRInfant" panose="02010503020300020003" pitchFamily="2" charset="0"/>
              </a:rPr>
              <a:t>  Do you need to up-level your work?  </a:t>
            </a:r>
          </a:p>
          <a:p>
            <a:pPr marL="0" indent="0">
              <a:buNone/>
            </a:pPr>
            <a:r>
              <a:rPr lang="en-GB" sz="7400" dirty="0">
                <a:solidFill>
                  <a:schemeClr val="bg1">
                    <a:lumMod val="50000"/>
                  </a:schemeClr>
                </a:solidFill>
                <a:latin typeface="SassoonCRInfant" panose="02010503020300020003" pitchFamily="2" charset="0"/>
              </a:rPr>
              <a:t> </a:t>
            </a:r>
            <a:r>
              <a:rPr lang="en-GB" sz="7400" dirty="0" smtClean="0">
                <a:solidFill>
                  <a:schemeClr val="bg1">
                    <a:lumMod val="50000"/>
                  </a:schemeClr>
                </a:solidFill>
                <a:latin typeface="SassoonCRInfant" panose="02010503020300020003" pitchFamily="2" charset="0"/>
              </a:rPr>
              <a:t>  Have you included a character?  </a:t>
            </a:r>
          </a:p>
          <a:p>
            <a:pPr marL="0" indent="0">
              <a:buNone/>
            </a:pPr>
            <a:r>
              <a:rPr lang="en-GB" sz="7400" dirty="0">
                <a:solidFill>
                  <a:schemeClr val="bg1">
                    <a:lumMod val="50000"/>
                  </a:schemeClr>
                </a:solidFill>
                <a:latin typeface="SassoonCRInfant" panose="02010503020300020003" pitchFamily="2" charset="0"/>
              </a:rPr>
              <a:t> </a:t>
            </a:r>
            <a:r>
              <a:rPr lang="en-GB" sz="7400" dirty="0" smtClean="0">
                <a:solidFill>
                  <a:schemeClr val="bg1">
                    <a:lumMod val="50000"/>
                  </a:schemeClr>
                </a:solidFill>
                <a:latin typeface="SassoonCRInfant" panose="02010503020300020003" pitchFamily="2" charset="0"/>
              </a:rPr>
              <a:t>  Have you used amazing adjectives?  </a:t>
            </a:r>
          </a:p>
          <a:p>
            <a:pPr marL="0" indent="0">
              <a:buNone/>
            </a:pPr>
            <a:r>
              <a:rPr lang="en-GB" sz="7400" dirty="0">
                <a:solidFill>
                  <a:schemeClr val="bg1">
                    <a:lumMod val="50000"/>
                  </a:schemeClr>
                </a:solidFill>
                <a:latin typeface="SassoonCRInfant" panose="02010503020300020003" pitchFamily="2" charset="0"/>
              </a:rPr>
              <a:t> </a:t>
            </a:r>
            <a:r>
              <a:rPr lang="en-GB" sz="7400" dirty="0" smtClean="0">
                <a:solidFill>
                  <a:schemeClr val="bg1">
                    <a:lumMod val="50000"/>
                  </a:schemeClr>
                </a:solidFill>
                <a:latin typeface="SassoonCRInfant" panose="02010503020300020003" pitchFamily="2" charset="0"/>
              </a:rPr>
              <a:t>  Could you add joining words?</a:t>
            </a:r>
          </a:p>
          <a:p>
            <a:pPr marL="0" indent="0">
              <a:buNone/>
            </a:pPr>
            <a:endParaRPr lang="en-GB" sz="11200" dirty="0">
              <a:solidFill>
                <a:schemeClr val="bg1">
                  <a:lumMod val="50000"/>
                </a:schemeClr>
              </a:solidFill>
              <a:latin typeface="SassoonCRInfant" panose="02010503020300020003" pitchFamily="2" charset="0"/>
            </a:endParaRP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9832" y="476672"/>
            <a:ext cx="2880320" cy="1801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520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755576" y="1282452"/>
            <a:ext cx="7920880" cy="5445224"/>
          </a:xfrm>
        </p:spPr>
        <p:txBody>
          <a:bodyPr>
            <a:normAutofit/>
          </a:bodyPr>
          <a:lstStyle/>
          <a:p>
            <a:r>
              <a:rPr lang="en-GB" sz="2000" dirty="0">
                <a:solidFill>
                  <a:schemeClr val="bg1">
                    <a:lumMod val="50000"/>
                  </a:schemeClr>
                </a:solidFill>
                <a:latin typeface="SassoonCRInfant" panose="02010503020300020003" pitchFamily="2" charset="0"/>
              </a:rPr>
              <a:t>Activity:</a:t>
            </a:r>
          </a:p>
          <a:p>
            <a:pPr marL="0" indent="0">
              <a:buNone/>
            </a:pP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  <a:latin typeface="SassoonCRInfant" panose="02010503020300020003" pitchFamily="2" charset="0"/>
              </a:rPr>
              <a:t>With permission, post a photo of your Imaginative Writing work to the school blog or Twitter page.</a:t>
            </a:r>
            <a:endParaRPr lang="en-GB" sz="2000" dirty="0">
              <a:solidFill>
                <a:schemeClr val="bg1">
                  <a:lumMod val="50000"/>
                </a:schemeClr>
              </a:solidFill>
              <a:latin typeface="SassoonCRInfant" panose="02010503020300020003" pitchFamily="2" charset="0"/>
            </a:endParaRPr>
          </a:p>
          <a:p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  <a:latin typeface="SassoonCRInfant" panose="02010503020300020003" pitchFamily="2" charset="0"/>
              </a:rPr>
              <a:t>Think:</a:t>
            </a:r>
          </a:p>
          <a:p>
            <a:pPr marL="0" indent="0">
              <a:buNone/>
            </a:pP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  <a:latin typeface="SassoonCRInfant" panose="02010503020300020003" pitchFamily="2" charset="0"/>
              </a:rPr>
              <a:t>Did 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  <a:latin typeface="SassoonCRInfant" panose="02010503020300020003" pitchFamily="2" charset="0"/>
              </a:rPr>
              <a:t>you successfully </a:t>
            </a: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  <a:latin typeface="SassoonCRInfant" panose="02010503020300020003" pitchFamily="2" charset="0"/>
              </a:rPr>
              <a:t>up-level your writing? </a:t>
            </a:r>
          </a:p>
          <a:p>
            <a:pPr marL="0" indent="0">
              <a:buNone/>
            </a:pP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  <a:latin typeface="SassoonCRInfant" panose="02010503020300020003" pitchFamily="2" charset="0"/>
              </a:rPr>
              <a:t>Choose an assessment method and draw it beside your work. </a:t>
            </a:r>
            <a:r>
              <a:rPr lang="en-GB" sz="2000" dirty="0">
                <a:latin typeface="SassoonCRInfantMedium" panose="02000603020000020003" pitchFamily="2" charset="0"/>
              </a:rPr>
              <a:t>				</a:t>
            </a:r>
            <a:r>
              <a:rPr lang="en-GB" sz="1600" dirty="0" smtClean="0">
                <a:latin typeface="SassoonCRInfantMedium" panose="02000603020000020003" pitchFamily="2" charset="0"/>
              </a:rPr>
              <a:t>                                     </a:t>
            </a:r>
            <a:r>
              <a:rPr lang="en-GB" sz="1600" dirty="0" smtClean="0">
                <a:solidFill>
                  <a:schemeClr val="bg1">
                    <a:lumMod val="50000"/>
                  </a:schemeClr>
                </a:solidFill>
                <a:latin typeface="SassoonCRInfantMedium" panose="02000603020000020003" pitchFamily="2" charset="0"/>
              </a:rPr>
              <a:t>1 – I struggled					   4 </a:t>
            </a:r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SassoonCRInfantMedium" panose="02000603020000020003" pitchFamily="2" charset="0"/>
              </a:rPr>
              <a:t>– I’m doing </a:t>
            </a:r>
            <a:r>
              <a:rPr lang="en-GB" sz="1600" dirty="0" smtClean="0">
                <a:solidFill>
                  <a:schemeClr val="bg1">
                    <a:lumMod val="50000"/>
                  </a:schemeClr>
                </a:solidFill>
                <a:latin typeface="SassoonCRInfantMedium" panose="02000603020000020003" pitchFamily="2" charset="0"/>
              </a:rPr>
              <a:t>well</a:t>
            </a:r>
          </a:p>
          <a:p>
            <a:pPr marL="0" indent="0">
              <a:buNone/>
            </a:pPr>
            <a:r>
              <a:rPr lang="en-GB" sz="1600" dirty="0" smtClean="0">
                <a:solidFill>
                  <a:srgbClr val="FF0000"/>
                </a:solidFill>
                <a:latin typeface="SassoonCRInfantMedium" panose="02000603020000020003" pitchFamily="2" charset="0"/>
              </a:rPr>
              <a:t>Red</a:t>
            </a:r>
            <a:r>
              <a:rPr lang="en-GB" sz="1600" dirty="0" smtClean="0">
                <a:latin typeface="SassoonCRInfantMedium" panose="02000603020000020003" pitchFamily="2" charset="0"/>
              </a:rPr>
              <a:t> </a:t>
            </a:r>
            <a:r>
              <a:rPr lang="en-GB" sz="1600" dirty="0" smtClean="0">
                <a:solidFill>
                  <a:schemeClr val="bg1">
                    <a:lumMod val="50000"/>
                  </a:schemeClr>
                </a:solidFill>
                <a:latin typeface="SassoonCRInfantMedium" panose="02000603020000020003" pitchFamily="2" charset="0"/>
              </a:rPr>
              <a:t>– not there yet</a:t>
            </a:r>
            <a:r>
              <a:rPr lang="en-GB" sz="1600" dirty="0" smtClean="0">
                <a:latin typeface="SassoonCRInfantMedium" panose="02000603020000020003" pitchFamily="2" charset="0"/>
              </a:rPr>
              <a:t>		        </a:t>
            </a:r>
            <a:r>
              <a:rPr lang="en-GB" sz="1600" dirty="0" smtClean="0">
                <a:solidFill>
                  <a:schemeClr val="bg1">
                    <a:lumMod val="50000"/>
                  </a:schemeClr>
                </a:solidFill>
                <a:latin typeface="SassoonCRInfantMedium" panose="02000603020000020003" pitchFamily="2" charset="0"/>
              </a:rPr>
              <a:t>2 – I found some difficult</a:t>
            </a:r>
          </a:p>
          <a:p>
            <a:pPr marL="0" indent="0">
              <a:buNone/>
            </a:pPr>
            <a:r>
              <a:rPr lang="en-GB" sz="1600" dirty="0" smtClean="0">
                <a:solidFill>
                  <a:srgbClr val="FFC000"/>
                </a:solidFill>
                <a:latin typeface="SassoonCRInfantMedium" panose="02000603020000020003" pitchFamily="2" charset="0"/>
              </a:rPr>
              <a:t>Orange</a:t>
            </a:r>
            <a:r>
              <a:rPr lang="en-GB" sz="1600" dirty="0" smtClean="0">
                <a:latin typeface="SassoonCRInfantMedium" panose="02000603020000020003" pitchFamily="2" charset="0"/>
              </a:rPr>
              <a:t> </a:t>
            </a:r>
            <a:r>
              <a:rPr lang="en-GB" sz="1600" dirty="0" smtClean="0">
                <a:solidFill>
                  <a:schemeClr val="bg1">
                    <a:lumMod val="50000"/>
                  </a:schemeClr>
                </a:solidFill>
                <a:latin typeface="SassoonCRInfantMedium" panose="02000603020000020003" pitchFamily="2" charset="0"/>
              </a:rPr>
              <a:t>– getting there	        3 – I think I’m getting it			   5 </a:t>
            </a:r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SassoonCRInfantMedium" panose="02000603020000020003" pitchFamily="2" charset="0"/>
              </a:rPr>
              <a:t>– I have got it!</a:t>
            </a:r>
          </a:p>
          <a:p>
            <a:pPr marL="0" indent="0">
              <a:buNone/>
            </a:pPr>
            <a:r>
              <a:rPr lang="en-GB" sz="1600" dirty="0" smtClean="0">
                <a:solidFill>
                  <a:srgbClr val="00B050"/>
                </a:solidFill>
                <a:latin typeface="SassoonCRInfantMedium" panose="02000603020000020003" pitchFamily="2" charset="0"/>
              </a:rPr>
              <a:t>Green</a:t>
            </a:r>
            <a:r>
              <a:rPr lang="en-GB" sz="1600" dirty="0" smtClean="0">
                <a:latin typeface="SassoonCRInfantMedium" panose="02000603020000020003" pitchFamily="2" charset="0"/>
              </a:rPr>
              <a:t> </a:t>
            </a:r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SassoonCRInfantMedium" panose="02000603020000020003" pitchFamily="2" charset="0"/>
              </a:rPr>
              <a:t>– got it!	</a:t>
            </a:r>
            <a:r>
              <a:rPr lang="en-GB" sz="1600" dirty="0">
                <a:latin typeface="SassoonCRInfantMedium" panose="02000603020000020003" pitchFamily="2" charset="0"/>
              </a:rPr>
              <a:t>	</a:t>
            </a:r>
            <a:r>
              <a:rPr lang="en-GB" sz="1600" dirty="0" smtClean="0">
                <a:latin typeface="SassoonCRInfantMedium" panose="02000603020000020003" pitchFamily="2" charset="0"/>
              </a:rPr>
              <a:t>	        				</a:t>
            </a:r>
            <a:r>
              <a:rPr lang="en-GB" sz="1600" dirty="0" smtClean="0">
                <a:solidFill>
                  <a:schemeClr val="bg1">
                    <a:lumMod val="50000"/>
                  </a:schemeClr>
                </a:solidFill>
                <a:latin typeface="SassoonCRInfantMedium" panose="02000603020000020003" pitchFamily="2" charset="0"/>
              </a:rPr>
              <a:t>                </a:t>
            </a:r>
          </a:p>
          <a:p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  <a:latin typeface="SassoonCRInfant" panose="02010503020300020003" pitchFamily="2" charset="0"/>
              </a:rPr>
              <a:t>Next step:</a:t>
            </a:r>
          </a:p>
          <a:p>
            <a:pPr marL="0" indent="0">
              <a:buNone/>
            </a:pP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  <a:latin typeface="SassoonCRInfant" panose="02010503020300020003" pitchFamily="2" charset="0"/>
              </a:rPr>
              <a:t>Keep on writing!  You can use this lesson to write similar imaginative stories using your own settings, views or images.  Well done </a:t>
            </a:r>
            <a:endParaRPr lang="en-GB" sz="2000" dirty="0">
              <a:solidFill>
                <a:schemeClr val="bg1">
                  <a:lumMod val="50000"/>
                </a:schemeClr>
              </a:solidFill>
              <a:latin typeface="SassoonCRInfant" panose="02010503020300020003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835696" y="620688"/>
            <a:ext cx="5386387" cy="538162"/>
          </a:xfrm>
        </p:spPr>
        <p:txBody>
          <a:bodyPr>
            <a:noAutofit/>
          </a:bodyPr>
          <a:lstStyle/>
          <a:p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SassoonCRInfant" panose="02010503020300020003" pitchFamily="2" charset="0"/>
              </a:rPr>
              <a:t>Assessment and Plenary</a:t>
            </a:r>
          </a:p>
        </p:txBody>
      </p:sp>
      <p:pic>
        <p:nvPicPr>
          <p:cNvPr id="4" name="Picture 4" descr="Image result for butterfly image clipart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1" r="22638" b="13073"/>
          <a:stretch/>
        </p:blipFill>
        <p:spPr bwMode="auto">
          <a:xfrm>
            <a:off x="7228863" y="522635"/>
            <a:ext cx="993899" cy="1272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Image result for traffic light outlin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16" r="21015" b="11916"/>
          <a:stretch/>
        </p:blipFill>
        <p:spPr bwMode="auto">
          <a:xfrm>
            <a:off x="2915816" y="4189007"/>
            <a:ext cx="642843" cy="1320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Image result for hand outlin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177144"/>
            <a:ext cx="792088" cy="766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5-Point Star 6"/>
          <p:cNvSpPr/>
          <p:nvPr/>
        </p:nvSpPr>
        <p:spPr>
          <a:xfrm>
            <a:off x="7705982" y="5805264"/>
            <a:ext cx="516779" cy="496044"/>
          </a:xfrm>
          <a:prstGeom prst="star5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3510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755576" y="1282452"/>
            <a:ext cx="7920880" cy="5445224"/>
          </a:xfrm>
        </p:spPr>
        <p:txBody>
          <a:bodyPr>
            <a:normAutofit/>
          </a:bodyPr>
          <a:lstStyle/>
          <a:p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  <a:latin typeface="SassoonCRInfant" panose="02010503020300020003" pitchFamily="2" charset="0"/>
              </a:rPr>
              <a:t>Option 1:</a:t>
            </a:r>
          </a:p>
          <a:p>
            <a:pPr marL="0" indent="0">
              <a:buNone/>
            </a:pPr>
            <a:r>
              <a:rPr lang="en-GB" sz="2000" dirty="0">
                <a:solidFill>
                  <a:schemeClr val="bg1">
                    <a:lumMod val="50000"/>
                  </a:schemeClr>
                </a:solidFill>
                <a:latin typeface="SassoonCRInfant" panose="02010503020300020003" pitchFamily="2" charset="0"/>
              </a:rPr>
              <a:t> </a:t>
            </a: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  <a:latin typeface="SassoonCRInfant" panose="02010503020300020003" pitchFamily="2" charset="0"/>
              </a:rPr>
              <a:t>   Write a spring 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  <a:latin typeface="SassoonCRInfant" panose="02010503020300020003" pitchFamily="2" charset="0"/>
              </a:rPr>
              <a:t>s</a:t>
            </a: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  <a:latin typeface="SassoonCRInfant" panose="02010503020300020003" pitchFamily="2" charset="0"/>
              </a:rPr>
              <a:t>enses poem</a:t>
            </a:r>
          </a:p>
          <a:p>
            <a:pPr marL="0" indent="0">
              <a:buNone/>
            </a:pPr>
            <a:endParaRPr lang="en-GB" sz="2000" dirty="0">
              <a:solidFill>
                <a:schemeClr val="bg1">
                  <a:lumMod val="50000"/>
                </a:schemeClr>
              </a:solidFill>
              <a:latin typeface="SassoonCRInfant" panose="02010503020300020003" pitchFamily="2" charset="0"/>
            </a:endParaRPr>
          </a:p>
          <a:p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  <a:latin typeface="SassoonCRInfant" panose="02010503020300020003" pitchFamily="2" charset="0"/>
              </a:rPr>
              <a:t>Option 2:</a:t>
            </a:r>
          </a:p>
          <a:p>
            <a:pPr marL="0" indent="0">
              <a:buNone/>
            </a:pP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  <a:latin typeface="SassoonCRInfant" panose="02010503020300020003" pitchFamily="2" charset="0"/>
              </a:rPr>
              <a:t>    Draw or paint some spring flowers.</a:t>
            </a:r>
          </a:p>
          <a:p>
            <a:pPr marL="0" indent="0">
              <a:buNone/>
            </a:pPr>
            <a:endParaRPr lang="en-GB" sz="1600" dirty="0" smtClean="0">
              <a:solidFill>
                <a:schemeClr val="bg1">
                  <a:lumMod val="50000"/>
                </a:schemeClr>
              </a:solidFill>
              <a:latin typeface="SassoonCRInfantMedium" panose="02000603020000020003" pitchFamily="2" charset="0"/>
            </a:endParaRPr>
          </a:p>
          <a:p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  <a:latin typeface="SassoonCRInfant" panose="02010503020300020003" pitchFamily="2" charset="0"/>
              </a:rPr>
              <a:t>Option 3:</a:t>
            </a:r>
          </a:p>
          <a:p>
            <a:pPr marL="0" indent="0">
              <a:buNone/>
            </a:pPr>
            <a:r>
              <a:rPr lang="en-GB" sz="2000" dirty="0">
                <a:solidFill>
                  <a:schemeClr val="bg1">
                    <a:lumMod val="50000"/>
                  </a:schemeClr>
                </a:solidFill>
                <a:latin typeface="SassoonCRInfant" panose="02010503020300020003" pitchFamily="2" charset="0"/>
              </a:rPr>
              <a:t> </a:t>
            </a: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  <a:latin typeface="SassoonCRInfant" panose="02010503020300020003" pitchFamily="2" charset="0"/>
              </a:rPr>
              <a:t>   Count how many butterflies visit your garden.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835696" y="620688"/>
            <a:ext cx="5386387" cy="538162"/>
          </a:xfrm>
        </p:spPr>
        <p:txBody>
          <a:bodyPr>
            <a:noAutofit/>
          </a:bodyPr>
          <a:lstStyle/>
          <a:p>
            <a:r>
              <a:rPr lang="en-GB" dirty="0" smtClean="0">
                <a:solidFill>
                  <a:schemeClr val="bg1">
                    <a:lumMod val="50000"/>
                  </a:schemeClr>
                </a:solidFill>
                <a:latin typeface="SassoonCRInfant" panose="02010503020300020003" pitchFamily="2" charset="0"/>
              </a:rPr>
              <a:t>Extension activities</a:t>
            </a:r>
            <a:endParaRPr lang="en-GB" dirty="0">
              <a:solidFill>
                <a:schemeClr val="bg1">
                  <a:lumMod val="50000"/>
                </a:schemeClr>
              </a:solidFill>
              <a:latin typeface="SassoonCRInfant" panose="02010503020300020003" pitchFamily="2" charset="0"/>
            </a:endParaRPr>
          </a:p>
        </p:txBody>
      </p:sp>
      <p:pic>
        <p:nvPicPr>
          <p:cNvPr id="4" name="Picture 4" descr="Image result for butterfly image clipart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1" r="22638" b="13073"/>
          <a:stretch/>
        </p:blipFill>
        <p:spPr bwMode="auto">
          <a:xfrm>
            <a:off x="7228863" y="522635"/>
            <a:ext cx="993899" cy="1272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9097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4"/>
      </a:accent6>
      <a:hlink>
        <a:srgbClr val="BB7826"/>
      </a:hlink>
      <a:folHlink>
        <a:srgbClr val="CF9C5F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39E0BA88649344086DCE6F8955502CF" ma:contentTypeVersion="4" ma:contentTypeDescription="Create a new document." ma:contentTypeScope="" ma:versionID="34faaeba5a97d79022c2e45814de7e12">
  <xsd:schema xmlns:xsd="http://www.w3.org/2001/XMLSchema" xmlns:xs="http://www.w3.org/2001/XMLSchema" xmlns:p="http://schemas.microsoft.com/office/2006/metadata/properties" xmlns:ns2="f7744e2f-d42f-4c38-828d-ec4523744c6b" xmlns:ns3="690b8ffb-c026-47eb-afaf-b04eaa6e25f8" targetNamespace="http://schemas.microsoft.com/office/2006/metadata/properties" ma:root="true" ma:fieldsID="b947694485b4a187553ed1e59c60279b" ns2:_="" ns3:_="">
    <xsd:import namespace="f7744e2f-d42f-4c38-828d-ec4523744c6b"/>
    <xsd:import namespace="690b8ffb-c026-47eb-afaf-b04eaa6e25f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744e2f-d42f-4c38-828d-ec4523744c6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0b8ffb-c026-47eb-afaf-b04eaa6e25f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D62A94A-3CB6-4197-ABEF-57CBB86C4C02}">
  <ds:schemaRefs>
    <ds:schemaRef ds:uri="690b8ffb-c026-47eb-afaf-b04eaa6e25f8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f7744e2f-d42f-4c38-828d-ec4523744c6b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09032F66-8071-40DA-B7C5-9BCD385D184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9B02053-6523-4858-B5B8-A65CB667C73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7744e2f-d42f-4c38-828d-ec4523744c6b"/>
    <ds:schemaRef ds:uri="690b8ffb-c026-47eb-afaf-b04eaa6e25f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646</TotalTime>
  <Words>434</Words>
  <Application>Microsoft Office PowerPoint</Application>
  <PresentationFormat>On-screen Show (4:3)</PresentationFormat>
  <Paragraphs>65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Calibri</vt:lpstr>
      <vt:lpstr>Garamond</vt:lpstr>
      <vt:lpstr>SassoonCRInfant</vt:lpstr>
      <vt:lpstr>SassoonCRInfantMedium</vt:lpstr>
      <vt:lpstr>Times New Roman</vt:lpstr>
      <vt:lpstr>Organic</vt:lpstr>
      <vt:lpstr>Literacy</vt:lpstr>
      <vt:lpstr>Literacy</vt:lpstr>
      <vt:lpstr>Warm Up </vt:lpstr>
      <vt:lpstr>PowerPoint Presentation</vt:lpstr>
      <vt:lpstr>Assessment and Plenary</vt:lpstr>
      <vt:lpstr>Extension activities</vt:lpstr>
    </vt:vector>
  </TitlesOfParts>
  <Company>West Lothian Council - Education Services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Numeracy</dc:title>
  <dc:creator>Lindsay Anderson</dc:creator>
  <cp:lastModifiedBy>H Swift</cp:lastModifiedBy>
  <cp:revision>35</cp:revision>
  <dcterms:created xsi:type="dcterms:W3CDTF">2020-03-18T10:25:50Z</dcterms:created>
  <dcterms:modified xsi:type="dcterms:W3CDTF">2020-03-24T19:50:08Z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0x010100139E0BA88649344086DCE6F8955502CF</vt:lpwstr>
  </property>
</Properties>
</file>