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7" r:id="rId5"/>
    <p:sldId id="260" r:id="rId6"/>
    <p:sldId id="261" r:id="rId7"/>
    <p:sldId id="271" r:id="rId8"/>
    <p:sldId id="272" r:id="rId9"/>
    <p:sldId id="273" r:id="rId10"/>
    <p:sldId id="274" r:id="rId11"/>
    <p:sldId id="275" r:id="rId12"/>
    <p:sldId id="27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70" autoAdjust="0"/>
    <p:restoredTop sz="94660" autoAdjust="0"/>
  </p:normalViewPr>
  <p:slideViewPr>
    <p:cSldViewPr>
      <p:cViewPr>
        <p:scale>
          <a:sx n="50" d="100"/>
          <a:sy n="50" d="100"/>
        </p:scale>
        <p:origin x="-207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0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2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4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5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69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9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52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Numeracy lesson.</a:t>
            </a:r>
            <a:br>
              <a:rPr lang="en-GB" u="sng" dirty="0" smtClean="0">
                <a:latin typeface="SassoonCRInfantMedium" panose="02000603020000020003" pitchFamily="2" charset="0"/>
              </a:rPr>
            </a:br>
            <a:r>
              <a:rPr lang="en-GB" u="sng" dirty="0">
                <a:latin typeface="SassoonCRInfantMedium" panose="02000603020000020003" pitchFamily="2" charset="0"/>
              </a:rPr>
              <a:t/>
            </a:r>
            <a:br>
              <a:rPr lang="en-GB" u="sng" dirty="0">
                <a:latin typeface="SassoonCRInfantMedium" panose="02000603020000020003" pitchFamily="2" charset="0"/>
              </a:rPr>
            </a:br>
            <a:r>
              <a:rPr lang="en-GB" u="sng" dirty="0" smtClean="0">
                <a:latin typeface="SassoonCRInfantMedium" panose="02000603020000020003" pitchFamily="2" charset="0"/>
              </a:rPr>
              <a:t>Tuesday 24</a:t>
            </a:r>
            <a:r>
              <a:rPr lang="en-GB" u="sng" baseline="30000" dirty="0" smtClean="0">
                <a:latin typeface="SassoonCRInfantMedium" panose="02000603020000020003" pitchFamily="2" charset="0"/>
              </a:rPr>
              <a:t>th</a:t>
            </a:r>
            <a:r>
              <a:rPr lang="en-GB" u="sng" dirty="0" smtClean="0">
                <a:latin typeface="SassoonCRInfantMedium" panose="02000603020000020003" pitchFamily="2" charset="0"/>
              </a:rPr>
              <a:t> </a:t>
            </a:r>
            <a:r>
              <a:rPr lang="en-GB" u="sng" dirty="0" smtClean="0">
                <a:latin typeface="SassoonCRInfantMedium" panose="02000603020000020003" pitchFamily="2" charset="0"/>
              </a:rPr>
              <a:t>March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0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Step 4- add the tens and ones together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960" y="3326532"/>
            <a:ext cx="7392367" cy="3054796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45       40 and 5</a:t>
            </a:r>
          </a:p>
          <a:p>
            <a:pPr algn="l"/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+39       30 and 9</a:t>
            </a:r>
          </a:p>
          <a:p>
            <a:pPr algn="l"/>
            <a:r>
              <a:rPr lang="en-GB" sz="4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  84</a:t>
            </a:r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	</a:t>
            </a:r>
            <a:r>
              <a:rPr lang="en-GB" sz="4800" u="sng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4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70  and 14</a:t>
            </a:r>
            <a:endParaRPr lang="en-GB" sz="4800" u="sng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75656" y="4437112"/>
            <a:ext cx="79208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75656" y="3789040"/>
            <a:ext cx="79208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6300192" y="1628800"/>
            <a:ext cx="2448272" cy="144016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70+14=84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Here is an example with a bigger number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Oval Callout 10"/>
          <p:cNvSpPr/>
          <p:nvPr/>
        </p:nvSpPr>
        <p:spPr>
          <a:xfrm>
            <a:off x="6280150" y="2621508"/>
            <a:ext cx="2448272" cy="144016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Can you work out the answer?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076" name="Picture 4" descr="Image result for expanded addition hundre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132856"/>
            <a:ext cx="597217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Callout 12"/>
          <p:cNvSpPr/>
          <p:nvPr/>
        </p:nvSpPr>
        <p:spPr>
          <a:xfrm>
            <a:off x="6284292" y="4550321"/>
            <a:ext cx="2448272" cy="144016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Look how this is carefully lined up!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Here is an example with a bigger number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Oval Callout 10"/>
          <p:cNvSpPr/>
          <p:nvPr/>
        </p:nvSpPr>
        <p:spPr>
          <a:xfrm>
            <a:off x="6280150" y="2621508"/>
            <a:ext cx="2448272" cy="144016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Can you work out the answer?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098" name="Picture 2" descr="Image result for expanded addition hundre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7167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5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en-GB" sz="2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Your turn!</a:t>
            </a:r>
            <a:br>
              <a:rPr lang="en-GB" sz="2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In your jotter calculate the following by drawing the dienes. You choose which chilli challenge suits your level of understanding!</a:t>
            </a:r>
            <a:b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Image result for 1 green chil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99" y="2061688"/>
            <a:ext cx="1224136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3 yellow chill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61688"/>
            <a:ext cx="153617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4 red chill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61688"/>
            <a:ext cx="1152127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1944" y="206168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Mild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206168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Spicy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740352" y="206168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07975" y="3573016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4</a:t>
            </a:r>
            <a:r>
              <a:rPr lang="en-GB" sz="2400" dirty="0" smtClean="0"/>
              <a:t>3</a:t>
            </a:r>
            <a:r>
              <a:rPr lang="en-GB" sz="2400" dirty="0" smtClean="0"/>
              <a:t>+ </a:t>
            </a:r>
            <a:r>
              <a:rPr lang="en-GB" sz="2400" dirty="0" smtClean="0"/>
              <a:t>12=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1</a:t>
            </a:r>
            <a:r>
              <a:rPr lang="en-GB" sz="2400" dirty="0" smtClean="0"/>
              <a:t>5+14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33+ </a:t>
            </a:r>
            <a:r>
              <a:rPr lang="en-GB" sz="2400" dirty="0" smtClean="0"/>
              <a:t>31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41+23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17+ </a:t>
            </a:r>
            <a:r>
              <a:rPr lang="en-GB" sz="2400" dirty="0" smtClean="0"/>
              <a:t>42=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84+27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75+ </a:t>
            </a:r>
            <a:r>
              <a:rPr lang="en-GB" sz="2400" dirty="0" smtClean="0"/>
              <a:t>13=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92+24=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637668" y="3573016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49</a:t>
            </a:r>
            <a:r>
              <a:rPr lang="en-GB" sz="2400" dirty="0" smtClean="0"/>
              <a:t>+ </a:t>
            </a:r>
            <a:r>
              <a:rPr lang="en-GB" sz="2400" dirty="0" smtClean="0"/>
              <a:t>18=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78+29=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123</a:t>
            </a:r>
            <a:r>
              <a:rPr lang="en-GB" sz="2400" dirty="0" smtClean="0"/>
              <a:t>+ 51=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201+23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125</a:t>
            </a:r>
            <a:r>
              <a:rPr lang="en-GB" sz="2400" dirty="0" smtClean="0"/>
              <a:t>+ 129=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381+127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727+ </a:t>
            </a:r>
            <a:r>
              <a:rPr lang="en-GB" sz="2400" dirty="0" smtClean="0"/>
              <a:t>23</a:t>
            </a:r>
            <a:r>
              <a:rPr lang="en-GB" sz="2400" dirty="0" smtClean="0"/>
              <a:t>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943+128</a:t>
            </a:r>
            <a:r>
              <a:rPr lang="en-GB" sz="2400" dirty="0" smtClean="0"/>
              <a:t>=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952313" y="3545582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78+29=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123</a:t>
            </a:r>
            <a:r>
              <a:rPr lang="en-GB" sz="2400" dirty="0" smtClean="0"/>
              <a:t>+ 51=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381+127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727+ </a:t>
            </a:r>
            <a:r>
              <a:rPr lang="en-GB" sz="2400" dirty="0" smtClean="0"/>
              <a:t>23</a:t>
            </a:r>
            <a:r>
              <a:rPr lang="en-GB" sz="2400" dirty="0" smtClean="0"/>
              <a:t>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943+128=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1234+123=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2314+3021=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4920+329=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4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19724" y="2420888"/>
            <a:ext cx="7772400" cy="1470025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GB" dirty="0" smtClean="0">
                <a:latin typeface="SassoonCRInfantMedium" panose="02000603020000020003" pitchFamily="2" charset="0"/>
              </a:rPr>
              <a:t>Let’s reflect on our learning!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Can you </a:t>
            </a:r>
            <a: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now</a:t>
            </a:r>
            <a: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…</a:t>
            </a:r>
            <a:b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P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artition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numbers into hundreds, tens and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ones?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A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dd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the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ones?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A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dd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the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tens/hundreds?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C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ombine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these to find the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answer?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6147" name="Picture 3" descr="C:\Users\jennifer.hall\AppData\Local\Microsoft\Windows\INetCache\IE\GNK1MN8P\Traffic-Light-PNG-H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4365104"/>
            <a:ext cx="2650604" cy="265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4752052"/>
            <a:ext cx="7590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CRInfantMedium" panose="02000603020000020003" pitchFamily="2" charset="0"/>
              </a:rPr>
              <a:t>Not achieved the learning intention- I’ve answered ‘no’ to all of the above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Go through the slides again.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5543128"/>
            <a:ext cx="8093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Partly achieved </a:t>
            </a:r>
            <a:r>
              <a:rPr lang="en-GB" dirty="0">
                <a:latin typeface="SassoonCRInfantMedium" panose="02000603020000020003" pitchFamily="2" charset="0"/>
              </a:rPr>
              <a:t>the learning intention- I’ve answered </a:t>
            </a:r>
            <a:r>
              <a:rPr lang="en-GB" dirty="0" smtClean="0">
                <a:latin typeface="SassoonCRInfantMedium" panose="02000603020000020003" pitchFamily="2" charset="0"/>
              </a:rPr>
              <a:t>‘yes’ </a:t>
            </a:r>
            <a:r>
              <a:rPr lang="en-GB" dirty="0">
                <a:latin typeface="SassoonCRInfantMedium" panose="02000603020000020003" pitchFamily="2" charset="0"/>
              </a:rPr>
              <a:t>to </a:t>
            </a:r>
            <a:r>
              <a:rPr lang="en-GB" dirty="0" smtClean="0">
                <a:latin typeface="SassoonCRInfantMedium" panose="02000603020000020003" pitchFamily="2" charset="0"/>
              </a:rPr>
              <a:t>some </a:t>
            </a:r>
            <a:r>
              <a:rPr lang="en-GB" dirty="0">
                <a:latin typeface="SassoonCRInfantMedium" panose="02000603020000020003" pitchFamily="2" charset="0"/>
              </a:rPr>
              <a:t>of the </a:t>
            </a:r>
            <a:r>
              <a:rPr lang="en-GB" dirty="0" smtClean="0">
                <a:latin typeface="SassoonCRInfantMedium" panose="02000603020000020003" pitchFamily="2" charset="0"/>
              </a:rPr>
              <a:t>above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Goo job! We’ll keep practising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6196677"/>
            <a:ext cx="7304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Achieved </a:t>
            </a:r>
            <a:r>
              <a:rPr lang="en-GB" dirty="0">
                <a:latin typeface="SassoonCRInfantMedium" panose="02000603020000020003" pitchFamily="2" charset="0"/>
              </a:rPr>
              <a:t>the learning intention- I’ve answered </a:t>
            </a:r>
            <a:r>
              <a:rPr lang="en-GB" dirty="0" smtClean="0">
                <a:latin typeface="SassoonCRInfantMedium" panose="02000603020000020003" pitchFamily="2" charset="0"/>
              </a:rPr>
              <a:t>‘yes’ </a:t>
            </a:r>
            <a:r>
              <a:rPr lang="en-GB" dirty="0">
                <a:latin typeface="SassoonCRInfantMedium" panose="02000603020000020003" pitchFamily="2" charset="0"/>
              </a:rPr>
              <a:t>to all of the above</a:t>
            </a:r>
            <a:r>
              <a:rPr lang="en-GB" dirty="0" smtClean="0"/>
              <a:t>. 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Well done!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44463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u="sng" dirty="0" smtClean="0">
                <a:latin typeface="SassoonCRInfantMedium" panose="02000603020000020003" pitchFamily="2" charset="0"/>
              </a:rPr>
              <a:t>Mental Maths</a:t>
            </a:r>
            <a:br>
              <a:rPr lang="en-GB" sz="3200" u="sng" dirty="0" smtClean="0">
                <a:latin typeface="SassoonCRInfantMedium" panose="02000603020000020003" pitchFamily="2" charset="0"/>
              </a:rPr>
            </a:br>
            <a:r>
              <a:rPr lang="en-GB" sz="3200" i="1" dirty="0" smtClean="0">
                <a:latin typeface="SassoonCRInfantMedium" panose="02000603020000020003" pitchFamily="2" charset="0"/>
              </a:rPr>
              <a:t>Recommended time 15 mins</a:t>
            </a:r>
            <a:endParaRPr lang="en-GB" sz="3200" i="1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2028" y="1052736"/>
            <a:ext cx="8468444" cy="1296144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Partitioning numbers- remember this just means to break them up into hundreds, tens and ones. Here is an example…</a:t>
            </a:r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717032"/>
            <a:ext cx="288106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42506"/>
            <a:ext cx="20574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Image result for whole part whole partition number workshe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24969"/>
            <a:ext cx="17240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2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44463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u="sng" dirty="0" smtClean="0">
                <a:latin typeface="SassoonCRInfantMedium" panose="02000603020000020003" pitchFamily="2" charset="0"/>
              </a:rPr>
              <a:t>Mental Maths</a:t>
            </a:r>
            <a:br>
              <a:rPr lang="en-GB" sz="3200" u="sng" dirty="0" smtClean="0">
                <a:latin typeface="SassoonCRInfantMedium" panose="02000603020000020003" pitchFamily="2" charset="0"/>
              </a:rPr>
            </a:br>
            <a:r>
              <a:rPr lang="en-GB" sz="3200" i="1" dirty="0" smtClean="0">
                <a:latin typeface="SassoonCRInfantMedium" panose="02000603020000020003" pitchFamily="2" charset="0"/>
              </a:rPr>
              <a:t>Recommended time 15 mins</a:t>
            </a:r>
            <a:endParaRPr lang="en-GB" sz="3200" i="1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2028" y="1052736"/>
            <a:ext cx="8468444" cy="1296144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Partition these numbers…</a:t>
            </a:r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618614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567808" y="4405754"/>
            <a:ext cx="9402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173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221088"/>
            <a:ext cx="1767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Extra challenge</a:t>
            </a:r>
            <a:r>
              <a:rPr lang="en-GB" dirty="0" smtClean="0"/>
              <a:t>…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995936" y="5085184"/>
            <a:ext cx="5718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4"/>
          </p:cNvCxnSpPr>
          <p:nvPr/>
        </p:nvCxnSpPr>
        <p:spPr>
          <a:xfrm>
            <a:off x="5037956" y="5269850"/>
            <a:ext cx="0" cy="679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08104" y="5085184"/>
            <a:ext cx="792088" cy="524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80595" y="5517232"/>
            <a:ext cx="1011385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573910" y="5916860"/>
            <a:ext cx="1011385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29722" y="5332680"/>
            <a:ext cx="1011385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3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L.I. To </a:t>
            </a:r>
            <a:r>
              <a:rPr lang="en-GB" u="sng" dirty="0" smtClean="0">
                <a:latin typeface="SassoonCRInfantMedium" panose="02000603020000020003" pitchFamily="2" charset="0"/>
              </a:rPr>
              <a:t>add using expanded addition method.</a:t>
            </a:r>
            <a:r>
              <a:rPr lang="en-GB" u="sng" dirty="0" smtClean="0">
                <a:latin typeface="SassoonCRInfantMedium" panose="02000603020000020003" pitchFamily="2" charset="0"/>
              </a:rPr>
              <a:t/>
            </a:r>
            <a:br>
              <a:rPr lang="en-GB" u="sng" dirty="0" smtClean="0">
                <a:latin typeface="SassoonCRInfantMedium" panose="02000603020000020003" pitchFamily="2" charset="0"/>
              </a:rPr>
            </a:br>
            <a:r>
              <a:rPr lang="en-GB" i="1" dirty="0" smtClean="0">
                <a:latin typeface="SassoonCRInfantMedium" panose="02000603020000020003" pitchFamily="2" charset="0"/>
              </a:rPr>
              <a:t>Recommended time </a:t>
            </a:r>
            <a:r>
              <a:rPr lang="en-GB" i="1" dirty="0" err="1" smtClean="0">
                <a:latin typeface="SassoonCRInfantMedium" panose="02000603020000020003" pitchFamily="2" charset="0"/>
              </a:rPr>
              <a:t>approx</a:t>
            </a:r>
            <a:r>
              <a:rPr lang="en-GB" i="1" dirty="0" smtClean="0">
                <a:latin typeface="SassoonCRInfantMedium" panose="02000603020000020003" pitchFamily="2" charset="0"/>
              </a:rPr>
              <a:t> 1 hour</a:t>
            </a:r>
            <a:endParaRPr lang="en-GB" i="1" dirty="0">
              <a:latin typeface="SassoonCRInfantMedium" panose="020006030200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GB" sz="2800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Steps to success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can partition numbers into hundreds, tens and ones.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can add the ones.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can add the tens/hundreds.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can combine these to find the answer.</a:t>
            </a:r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steps to su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69476"/>
            <a:ext cx="2438400" cy="198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0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2700" i="1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Parents/Carers please note this is the step before regular column addition. The reason we do it this way is so pupils have a good understanding of the value of the of the digits and so they don’t get confused with ‘carrying’ digits into the tens/hundreds column</a:t>
            </a: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.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1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Step 1- </a:t>
            </a:r>
            <a:r>
              <a:rPr lang="en-GB" dirty="0" smtClean="0">
                <a:latin typeface="SassoonCRInfantMedium" panose="02000603020000020003" pitchFamily="2" charset="0"/>
              </a:rPr>
              <a:t>write down your sum and ensure digits are on top of each other..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45</a:t>
            </a:r>
          </a:p>
          <a:p>
            <a:pPr algn="l"/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+39</a:t>
            </a:r>
            <a:endParaRPr lang="en-GB" sz="48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1720" y="3215072"/>
            <a:ext cx="0" cy="93610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83768" y="3215072"/>
            <a:ext cx="0" cy="93610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39752" y="2014743"/>
            <a:ext cx="1044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Ones sit above each other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2108296"/>
            <a:ext cx="1283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Tens sit above each 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1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Step 2- partition each number to the side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319" y="207244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45       40 and 5</a:t>
            </a:r>
          </a:p>
          <a:p>
            <a:pPr algn="l"/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+39       30 and 9</a:t>
            </a:r>
            <a:endParaRPr lang="en-GB" sz="48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75656" y="2492896"/>
            <a:ext cx="79208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75656" y="3356992"/>
            <a:ext cx="79208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Callout 5"/>
          <p:cNvSpPr/>
          <p:nvPr/>
        </p:nvSpPr>
        <p:spPr>
          <a:xfrm>
            <a:off x="6300192" y="1628800"/>
            <a:ext cx="2448272" cy="144016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Ensure the tens and ones are lined up again.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Step 3- add vertically the ones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960" y="3326532"/>
            <a:ext cx="7392367" cy="3054796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45       40 and </a:t>
            </a:r>
            <a:r>
              <a:rPr lang="en-GB" sz="4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5</a:t>
            </a:r>
          </a:p>
          <a:p>
            <a:pPr algn="l"/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+39       30 and </a:t>
            </a:r>
            <a:r>
              <a:rPr lang="en-GB" sz="4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9</a:t>
            </a:r>
          </a:p>
          <a:p>
            <a:pPr algn="l"/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			  and </a:t>
            </a:r>
            <a:r>
              <a:rPr lang="en-GB" sz="4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14</a:t>
            </a:r>
            <a:endParaRPr lang="en-GB" sz="4800" u="sng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75656" y="4437112"/>
            <a:ext cx="79208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75656" y="3789040"/>
            <a:ext cx="79208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60032" y="2312876"/>
            <a:ext cx="0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6300192" y="1628800"/>
            <a:ext cx="2448272" cy="144016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5 + 9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Step 4- add vertically the tens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960" y="3326532"/>
            <a:ext cx="7392367" cy="3054796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45       40 and 5</a:t>
            </a:r>
          </a:p>
          <a:p>
            <a:pPr algn="l"/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+39       30 and 9</a:t>
            </a:r>
          </a:p>
          <a:p>
            <a:pPr algn="l"/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		  </a:t>
            </a:r>
            <a:r>
              <a:rPr lang="en-GB" sz="4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70</a:t>
            </a:r>
            <a:r>
              <a:rPr lang="en-GB" sz="4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 and 14</a:t>
            </a:r>
            <a:endParaRPr lang="en-GB" sz="48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75656" y="4437112"/>
            <a:ext cx="79208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75656" y="3789040"/>
            <a:ext cx="79208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15816" y="2232112"/>
            <a:ext cx="0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6300192" y="1628800"/>
            <a:ext cx="2448272" cy="144016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40+30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433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Numeracy lesson.  Tuesday 24th March</vt:lpstr>
      <vt:lpstr>Mental Maths Recommended time 15 mins</vt:lpstr>
      <vt:lpstr>Mental Maths Recommended time 15 mins</vt:lpstr>
      <vt:lpstr>L.I. To add using expanded addition method. Recommended time approx 1 hour</vt:lpstr>
      <vt:lpstr>Parents/Carers please note this is the step before regular column addition. The reason we do it this way is so pupils have a good understanding of the value of the of the digits and so they don’t get confused with ‘carrying’ digits into the tens/hundreds column.</vt:lpstr>
      <vt:lpstr>Step 1- write down your sum and ensure digits are on top of each other..</vt:lpstr>
      <vt:lpstr>Step 2- partition each number to the side.</vt:lpstr>
      <vt:lpstr>Step 3- add vertically the ones.</vt:lpstr>
      <vt:lpstr>Step 4- add vertically the tens.</vt:lpstr>
      <vt:lpstr>Step 4- add the tens and ones together.</vt:lpstr>
      <vt:lpstr>Here is an example with a bigger number</vt:lpstr>
      <vt:lpstr>Here is an example with a bigger number</vt:lpstr>
      <vt:lpstr>Your turn! In your jotter calculate the following by drawing the dienes. You choose which chilli challenge suits your level of understanding! </vt:lpstr>
      <vt:lpstr>Let’s reflect on our learning! Can you now… Partition numbers into hundreds, tens and ones? Add the ones? Add the tens/hundreds? Combine these to find the answer?    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L.I. To learn how to use a dictionary</dc:title>
  <dc:creator>Jennifer Hall</dc:creator>
  <cp:lastModifiedBy>Jennifer Hall</cp:lastModifiedBy>
  <cp:revision>37</cp:revision>
  <dcterms:created xsi:type="dcterms:W3CDTF">2020-01-07T09:37:11Z</dcterms:created>
  <dcterms:modified xsi:type="dcterms:W3CDTF">2020-03-24T09:36:44Z</dcterms:modified>
</cp:coreProperties>
</file>