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283" r:id="rId2"/>
    <p:sldId id="272" r:id="rId3"/>
    <p:sldId id="277" r:id="rId4"/>
    <p:sldId id="257" r:id="rId5"/>
    <p:sldId id="259" r:id="rId6"/>
    <p:sldId id="268" r:id="rId7"/>
    <p:sldId id="271" r:id="rId8"/>
    <p:sldId id="27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99FF"/>
    <a:srgbClr val="66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9" d="100"/>
          <a:sy n="69" d="100"/>
        </p:scale>
        <p:origin x="143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30E2307-1E40-4E12-8716-25BFDA8E7013}" type="datetime1">
              <a:rPr lang="en-US" smtClean="0"/>
              <a:pPr/>
              <a:t>3/24/2020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87D7A59-36E2-48B9-B146-C1E59501F63F}"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78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3/24/2020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2702651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0569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3311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9565478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3337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8024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FCF5A-EA79-452C-A52C-1A2668C2E7DF}"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96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4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D9D02-426E-46C9-9EE9-0DE1EF8B2838}"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86515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69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1D110F-3F4E-48D9-B8AA-5D0E825AFDBA}" type="datetime1">
              <a:rPr lang="en-US" smtClean="0"/>
              <a:pPr/>
              <a:t>3/24/2020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36196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91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CDBF60-6CC3-4B74-A60D-3486985E4346}" type="datetime1">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33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67423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2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75300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1D110F-3F4E-48D9-B8AA-5D0E825AFDBA}" type="datetime1">
              <a:rPr lang="en-US" smtClean="0"/>
              <a:pPr/>
              <a:t>3/24/2020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50977295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WyVf0tMsIk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9552" y="1412776"/>
            <a:ext cx="7920880" cy="4608512"/>
          </a:xfrm>
        </p:spPr>
        <p:txBody>
          <a:bodyPr>
            <a:normAutofit fontScale="25000" lnSpcReduction="20000"/>
          </a:bodyPr>
          <a:lstStyle/>
          <a:p>
            <a:pPr marL="0" indent="0">
              <a:buNone/>
            </a:pPr>
            <a:r>
              <a:rPr lang="en-GB" sz="11200" b="1" u="sng" dirty="0" smtClean="0">
                <a:solidFill>
                  <a:schemeClr val="bg1">
                    <a:lumMod val="50000"/>
                  </a:schemeClr>
                </a:solidFill>
                <a:latin typeface="SassoonCRInfant" panose="02010503020300020003" pitchFamily="2" charset="0"/>
              </a:rPr>
              <a:t>Writing – Imaginative, part 2 (of 3)</a:t>
            </a:r>
          </a:p>
          <a:p>
            <a:pPr marL="0" indent="0">
              <a:buNone/>
            </a:pPr>
            <a:endParaRPr lang="en-GB" sz="11200" dirty="0">
              <a:solidFill>
                <a:schemeClr val="bg1">
                  <a:lumMod val="50000"/>
                </a:schemeClr>
              </a:solidFill>
              <a:latin typeface="SassoonCRInfant" panose="02010503020300020003" pitchFamily="2" charset="0"/>
            </a:endParaRPr>
          </a:p>
          <a:p>
            <a:r>
              <a:rPr lang="en-GB" sz="11200" b="1" dirty="0" smtClean="0">
                <a:solidFill>
                  <a:schemeClr val="bg1">
                    <a:lumMod val="50000"/>
                  </a:schemeClr>
                </a:solidFill>
                <a:latin typeface="SassoonCRInfant" panose="02010503020300020003" pitchFamily="2" charset="0"/>
              </a:rPr>
              <a:t>You will need:</a:t>
            </a:r>
          </a:p>
          <a:p>
            <a:r>
              <a:rPr lang="en-GB" sz="11200" b="1" dirty="0" smtClean="0">
                <a:solidFill>
                  <a:schemeClr val="bg1">
                    <a:lumMod val="50000"/>
                  </a:schemeClr>
                </a:solidFill>
                <a:latin typeface="SassoonCRInfant" panose="02010503020300020003" pitchFamily="2" charset="0"/>
              </a:rPr>
              <a:t>Sharp pencil, plain and lined paper, access to You tube and someone to help you read through the lesson.</a:t>
            </a:r>
          </a:p>
          <a:p>
            <a:endParaRPr lang="en-GB" sz="11200" dirty="0" smtClean="0">
              <a:solidFill>
                <a:schemeClr val="bg1">
                  <a:lumMod val="50000"/>
                </a:schemeClr>
              </a:solidFill>
              <a:latin typeface="SassoonCRInfant" panose="02010503020300020003" pitchFamily="2" charset="0"/>
            </a:endParaRPr>
          </a:p>
          <a:p>
            <a:endParaRPr lang="en-GB" sz="11200" dirty="0" smtClean="0">
              <a:solidFill>
                <a:schemeClr val="bg1">
                  <a:lumMod val="50000"/>
                </a:schemeClr>
              </a:solidFill>
              <a:latin typeface="SassoonCRInfant" panose="02010503020300020003" pitchFamily="2" charset="0"/>
            </a:endParaRPr>
          </a:p>
          <a:p>
            <a:r>
              <a:rPr lang="en-GB" sz="11200" b="1" dirty="0" smtClean="0">
                <a:solidFill>
                  <a:schemeClr val="bg1">
                    <a:lumMod val="50000"/>
                  </a:schemeClr>
                </a:solidFill>
                <a:latin typeface="SassoonCRInfant" panose="02010503020300020003" pitchFamily="2" charset="0"/>
              </a:rPr>
              <a:t>Follow the lesson plan or skip to </a:t>
            </a:r>
            <a:endParaRPr lang="en-GB" sz="11200" b="1" dirty="0" smtClean="0">
              <a:solidFill>
                <a:schemeClr val="bg1">
                  <a:lumMod val="50000"/>
                </a:schemeClr>
              </a:solidFill>
              <a:latin typeface="SassoonCRInfant" panose="02010503020300020003" pitchFamily="2" charset="0"/>
            </a:endParaRPr>
          </a:p>
          <a:p>
            <a:pPr marL="0" indent="0">
              <a:buNone/>
            </a:pPr>
            <a:r>
              <a:rPr lang="en-GB" sz="11200" b="1" dirty="0">
                <a:solidFill>
                  <a:schemeClr val="bg1">
                    <a:lumMod val="50000"/>
                  </a:schemeClr>
                </a:solidFill>
                <a:latin typeface="SassoonCRInfant" panose="02010503020300020003" pitchFamily="2" charset="0"/>
              </a:rPr>
              <a:t> </a:t>
            </a:r>
            <a:r>
              <a:rPr lang="en-GB" sz="11200" b="1" dirty="0" smtClean="0">
                <a:solidFill>
                  <a:schemeClr val="bg1">
                    <a:lumMod val="50000"/>
                  </a:schemeClr>
                </a:solidFill>
                <a:latin typeface="SassoonCRInfant" panose="02010503020300020003" pitchFamily="2" charset="0"/>
              </a:rPr>
              <a:t>  </a:t>
            </a:r>
            <a:r>
              <a:rPr lang="en-GB" sz="11200" b="1" dirty="0" smtClean="0">
                <a:solidFill>
                  <a:schemeClr val="bg1">
                    <a:lumMod val="50000"/>
                  </a:schemeClr>
                </a:solidFill>
                <a:latin typeface="SassoonCRInfant" panose="02010503020300020003" pitchFamily="2" charset="0"/>
              </a:rPr>
              <a:t>slides </a:t>
            </a:r>
            <a:r>
              <a:rPr lang="en-GB" sz="11200" b="1" dirty="0" smtClean="0">
                <a:solidFill>
                  <a:schemeClr val="bg1">
                    <a:lumMod val="50000"/>
                  </a:schemeClr>
                </a:solidFill>
                <a:latin typeface="SassoonCRInfant" panose="02010503020300020003" pitchFamily="2" charset="0"/>
              </a:rPr>
              <a:t>4 and 7.</a:t>
            </a:r>
            <a:endParaRPr lang="en-GB" sz="11200" dirty="0" smtClean="0">
              <a:solidFill>
                <a:schemeClr val="bg1">
                  <a:lumMod val="50000"/>
                </a:schemeClr>
              </a:solidFill>
              <a:latin typeface="SassoonCRInfant" panose="02010503020300020003" pitchFamily="2" charset="0"/>
            </a:endParaRPr>
          </a:p>
          <a:p>
            <a:pPr marL="0" indent="0">
              <a:buNone/>
            </a:pPr>
            <a:endParaRPr lang="en-GB" sz="11200" dirty="0">
              <a:solidFill>
                <a:schemeClr val="bg1">
                  <a:lumMod val="50000"/>
                </a:schemeClr>
              </a:solidFill>
              <a:latin typeface="SassoonCRInfant" panose="02010503020300020003" pitchFamily="2" charset="0"/>
            </a:endParaRPr>
          </a:p>
          <a:p>
            <a:pPr marL="0" indent="0">
              <a:buNone/>
            </a:pPr>
            <a:endParaRPr lang="en-GB" dirty="0"/>
          </a:p>
        </p:txBody>
      </p:sp>
      <p:sp>
        <p:nvSpPr>
          <p:cNvPr id="2" name="Title 1"/>
          <p:cNvSpPr>
            <a:spLocks noGrp="1"/>
          </p:cNvSpPr>
          <p:nvPr>
            <p:ph type="ctrTitle" idx="4294967295"/>
          </p:nvPr>
        </p:nvSpPr>
        <p:spPr>
          <a:xfrm>
            <a:off x="1835696" y="620688"/>
            <a:ext cx="5386387" cy="538162"/>
          </a:xfrm>
        </p:spPr>
        <p:txBody>
          <a:bodyPr>
            <a:normAutofit fontScale="90000"/>
          </a:bodyPr>
          <a:lstStyle/>
          <a:p>
            <a:r>
              <a:rPr lang="en-GB" sz="7200" dirty="0" smtClean="0">
                <a:solidFill>
                  <a:schemeClr val="bg1">
                    <a:lumMod val="50000"/>
                  </a:schemeClr>
                </a:solidFill>
                <a:latin typeface="SassoonCRInfant" panose="02010503020300020003" pitchFamily="2" charset="0"/>
              </a:rPr>
              <a:t>Literacy</a:t>
            </a:r>
            <a:endParaRPr lang="en-GB"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319186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9552" y="1412776"/>
            <a:ext cx="7920880" cy="4896544"/>
          </a:xfrm>
        </p:spPr>
        <p:txBody>
          <a:bodyPr>
            <a:normAutofit fontScale="25000" lnSpcReduction="20000"/>
          </a:bodyPr>
          <a:lstStyle/>
          <a:p>
            <a:pPr marL="0" indent="0">
              <a:buNone/>
            </a:pPr>
            <a:r>
              <a:rPr lang="en-GB" sz="11200" b="1" u="sng" dirty="0" smtClean="0">
                <a:solidFill>
                  <a:schemeClr val="bg1">
                    <a:lumMod val="50000"/>
                  </a:schemeClr>
                </a:solidFill>
                <a:latin typeface="SassoonCRInfant" panose="02010503020300020003" pitchFamily="2" charset="0"/>
              </a:rPr>
              <a:t>Writing – Imaginative, part 2 (of 3)</a:t>
            </a:r>
          </a:p>
          <a:p>
            <a:pPr marL="0" indent="0">
              <a:buNone/>
            </a:pPr>
            <a:endParaRPr lang="en-GB" sz="11200" dirty="0">
              <a:solidFill>
                <a:schemeClr val="bg1">
                  <a:lumMod val="50000"/>
                </a:schemeClr>
              </a:solidFill>
              <a:latin typeface="SassoonCRInfant" panose="02010503020300020003" pitchFamily="2" charset="0"/>
            </a:endParaRPr>
          </a:p>
          <a:p>
            <a:r>
              <a:rPr lang="en-GB" sz="11200" b="1" dirty="0" smtClean="0">
                <a:solidFill>
                  <a:schemeClr val="bg1">
                    <a:lumMod val="50000"/>
                  </a:schemeClr>
                </a:solidFill>
                <a:latin typeface="SassoonCRInfant" panose="02010503020300020003" pitchFamily="2" charset="0"/>
              </a:rPr>
              <a:t>Learning Intention (LI):</a:t>
            </a:r>
          </a:p>
          <a:p>
            <a:pPr marL="0" indent="0">
              <a:buNone/>
            </a:pPr>
            <a:r>
              <a:rPr lang="en-GB" sz="11200" dirty="0" smtClean="0">
                <a:solidFill>
                  <a:schemeClr val="bg1">
                    <a:lumMod val="50000"/>
                  </a:schemeClr>
                </a:solidFill>
                <a:latin typeface="SassoonCRInfant" panose="02010503020300020003" pitchFamily="2" charset="0"/>
              </a:rPr>
              <a:t>   </a:t>
            </a:r>
            <a:r>
              <a:rPr lang="en-GB" sz="11200" dirty="0" smtClean="0">
                <a:solidFill>
                  <a:schemeClr val="bg1">
                    <a:lumMod val="50000"/>
                  </a:schemeClr>
                </a:solidFill>
                <a:latin typeface="SassoonCRInfant" panose="02010503020300020003" pitchFamily="2" charset="0"/>
                <a:ea typeface="Calibri" panose="020F0502020204030204" pitchFamily="34" charset="0"/>
                <a:cs typeface="Times New Roman" panose="02020603050405020304" pitchFamily="18" charset="0"/>
              </a:rPr>
              <a:t>to </a:t>
            </a:r>
            <a:r>
              <a:rPr lang="en-GB" sz="11200" dirty="0">
                <a:solidFill>
                  <a:schemeClr val="bg1">
                    <a:lumMod val="50000"/>
                  </a:schemeClr>
                </a:solidFill>
                <a:latin typeface="SassoonCRInfant" panose="02010503020300020003" pitchFamily="2" charset="0"/>
                <a:ea typeface="Calibri" panose="020F0502020204030204" pitchFamily="34" charset="0"/>
                <a:cs typeface="Times New Roman" panose="02020603050405020304" pitchFamily="18" charset="0"/>
              </a:rPr>
              <a:t>develop my own ideas for </a:t>
            </a:r>
            <a:r>
              <a:rPr lang="en-GB" sz="11200" dirty="0" smtClean="0">
                <a:solidFill>
                  <a:schemeClr val="bg1">
                    <a:lumMod val="50000"/>
                  </a:schemeClr>
                </a:solidFill>
                <a:latin typeface="SassoonCRInfant" panose="02010503020300020003" pitchFamily="2" charset="0"/>
                <a:ea typeface="Calibri" panose="020F0502020204030204" pitchFamily="34" charset="0"/>
                <a:cs typeface="Times New Roman" panose="02020603050405020304" pitchFamily="18" charset="0"/>
              </a:rPr>
              <a:t>imaginative </a:t>
            </a:r>
            <a:r>
              <a:rPr lang="en-GB" sz="11200" dirty="0">
                <a:solidFill>
                  <a:schemeClr val="bg1">
                    <a:lumMod val="50000"/>
                  </a:schemeClr>
                </a:solidFill>
                <a:latin typeface="SassoonCRInfant" panose="02010503020300020003" pitchFamily="2" charset="0"/>
                <a:ea typeface="Calibri" panose="020F0502020204030204" pitchFamily="34" charset="0"/>
                <a:cs typeface="Times New Roman" panose="02020603050405020304" pitchFamily="18" charset="0"/>
              </a:rPr>
              <a:t>writing.</a:t>
            </a:r>
            <a:endParaRPr lang="en-GB" sz="11200" dirty="0" smtClean="0">
              <a:solidFill>
                <a:schemeClr val="bg1">
                  <a:lumMod val="50000"/>
                </a:schemeClr>
              </a:solidFill>
              <a:latin typeface="SassoonCRInfant" panose="02010503020300020003" pitchFamily="2" charset="0"/>
            </a:endParaRPr>
          </a:p>
          <a:p>
            <a:endParaRPr lang="en-GB" sz="11200" dirty="0" smtClean="0">
              <a:solidFill>
                <a:schemeClr val="bg1">
                  <a:lumMod val="50000"/>
                </a:schemeClr>
              </a:solidFill>
              <a:latin typeface="SassoonCRInfant" panose="02010503020300020003" pitchFamily="2" charset="0"/>
            </a:endParaRPr>
          </a:p>
          <a:p>
            <a:r>
              <a:rPr lang="en-GB" sz="11200" b="1" dirty="0" smtClean="0">
                <a:solidFill>
                  <a:schemeClr val="bg1">
                    <a:lumMod val="50000"/>
                  </a:schemeClr>
                </a:solidFill>
                <a:latin typeface="SassoonCRInfant" panose="02010503020300020003" pitchFamily="2" charset="0"/>
              </a:rPr>
              <a:t>Success Criteria (SC):</a:t>
            </a:r>
          </a:p>
          <a:p>
            <a:pPr marL="0" indent="0">
              <a:buNone/>
            </a:pPr>
            <a:r>
              <a:rPr lang="en-GB" sz="11200" dirty="0">
                <a:solidFill>
                  <a:schemeClr val="bg1">
                    <a:lumMod val="50000"/>
                  </a:schemeClr>
                </a:solidFill>
                <a:latin typeface="SassoonCRInfant" panose="02010503020300020003" pitchFamily="2" charset="0"/>
              </a:rPr>
              <a:t> </a:t>
            </a:r>
            <a:r>
              <a:rPr lang="en-GB" sz="11200" dirty="0" smtClean="0">
                <a:solidFill>
                  <a:schemeClr val="bg1">
                    <a:lumMod val="50000"/>
                  </a:schemeClr>
                </a:solidFill>
                <a:latin typeface="SassoonCRInfant" panose="02010503020300020003" pitchFamily="2" charset="0"/>
              </a:rPr>
              <a:t>  I </a:t>
            </a:r>
            <a:r>
              <a:rPr lang="en-GB" sz="11200" dirty="0">
                <a:solidFill>
                  <a:schemeClr val="bg1">
                    <a:lumMod val="50000"/>
                  </a:schemeClr>
                </a:solidFill>
                <a:latin typeface="SassoonCRInfant" panose="02010503020300020003" pitchFamily="2" charset="0"/>
              </a:rPr>
              <a:t>can describe </a:t>
            </a:r>
            <a:r>
              <a:rPr lang="en-GB" sz="11200" dirty="0" smtClean="0">
                <a:solidFill>
                  <a:schemeClr val="bg1">
                    <a:lumMod val="50000"/>
                  </a:schemeClr>
                </a:solidFill>
                <a:latin typeface="SassoonCRInfant" panose="02010503020300020003" pitchFamily="2" charset="0"/>
              </a:rPr>
              <a:t>a setting using amazing adjectives.</a:t>
            </a:r>
          </a:p>
          <a:p>
            <a:pPr marL="0" indent="0">
              <a:buNone/>
            </a:pPr>
            <a:r>
              <a:rPr lang="en-GB" sz="11200" dirty="0" smtClean="0">
                <a:solidFill>
                  <a:schemeClr val="bg1">
                    <a:lumMod val="50000"/>
                  </a:schemeClr>
                </a:solidFill>
                <a:latin typeface="SassoonCRInfant" panose="02010503020300020003" pitchFamily="2" charset="0"/>
              </a:rPr>
              <a:t>   I can use </a:t>
            </a:r>
            <a:r>
              <a:rPr lang="en-GB" sz="11200" i="1" dirty="0" smtClean="0">
                <a:solidFill>
                  <a:schemeClr val="bg1">
                    <a:lumMod val="50000"/>
                  </a:schemeClr>
                </a:solidFill>
                <a:latin typeface="SassoonCRInfant" panose="02010503020300020003" pitchFamily="2" charset="0"/>
              </a:rPr>
              <a:t>The Descriptive Bubble </a:t>
            </a:r>
            <a:r>
              <a:rPr lang="en-GB" sz="11200" dirty="0" smtClean="0">
                <a:solidFill>
                  <a:schemeClr val="bg1">
                    <a:lumMod val="50000"/>
                  </a:schemeClr>
                </a:solidFill>
                <a:latin typeface="SassoonCRInfant" panose="02010503020300020003" pitchFamily="2" charset="0"/>
              </a:rPr>
              <a:t>to describe what I</a:t>
            </a:r>
          </a:p>
          <a:p>
            <a:pPr marL="0" indent="0">
              <a:buNone/>
            </a:pPr>
            <a:r>
              <a:rPr lang="en-GB" sz="11200" dirty="0">
                <a:solidFill>
                  <a:schemeClr val="bg1">
                    <a:lumMod val="50000"/>
                  </a:schemeClr>
                </a:solidFill>
                <a:latin typeface="SassoonCRInfant" panose="02010503020300020003" pitchFamily="2" charset="0"/>
              </a:rPr>
              <a:t> </a:t>
            </a:r>
            <a:r>
              <a:rPr lang="en-GB" sz="11200" dirty="0" smtClean="0">
                <a:solidFill>
                  <a:schemeClr val="bg1">
                    <a:lumMod val="50000"/>
                  </a:schemeClr>
                </a:solidFill>
                <a:latin typeface="SassoonCRInfant" panose="02010503020300020003" pitchFamily="2" charset="0"/>
              </a:rPr>
              <a:t>  </a:t>
            </a:r>
            <a:r>
              <a:rPr lang="en-GB" sz="11200" dirty="0">
                <a:solidFill>
                  <a:schemeClr val="bg1">
                    <a:lumMod val="50000"/>
                  </a:schemeClr>
                </a:solidFill>
                <a:latin typeface="SassoonCRInfant" panose="02010503020300020003" pitchFamily="2" charset="0"/>
              </a:rPr>
              <a:t>can see, hear and </a:t>
            </a:r>
            <a:r>
              <a:rPr lang="en-GB" sz="11200" dirty="0" smtClean="0">
                <a:solidFill>
                  <a:schemeClr val="bg1">
                    <a:lumMod val="50000"/>
                  </a:schemeClr>
                </a:solidFill>
                <a:latin typeface="SassoonCRInfant" panose="02010503020300020003" pitchFamily="2" charset="0"/>
              </a:rPr>
              <a:t>feel in a picture prompt.</a:t>
            </a:r>
          </a:p>
          <a:p>
            <a:pPr marL="0" indent="0">
              <a:buNone/>
            </a:pPr>
            <a:r>
              <a:rPr lang="en-GB" sz="11200" dirty="0">
                <a:solidFill>
                  <a:schemeClr val="bg1">
                    <a:lumMod val="50000"/>
                  </a:schemeClr>
                </a:solidFill>
                <a:latin typeface="SassoonCRInfant" panose="02010503020300020003" pitchFamily="2" charset="0"/>
              </a:rPr>
              <a:t> </a:t>
            </a:r>
            <a:r>
              <a:rPr lang="en-GB" sz="11200" dirty="0" smtClean="0">
                <a:solidFill>
                  <a:schemeClr val="bg1">
                    <a:lumMod val="50000"/>
                  </a:schemeClr>
                </a:solidFill>
                <a:latin typeface="SassoonCRInfant" panose="02010503020300020003" pitchFamily="2" charset="0"/>
              </a:rPr>
              <a:t>  I can include a characters thoughts and feelings.</a:t>
            </a:r>
          </a:p>
          <a:p>
            <a:pPr marL="0" indent="0">
              <a:buNone/>
            </a:pPr>
            <a:endParaRPr lang="en-GB" sz="11200" dirty="0">
              <a:solidFill>
                <a:schemeClr val="bg1">
                  <a:lumMod val="50000"/>
                </a:schemeClr>
              </a:solidFill>
              <a:latin typeface="SassoonCRInfant" panose="02010503020300020003" pitchFamily="2" charset="0"/>
            </a:endParaRPr>
          </a:p>
          <a:p>
            <a:pPr marL="0" indent="0">
              <a:buNone/>
            </a:pPr>
            <a:endParaRPr lang="en-GB" dirty="0"/>
          </a:p>
        </p:txBody>
      </p:sp>
      <p:sp>
        <p:nvSpPr>
          <p:cNvPr id="2" name="Title 1"/>
          <p:cNvSpPr>
            <a:spLocks noGrp="1"/>
          </p:cNvSpPr>
          <p:nvPr>
            <p:ph type="ctrTitle" idx="4294967295"/>
          </p:nvPr>
        </p:nvSpPr>
        <p:spPr>
          <a:xfrm>
            <a:off x="1835696" y="620688"/>
            <a:ext cx="5386387" cy="538162"/>
          </a:xfrm>
        </p:spPr>
        <p:txBody>
          <a:bodyPr>
            <a:normAutofit fontScale="90000"/>
          </a:bodyPr>
          <a:lstStyle/>
          <a:p>
            <a:r>
              <a:rPr lang="en-GB" sz="7200" dirty="0" smtClean="0">
                <a:solidFill>
                  <a:schemeClr val="bg1">
                    <a:lumMod val="50000"/>
                  </a:schemeClr>
                </a:solidFill>
                <a:latin typeface="SassoonCRInfant" panose="02010503020300020003" pitchFamily="2" charset="0"/>
              </a:rPr>
              <a:t>Literacy</a:t>
            </a:r>
            <a:endParaRPr lang="en-GB"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301634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81636" y="1284020"/>
            <a:ext cx="8225330" cy="4425950"/>
          </a:xfrm>
        </p:spPr>
        <p:txBody>
          <a:bodyPr>
            <a:normAutofit/>
          </a:bodyPr>
          <a:lstStyle/>
          <a:p>
            <a:pPr>
              <a:buFont typeface="Arial" panose="020B0604020202020204" pitchFamily="34" charset="0"/>
              <a:buChar char="•"/>
            </a:pPr>
            <a:r>
              <a:rPr lang="en-GB" dirty="0" smtClean="0">
                <a:solidFill>
                  <a:schemeClr val="bg1">
                    <a:lumMod val="50000"/>
                  </a:schemeClr>
                </a:solidFill>
                <a:latin typeface="SassoonCRInfantMedium" panose="02000603020000020003" pitchFamily="2" charset="0"/>
              </a:rPr>
              <a:t>Activity:</a:t>
            </a:r>
          </a:p>
          <a:p>
            <a:pPr marL="0" indent="0">
              <a:buNone/>
            </a:pPr>
            <a:r>
              <a:rPr lang="en-GB" dirty="0" smtClean="0">
                <a:solidFill>
                  <a:schemeClr val="bg1">
                    <a:lumMod val="50000"/>
                  </a:schemeClr>
                </a:solidFill>
                <a:latin typeface="SassoonCRInfantMedium" panose="02000603020000020003" pitchFamily="2" charset="0"/>
              </a:rPr>
              <a:t>Use the link to listen to the music (2 minutes is enough).</a:t>
            </a:r>
          </a:p>
          <a:p>
            <a:pPr marL="0" indent="0">
              <a:buNone/>
            </a:pPr>
            <a:r>
              <a:rPr lang="en-GB" dirty="0">
                <a:hlinkClick r:id="rId2"/>
              </a:rPr>
              <a:t>https://www.youtube.com/watch?v=WyVf0tMsIk0</a:t>
            </a:r>
            <a:endParaRPr lang="en-GB" dirty="0">
              <a:solidFill>
                <a:schemeClr val="bg1">
                  <a:lumMod val="50000"/>
                </a:schemeClr>
              </a:solidFill>
              <a:latin typeface="SassoonCRInfantMedium" panose="02000603020000020003" pitchFamily="2" charset="0"/>
            </a:endParaRPr>
          </a:p>
          <a:p>
            <a:pPr marL="0" indent="0">
              <a:buNone/>
            </a:pPr>
            <a:r>
              <a:rPr lang="en-GB" dirty="0" smtClean="0">
                <a:solidFill>
                  <a:schemeClr val="bg1">
                    <a:lumMod val="50000"/>
                  </a:schemeClr>
                </a:solidFill>
                <a:latin typeface="SassoonCRInfantMedium" panose="02000603020000020003" pitchFamily="2" charset="0"/>
              </a:rPr>
              <a:t>Sit or lie in a quiet spot.  RELAX.</a:t>
            </a:r>
          </a:p>
          <a:p>
            <a:pPr marL="0" indent="0">
              <a:buNone/>
            </a:pPr>
            <a:r>
              <a:rPr lang="en-GB" dirty="0" smtClean="0">
                <a:solidFill>
                  <a:schemeClr val="bg1">
                    <a:lumMod val="50000"/>
                  </a:schemeClr>
                </a:solidFill>
                <a:latin typeface="SassoonCRInfantMedium" panose="02000603020000020003" pitchFamily="2" charset="0"/>
              </a:rPr>
              <a:t>What can you hear?  How would you describe the sounds?</a:t>
            </a:r>
          </a:p>
          <a:p>
            <a:pPr marL="0" indent="0">
              <a:buNone/>
            </a:pPr>
            <a:r>
              <a:rPr lang="en-GB" dirty="0" smtClean="0">
                <a:solidFill>
                  <a:schemeClr val="bg1">
                    <a:lumMod val="50000"/>
                  </a:schemeClr>
                </a:solidFill>
                <a:latin typeface="SassoonCRInfantMedium" panose="02000603020000020003" pitchFamily="2" charset="0"/>
              </a:rPr>
              <a:t>Discuss with someone.  Do they hear anything else?</a:t>
            </a:r>
          </a:p>
          <a:p>
            <a:pPr marL="0" indent="0" algn="ctr">
              <a:buNone/>
            </a:pPr>
            <a:endParaRPr lang="en-GB" sz="2800" dirty="0" smtClean="0">
              <a:solidFill>
                <a:schemeClr val="bg1">
                  <a:lumMod val="50000"/>
                </a:schemeClr>
              </a:solidFill>
              <a:latin typeface="SassoonCRInfantMedium" panose="02000603020000020003" pitchFamily="2" charset="0"/>
            </a:endParaRPr>
          </a:p>
          <a:p>
            <a:pPr marL="0" indent="0" algn="ctr">
              <a:buNone/>
            </a:pPr>
            <a:endParaRPr lang="en-GB" sz="2800" dirty="0" smtClean="0">
              <a:solidFill>
                <a:schemeClr val="bg1">
                  <a:lumMod val="50000"/>
                </a:schemeClr>
              </a:solidFill>
              <a:latin typeface="SassoonCRInfantMedium" panose="02000603020000020003" pitchFamily="2" charset="0"/>
            </a:endParaRPr>
          </a:p>
          <a:p>
            <a:pPr marL="0" indent="0" algn="ctr">
              <a:buNone/>
            </a:pPr>
            <a:endParaRPr lang="en-GB" sz="4800" dirty="0">
              <a:latin typeface="SassoonCRInfantMedium" panose="02000603020000020003" pitchFamily="2" charset="0"/>
            </a:endParaRPr>
          </a:p>
        </p:txBody>
      </p:sp>
      <p:sp>
        <p:nvSpPr>
          <p:cNvPr id="3" name="Title 2"/>
          <p:cNvSpPr>
            <a:spLocks noGrp="1"/>
          </p:cNvSpPr>
          <p:nvPr>
            <p:ph type="title" idx="4294967295"/>
          </p:nvPr>
        </p:nvSpPr>
        <p:spPr>
          <a:xfrm>
            <a:off x="1194670" y="573235"/>
            <a:ext cx="6799262" cy="719138"/>
          </a:xfrm>
        </p:spPr>
        <p:txBody>
          <a:bodyPr>
            <a:noAutofit/>
          </a:bodyPr>
          <a:lstStyle/>
          <a:p>
            <a:r>
              <a:rPr lang="en-GB" sz="3600" dirty="0" smtClean="0">
                <a:solidFill>
                  <a:schemeClr val="bg1">
                    <a:lumMod val="50000"/>
                  </a:schemeClr>
                </a:solidFill>
                <a:latin typeface="SassoonCRInfant" panose="02010503020300020003" pitchFamily="2" charset="0"/>
              </a:rPr>
              <a:t>Warm Up </a:t>
            </a:r>
            <a:endParaRPr lang="en-GB" sz="3600"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251680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115616" y="4916929"/>
            <a:ext cx="6962426" cy="1320383"/>
          </a:xfrm>
        </p:spPr>
        <p:txBody>
          <a:bodyPr>
            <a:normAutofit/>
          </a:bodyPr>
          <a:lstStyle/>
          <a:p>
            <a:pPr algn="l"/>
            <a:r>
              <a:rPr lang="en-GB" sz="3200" dirty="0" smtClean="0">
                <a:solidFill>
                  <a:schemeClr val="bg1">
                    <a:lumMod val="50000"/>
                  </a:schemeClr>
                </a:solidFill>
                <a:latin typeface="SassoonCRInfant" panose="02010503020300020003" pitchFamily="2" charset="0"/>
              </a:rPr>
              <a:t>Activity: Describe the scene to someone.</a:t>
            </a:r>
            <a:br>
              <a:rPr lang="en-GB" sz="3200" dirty="0" smtClean="0">
                <a:solidFill>
                  <a:schemeClr val="bg1">
                    <a:lumMod val="50000"/>
                  </a:schemeClr>
                </a:solidFill>
                <a:latin typeface="SassoonCRInfant" panose="02010503020300020003" pitchFamily="2" charset="0"/>
              </a:rPr>
            </a:br>
            <a:r>
              <a:rPr lang="en-GB" sz="3200" dirty="0" smtClean="0">
                <a:solidFill>
                  <a:schemeClr val="bg1">
                    <a:lumMod val="50000"/>
                  </a:schemeClr>
                </a:solidFill>
                <a:latin typeface="SassoonCRInfant" panose="02010503020300020003" pitchFamily="2" charset="0"/>
              </a:rPr>
              <a:t>What can you see, hear and feel?</a:t>
            </a:r>
            <a:endParaRPr lang="en-GB" sz="3200" dirty="0">
              <a:solidFill>
                <a:schemeClr val="bg1">
                  <a:lumMod val="50000"/>
                </a:schemeClr>
              </a:solidFill>
              <a:latin typeface="SassoonCRInfant" panose="02010503020300020003" pitchFamily="2" charset="0"/>
            </a:endParaRPr>
          </a:p>
        </p:txBody>
      </p:sp>
      <p:pic>
        <p:nvPicPr>
          <p:cNvPr id="1028" name="Picture 4" descr="Image result for spring meadow imag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425" y="397498"/>
            <a:ext cx="7272808" cy="454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1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51158" y="1484784"/>
            <a:ext cx="7408862" cy="4608512"/>
          </a:xfrm>
        </p:spPr>
        <p:txBody>
          <a:bodyPr>
            <a:normAutofit/>
          </a:bodyPr>
          <a:lstStyle/>
          <a:p>
            <a:pPr marL="0" indent="0">
              <a:buNone/>
            </a:pPr>
            <a:r>
              <a:rPr lang="en-GB" sz="3600" u="sng" dirty="0" smtClean="0">
                <a:solidFill>
                  <a:schemeClr val="bg1">
                    <a:lumMod val="50000"/>
                  </a:schemeClr>
                </a:solidFill>
                <a:latin typeface="SassoonCRInfant" panose="02010503020300020003" pitchFamily="2" charset="0"/>
              </a:rPr>
              <a:t>Pink Trees</a:t>
            </a:r>
          </a:p>
          <a:p>
            <a:pPr marL="0" indent="0">
              <a:buNone/>
            </a:pPr>
            <a:r>
              <a:rPr lang="en-GB" sz="3600" dirty="0" smtClean="0">
                <a:solidFill>
                  <a:schemeClr val="bg1">
                    <a:lumMod val="50000"/>
                  </a:schemeClr>
                </a:solidFill>
                <a:latin typeface="SassoonCRInfant" panose="02010503020300020003" pitchFamily="2" charset="0"/>
              </a:rPr>
              <a:t>There is a bridge.  It is hot.  Butterflies are flying.  </a:t>
            </a:r>
          </a:p>
          <a:p>
            <a:endParaRPr lang="en-GB" sz="2000" dirty="0">
              <a:solidFill>
                <a:schemeClr val="bg1">
                  <a:lumMod val="50000"/>
                </a:schemeClr>
              </a:solidFill>
              <a:latin typeface="SassoonCRInfant" panose="02010503020300020003" pitchFamily="2" charset="0"/>
            </a:endParaRPr>
          </a:p>
          <a:p>
            <a:pPr marL="0" indent="0">
              <a:buNone/>
            </a:pPr>
            <a:r>
              <a:rPr lang="en-GB" dirty="0" smtClean="0">
                <a:solidFill>
                  <a:schemeClr val="bg1">
                    <a:lumMod val="50000"/>
                  </a:schemeClr>
                </a:solidFill>
                <a:latin typeface="SassoonCRInfant" panose="02010503020300020003" pitchFamily="2" charset="0"/>
              </a:rPr>
              <a:t>Discuss:</a:t>
            </a:r>
            <a:endParaRPr lang="en-GB" dirty="0">
              <a:solidFill>
                <a:schemeClr val="bg1">
                  <a:lumMod val="50000"/>
                </a:schemeClr>
              </a:solidFill>
              <a:latin typeface="SassoonCRInfant" panose="02010503020300020003" pitchFamily="2" charset="0"/>
            </a:endParaRPr>
          </a:p>
          <a:p>
            <a:r>
              <a:rPr lang="en-GB" dirty="0" smtClean="0">
                <a:solidFill>
                  <a:schemeClr val="bg1">
                    <a:lumMod val="50000"/>
                  </a:schemeClr>
                </a:solidFill>
                <a:latin typeface="SassoonCRInfant" panose="02010503020300020003" pitchFamily="2" charset="0"/>
              </a:rPr>
              <a:t>What </a:t>
            </a:r>
            <a:r>
              <a:rPr lang="en-GB" dirty="0">
                <a:solidFill>
                  <a:schemeClr val="bg1">
                    <a:lumMod val="50000"/>
                  </a:schemeClr>
                </a:solidFill>
                <a:latin typeface="SassoonCRInfant" panose="02010503020300020003" pitchFamily="2" charset="0"/>
              </a:rPr>
              <a:t>is wrong with this example?</a:t>
            </a:r>
          </a:p>
          <a:p>
            <a:r>
              <a:rPr lang="en-GB" dirty="0">
                <a:solidFill>
                  <a:schemeClr val="bg1">
                    <a:lumMod val="50000"/>
                  </a:schemeClr>
                </a:solidFill>
                <a:latin typeface="SassoonCRInfant" panose="02010503020300020003" pitchFamily="2" charset="0"/>
              </a:rPr>
              <a:t>What would make it better?</a:t>
            </a:r>
          </a:p>
          <a:p>
            <a:r>
              <a:rPr lang="en-GB" dirty="0">
                <a:solidFill>
                  <a:schemeClr val="bg1">
                    <a:lumMod val="50000"/>
                  </a:schemeClr>
                </a:solidFill>
                <a:latin typeface="SassoonCRInfant" panose="02010503020300020003" pitchFamily="2" charset="0"/>
              </a:rPr>
              <a:t>Is it interesting?</a:t>
            </a:r>
          </a:p>
        </p:txBody>
      </p:sp>
      <p:sp>
        <p:nvSpPr>
          <p:cNvPr id="3" name="Title 2"/>
          <p:cNvSpPr>
            <a:spLocks noGrp="1"/>
          </p:cNvSpPr>
          <p:nvPr>
            <p:ph type="title" idx="4294967295"/>
          </p:nvPr>
        </p:nvSpPr>
        <p:spPr>
          <a:xfrm>
            <a:off x="1299974" y="469901"/>
            <a:ext cx="6799262" cy="1303337"/>
          </a:xfrm>
        </p:spPr>
        <p:txBody>
          <a:bodyPr/>
          <a:lstStyle/>
          <a:p>
            <a:r>
              <a:rPr lang="en-GB" dirty="0" smtClean="0">
                <a:solidFill>
                  <a:schemeClr val="bg1">
                    <a:lumMod val="50000"/>
                  </a:schemeClr>
                </a:solidFill>
                <a:latin typeface="SassoonCRInfant" panose="02010503020300020003" pitchFamily="2" charset="0"/>
              </a:rPr>
              <a:t>Example 1</a:t>
            </a:r>
            <a:endParaRPr lang="en-GB"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2190762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9552" y="1196752"/>
            <a:ext cx="8064896" cy="5112568"/>
          </a:xfrm>
        </p:spPr>
        <p:txBody>
          <a:bodyPr>
            <a:normAutofit fontScale="92500" lnSpcReduction="10000"/>
          </a:bodyPr>
          <a:lstStyle/>
          <a:p>
            <a:pPr marL="0" indent="0">
              <a:buNone/>
            </a:pPr>
            <a:r>
              <a:rPr lang="en-GB" u="sng" dirty="0" smtClean="0">
                <a:solidFill>
                  <a:schemeClr val="bg1">
                    <a:lumMod val="50000"/>
                  </a:schemeClr>
                </a:solidFill>
                <a:latin typeface="SassoonCRInfant" panose="02010503020300020003" pitchFamily="2" charset="0"/>
              </a:rPr>
              <a:t>Sunny Spring Day</a:t>
            </a:r>
          </a:p>
          <a:p>
            <a:pPr marL="0" indent="0">
              <a:buNone/>
            </a:pPr>
            <a:r>
              <a:rPr lang="en-GB" dirty="0" smtClean="0">
                <a:solidFill>
                  <a:schemeClr val="bg1">
                    <a:lumMod val="50000"/>
                  </a:schemeClr>
                </a:solidFill>
                <a:latin typeface="SassoonCRInfant" panose="02010503020300020003" pitchFamily="2" charset="0"/>
              </a:rPr>
              <a:t>As Chloe and her big cousin skipped across the wooden bridge a butterfly flew by, fluttering from one soft pink blossom tree to another. Chloe felt the warm sunshine on her face and was looking forward to sitting in the shade to share a picnic with her cousin.  The stream gently bubbled under the bridge and the sound made Chloe feel relaxed.  She picked up a smooth round pebble and dropped it in the water where it made a small splash before sinking to the bottom.   Chloe and her cousin skipped down the path and into the shade to enjoy their picnic.</a:t>
            </a:r>
            <a:endParaRPr lang="en-GB" sz="2000" dirty="0">
              <a:solidFill>
                <a:schemeClr val="bg1">
                  <a:lumMod val="50000"/>
                </a:schemeClr>
              </a:solidFill>
              <a:latin typeface="SassoonCRInfant" panose="02010503020300020003" pitchFamily="2" charset="0"/>
            </a:endParaRPr>
          </a:p>
          <a:p>
            <a:pPr marL="0" indent="0">
              <a:buNone/>
            </a:pPr>
            <a:r>
              <a:rPr lang="en-GB" dirty="0" smtClean="0">
                <a:solidFill>
                  <a:schemeClr val="bg1">
                    <a:lumMod val="50000"/>
                  </a:schemeClr>
                </a:solidFill>
                <a:latin typeface="SassoonCRInfant" panose="02010503020300020003" pitchFamily="2" charset="0"/>
              </a:rPr>
              <a:t>Discuss:</a:t>
            </a:r>
            <a:endParaRPr lang="en-GB" dirty="0">
              <a:solidFill>
                <a:schemeClr val="bg1">
                  <a:lumMod val="50000"/>
                </a:schemeClr>
              </a:solidFill>
              <a:latin typeface="SassoonCRInfant" panose="02010503020300020003" pitchFamily="2" charset="0"/>
            </a:endParaRPr>
          </a:p>
          <a:p>
            <a:r>
              <a:rPr lang="en-GB" dirty="0" smtClean="0">
                <a:solidFill>
                  <a:schemeClr val="bg1">
                    <a:lumMod val="50000"/>
                  </a:schemeClr>
                </a:solidFill>
                <a:latin typeface="SassoonCRInfant" panose="02010503020300020003" pitchFamily="2" charset="0"/>
              </a:rPr>
              <a:t>Could this be a WAGOLL? (What A Good One Looks Like)  Why?</a:t>
            </a:r>
            <a:endParaRPr lang="en-GB" dirty="0">
              <a:solidFill>
                <a:schemeClr val="bg1">
                  <a:lumMod val="50000"/>
                </a:schemeClr>
              </a:solidFill>
              <a:latin typeface="SassoonCRInfant" panose="02010503020300020003" pitchFamily="2" charset="0"/>
            </a:endParaRPr>
          </a:p>
          <a:p>
            <a:r>
              <a:rPr lang="en-GB" dirty="0" smtClean="0">
                <a:solidFill>
                  <a:schemeClr val="bg1">
                    <a:lumMod val="50000"/>
                  </a:schemeClr>
                </a:solidFill>
                <a:latin typeface="SassoonCRInfant" panose="02010503020300020003" pitchFamily="2" charset="0"/>
              </a:rPr>
              <a:t>Has the setting been described using amazing adjectives?</a:t>
            </a:r>
            <a:endParaRPr lang="en-GB" dirty="0">
              <a:solidFill>
                <a:schemeClr val="bg1">
                  <a:lumMod val="50000"/>
                </a:schemeClr>
              </a:solidFill>
              <a:latin typeface="SassoonCRInfant" panose="02010503020300020003" pitchFamily="2" charset="0"/>
            </a:endParaRPr>
          </a:p>
          <a:p>
            <a:r>
              <a:rPr lang="en-GB" dirty="0" smtClean="0">
                <a:solidFill>
                  <a:schemeClr val="bg1">
                    <a:lumMod val="50000"/>
                  </a:schemeClr>
                </a:solidFill>
                <a:latin typeface="SassoonCRInfant" panose="02010503020300020003" pitchFamily="2" charset="0"/>
              </a:rPr>
              <a:t>Can you find what can bee seen, heard and felt?</a:t>
            </a:r>
            <a:endParaRPr lang="en-GB" dirty="0">
              <a:solidFill>
                <a:schemeClr val="bg1">
                  <a:lumMod val="50000"/>
                </a:schemeClr>
              </a:solidFill>
              <a:latin typeface="SassoonCRInfant" panose="02010503020300020003" pitchFamily="2" charset="0"/>
            </a:endParaRPr>
          </a:p>
        </p:txBody>
      </p:sp>
      <p:sp>
        <p:nvSpPr>
          <p:cNvPr id="3" name="Title 2"/>
          <p:cNvSpPr>
            <a:spLocks noGrp="1"/>
          </p:cNvSpPr>
          <p:nvPr>
            <p:ph type="title" idx="4294967295"/>
          </p:nvPr>
        </p:nvSpPr>
        <p:spPr>
          <a:xfrm>
            <a:off x="1299974" y="469901"/>
            <a:ext cx="6799262" cy="726851"/>
          </a:xfrm>
        </p:spPr>
        <p:txBody>
          <a:bodyPr/>
          <a:lstStyle/>
          <a:p>
            <a:r>
              <a:rPr lang="en-GB" dirty="0" smtClean="0">
                <a:solidFill>
                  <a:schemeClr val="bg1">
                    <a:lumMod val="50000"/>
                  </a:schemeClr>
                </a:solidFill>
                <a:latin typeface="SassoonCRInfant" panose="02010503020300020003" pitchFamily="2" charset="0"/>
              </a:rPr>
              <a:t>Example 2 (up-level)</a:t>
            </a:r>
            <a:endParaRPr lang="en-GB"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2621012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81636" y="1284020"/>
            <a:ext cx="8225330" cy="4425950"/>
          </a:xfrm>
        </p:spPr>
        <p:txBody>
          <a:bodyPr>
            <a:normAutofit/>
          </a:bodyPr>
          <a:lstStyle/>
          <a:p>
            <a:pPr marL="0" indent="0">
              <a:buNone/>
            </a:pPr>
            <a:r>
              <a:rPr lang="en-GB" dirty="0" smtClean="0">
                <a:solidFill>
                  <a:schemeClr val="bg1">
                    <a:lumMod val="50000"/>
                  </a:schemeClr>
                </a:solidFill>
                <a:latin typeface="SassoonCRInfantMedium" panose="02000603020000020003" pitchFamily="2" charset="0"/>
              </a:rPr>
              <a:t>Activity: </a:t>
            </a:r>
          </a:p>
          <a:p>
            <a:pPr marL="0" indent="0">
              <a:buNone/>
            </a:pPr>
            <a:r>
              <a:rPr lang="en-GB" dirty="0" smtClean="0">
                <a:solidFill>
                  <a:schemeClr val="bg1">
                    <a:lumMod val="50000"/>
                  </a:schemeClr>
                </a:solidFill>
                <a:latin typeface="SassoonCRInfantMedium" panose="02000603020000020003" pitchFamily="2" charset="0"/>
              </a:rPr>
              <a:t>Option 1 – Write a title and at least three sentences (what can you see, hear and feel).</a:t>
            </a:r>
          </a:p>
          <a:p>
            <a:pPr marL="0" indent="0">
              <a:buNone/>
            </a:pPr>
            <a:r>
              <a:rPr lang="en-GB" dirty="0" smtClean="0">
                <a:solidFill>
                  <a:schemeClr val="bg1">
                    <a:lumMod val="50000"/>
                  </a:schemeClr>
                </a:solidFill>
                <a:latin typeface="SassoonCRInfantMedium" panose="02000603020000020003" pitchFamily="2" charset="0"/>
              </a:rPr>
              <a:t>Option 2 – </a:t>
            </a:r>
            <a:r>
              <a:rPr lang="en-GB" dirty="0">
                <a:solidFill>
                  <a:schemeClr val="bg1">
                    <a:lumMod val="50000"/>
                  </a:schemeClr>
                </a:solidFill>
                <a:latin typeface="SassoonCRInfantMedium" panose="02000603020000020003" pitchFamily="2" charset="0"/>
              </a:rPr>
              <a:t>Write a title and at least three sentences (what can you see, hear and feel</a:t>
            </a:r>
            <a:r>
              <a:rPr lang="en-GB" dirty="0" smtClean="0">
                <a:solidFill>
                  <a:schemeClr val="bg1">
                    <a:lumMod val="50000"/>
                  </a:schemeClr>
                </a:solidFill>
                <a:latin typeface="SassoonCRInfantMedium" panose="02000603020000020003" pitchFamily="2" charset="0"/>
              </a:rPr>
              <a:t>).  Use a joining words for each sentence (and, but, because, so).</a:t>
            </a:r>
            <a:endParaRPr lang="en-GB" dirty="0">
              <a:solidFill>
                <a:schemeClr val="bg1">
                  <a:lumMod val="50000"/>
                </a:schemeClr>
              </a:solidFill>
              <a:latin typeface="SassoonCRInfantMedium" panose="02000603020000020003" pitchFamily="2" charset="0"/>
            </a:endParaRPr>
          </a:p>
          <a:p>
            <a:pPr marL="0" indent="0">
              <a:buNone/>
            </a:pPr>
            <a:r>
              <a:rPr lang="en-GB" dirty="0" smtClean="0">
                <a:solidFill>
                  <a:schemeClr val="bg1">
                    <a:lumMod val="50000"/>
                  </a:schemeClr>
                </a:solidFill>
                <a:latin typeface="SassoonCRInfantMedium" panose="02000603020000020003" pitchFamily="2" charset="0"/>
              </a:rPr>
              <a:t>Option 3 </a:t>
            </a:r>
            <a:r>
              <a:rPr lang="en-GB" dirty="0">
                <a:solidFill>
                  <a:schemeClr val="bg1">
                    <a:lumMod val="50000"/>
                  </a:schemeClr>
                </a:solidFill>
                <a:latin typeface="SassoonCRInfantMedium" panose="02000603020000020003" pitchFamily="2" charset="0"/>
              </a:rPr>
              <a:t>– Write a title and </a:t>
            </a:r>
            <a:r>
              <a:rPr lang="en-GB" dirty="0" smtClean="0">
                <a:solidFill>
                  <a:schemeClr val="bg1">
                    <a:lumMod val="50000"/>
                  </a:schemeClr>
                </a:solidFill>
                <a:latin typeface="SassoonCRInfantMedium" panose="02000603020000020003" pitchFamily="2" charset="0"/>
              </a:rPr>
              <a:t>one sentence for each part of the </a:t>
            </a:r>
            <a:r>
              <a:rPr lang="en-GB" i="1" dirty="0" smtClean="0">
                <a:solidFill>
                  <a:schemeClr val="bg1">
                    <a:lumMod val="50000"/>
                  </a:schemeClr>
                </a:solidFill>
                <a:latin typeface="SassoonCRInfantMedium" panose="02000603020000020003" pitchFamily="2" charset="0"/>
              </a:rPr>
              <a:t>Descriptive Bubble </a:t>
            </a:r>
            <a:r>
              <a:rPr lang="en-GB" dirty="0" smtClean="0">
                <a:solidFill>
                  <a:schemeClr val="bg1">
                    <a:lumMod val="50000"/>
                  </a:schemeClr>
                </a:solidFill>
                <a:latin typeface="SassoonCRInfantMedium" panose="02000603020000020003" pitchFamily="2" charset="0"/>
              </a:rPr>
              <a:t>to describe what </a:t>
            </a:r>
            <a:r>
              <a:rPr lang="en-GB" dirty="0">
                <a:solidFill>
                  <a:schemeClr val="bg1">
                    <a:lumMod val="50000"/>
                  </a:schemeClr>
                </a:solidFill>
                <a:latin typeface="SassoonCRInfantMedium" panose="02000603020000020003" pitchFamily="2" charset="0"/>
              </a:rPr>
              <a:t>can you see, hear and </a:t>
            </a:r>
            <a:r>
              <a:rPr lang="en-GB" dirty="0" smtClean="0">
                <a:solidFill>
                  <a:schemeClr val="bg1">
                    <a:lumMod val="50000"/>
                  </a:schemeClr>
                </a:solidFill>
                <a:latin typeface="SassoonCRInfantMedium" panose="02000603020000020003" pitchFamily="2" charset="0"/>
              </a:rPr>
              <a:t>feel.  </a:t>
            </a:r>
          </a:p>
          <a:p>
            <a:pPr marL="0" indent="0" algn="ctr">
              <a:buNone/>
            </a:pPr>
            <a:endParaRPr lang="en-GB" sz="2800" dirty="0" smtClean="0">
              <a:solidFill>
                <a:schemeClr val="bg1">
                  <a:lumMod val="50000"/>
                </a:schemeClr>
              </a:solidFill>
              <a:latin typeface="SassoonCRInfantMedium" panose="02000603020000020003" pitchFamily="2" charset="0"/>
            </a:endParaRPr>
          </a:p>
          <a:p>
            <a:pPr marL="0" indent="0" algn="ctr">
              <a:buNone/>
            </a:pPr>
            <a:endParaRPr lang="en-GB" sz="2800" dirty="0" smtClean="0">
              <a:solidFill>
                <a:schemeClr val="bg1">
                  <a:lumMod val="50000"/>
                </a:schemeClr>
              </a:solidFill>
              <a:latin typeface="SassoonCRInfantMedium" panose="02000603020000020003" pitchFamily="2" charset="0"/>
            </a:endParaRPr>
          </a:p>
          <a:p>
            <a:pPr marL="0" indent="0" algn="ctr">
              <a:buNone/>
            </a:pPr>
            <a:endParaRPr lang="en-GB" sz="4800" dirty="0">
              <a:latin typeface="SassoonCRInfantMedium" panose="02000603020000020003" pitchFamily="2" charset="0"/>
            </a:endParaRPr>
          </a:p>
        </p:txBody>
      </p:sp>
      <p:sp>
        <p:nvSpPr>
          <p:cNvPr id="3" name="Title 2"/>
          <p:cNvSpPr>
            <a:spLocks noGrp="1"/>
          </p:cNvSpPr>
          <p:nvPr>
            <p:ph type="title" idx="4294967295"/>
          </p:nvPr>
        </p:nvSpPr>
        <p:spPr>
          <a:xfrm>
            <a:off x="1194670" y="573235"/>
            <a:ext cx="6799262" cy="719138"/>
          </a:xfrm>
        </p:spPr>
        <p:txBody>
          <a:bodyPr>
            <a:noAutofit/>
          </a:bodyPr>
          <a:lstStyle/>
          <a:p>
            <a:r>
              <a:rPr lang="en-GB" dirty="0" smtClean="0">
                <a:solidFill>
                  <a:schemeClr val="bg1">
                    <a:lumMod val="50000"/>
                  </a:schemeClr>
                </a:solidFill>
                <a:latin typeface="SassoonCRInfant" panose="02010503020300020003" pitchFamily="2" charset="0"/>
              </a:rPr>
              <a:t>Descriptive</a:t>
            </a:r>
            <a:r>
              <a:rPr lang="en-GB" sz="4400" dirty="0" smtClean="0">
                <a:solidFill>
                  <a:schemeClr val="bg1">
                    <a:lumMod val="50000"/>
                  </a:schemeClr>
                </a:solidFill>
                <a:latin typeface="SassoonCRInfant" panose="02010503020300020003" pitchFamily="2" charset="0"/>
              </a:rPr>
              <a:t> Bubble</a:t>
            </a:r>
            <a:endParaRPr lang="en-GB" sz="4400" dirty="0">
              <a:solidFill>
                <a:schemeClr val="bg1">
                  <a:lumMod val="50000"/>
                </a:schemeClr>
              </a:solidFill>
              <a:latin typeface="SassoonCRInfant" panose="02010503020300020003" pitchFamily="2" charset="0"/>
            </a:endParaRPr>
          </a:p>
        </p:txBody>
      </p:sp>
      <p:sp>
        <p:nvSpPr>
          <p:cNvPr id="4" name="Oval 3"/>
          <p:cNvSpPr/>
          <p:nvPr/>
        </p:nvSpPr>
        <p:spPr>
          <a:xfrm>
            <a:off x="1215777" y="38067"/>
            <a:ext cx="1296144" cy="129614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lumMod val="50000"/>
                  </a:schemeClr>
                </a:solidFill>
                <a:latin typeface="SassoonCRInfant" panose="02010503020300020003" pitchFamily="2" charset="0"/>
              </a:rPr>
              <a:t>s</a:t>
            </a:r>
            <a:r>
              <a:rPr lang="en-GB" sz="3600" dirty="0" smtClean="0">
                <a:solidFill>
                  <a:schemeClr val="bg1">
                    <a:lumMod val="50000"/>
                  </a:schemeClr>
                </a:solidFill>
                <a:latin typeface="SassoonCRInfant" panose="02010503020300020003" pitchFamily="2" charset="0"/>
              </a:rPr>
              <a:t>ize</a:t>
            </a:r>
            <a:endParaRPr lang="en-GB" sz="3600" dirty="0">
              <a:solidFill>
                <a:schemeClr val="bg1">
                  <a:lumMod val="50000"/>
                </a:schemeClr>
              </a:solidFill>
              <a:latin typeface="SassoonCRInfant" panose="02010503020300020003" pitchFamily="2" charset="0"/>
            </a:endParaRPr>
          </a:p>
        </p:txBody>
      </p:sp>
      <p:sp>
        <p:nvSpPr>
          <p:cNvPr id="5" name="Oval 4"/>
          <p:cNvSpPr/>
          <p:nvPr/>
        </p:nvSpPr>
        <p:spPr>
          <a:xfrm>
            <a:off x="6650283" y="49649"/>
            <a:ext cx="1296144" cy="129614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lumMod val="50000"/>
                  </a:schemeClr>
                </a:solidFill>
                <a:latin typeface="SassoonCRInfant" panose="02010503020300020003" pitchFamily="2" charset="0"/>
              </a:rPr>
              <a:t>shape</a:t>
            </a:r>
            <a:endParaRPr lang="en-GB" sz="2400" dirty="0">
              <a:solidFill>
                <a:schemeClr val="bg1">
                  <a:lumMod val="50000"/>
                </a:schemeClr>
              </a:solidFill>
              <a:latin typeface="SassoonCRInfant" panose="02010503020300020003" pitchFamily="2" charset="0"/>
            </a:endParaRPr>
          </a:p>
        </p:txBody>
      </p:sp>
      <p:sp>
        <p:nvSpPr>
          <p:cNvPr id="6" name="Oval 5"/>
          <p:cNvSpPr/>
          <p:nvPr/>
        </p:nvSpPr>
        <p:spPr>
          <a:xfrm>
            <a:off x="1246555" y="5063795"/>
            <a:ext cx="1296144" cy="1296144"/>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latin typeface="SassoonCRInfant" panose="02010503020300020003" pitchFamily="2" charset="0"/>
              </a:rPr>
              <a:t>number</a:t>
            </a:r>
            <a:endParaRPr lang="en-GB" dirty="0">
              <a:solidFill>
                <a:schemeClr val="bg1">
                  <a:lumMod val="50000"/>
                </a:schemeClr>
              </a:solidFill>
              <a:latin typeface="SassoonCRInfant" panose="02010503020300020003" pitchFamily="2" charset="0"/>
            </a:endParaRPr>
          </a:p>
        </p:txBody>
      </p:sp>
      <p:sp>
        <p:nvSpPr>
          <p:cNvPr id="7" name="Oval 6"/>
          <p:cNvSpPr/>
          <p:nvPr/>
        </p:nvSpPr>
        <p:spPr>
          <a:xfrm>
            <a:off x="2915816" y="5061898"/>
            <a:ext cx="1296144" cy="12961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lumMod val="50000"/>
                  </a:schemeClr>
                </a:solidFill>
                <a:latin typeface="SassoonCRInfant" panose="02010503020300020003" pitchFamily="2" charset="0"/>
              </a:rPr>
              <a:t>doing</a:t>
            </a:r>
            <a:endParaRPr lang="en-GB" sz="2400" dirty="0">
              <a:solidFill>
                <a:schemeClr val="bg1">
                  <a:lumMod val="50000"/>
                </a:schemeClr>
              </a:solidFill>
              <a:latin typeface="SassoonCRInfant" panose="02010503020300020003" pitchFamily="2" charset="0"/>
            </a:endParaRPr>
          </a:p>
        </p:txBody>
      </p:sp>
      <p:sp>
        <p:nvSpPr>
          <p:cNvPr id="8" name="Oval 7"/>
          <p:cNvSpPr/>
          <p:nvPr/>
        </p:nvSpPr>
        <p:spPr>
          <a:xfrm>
            <a:off x="4857369" y="5061898"/>
            <a:ext cx="1296144" cy="1296144"/>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lumMod val="50000"/>
                  </a:schemeClr>
                </a:solidFill>
                <a:latin typeface="SassoonCRInfant" panose="02010503020300020003" pitchFamily="2" charset="0"/>
              </a:rPr>
              <a:t>texture</a:t>
            </a:r>
            <a:endParaRPr lang="en-GB" sz="2000" dirty="0">
              <a:solidFill>
                <a:schemeClr val="bg1">
                  <a:lumMod val="50000"/>
                </a:schemeClr>
              </a:solidFill>
              <a:latin typeface="SassoonCRInfant" panose="02010503020300020003" pitchFamily="2" charset="0"/>
            </a:endParaRPr>
          </a:p>
        </p:txBody>
      </p:sp>
      <p:sp>
        <p:nvSpPr>
          <p:cNvPr id="9" name="Oval 8"/>
          <p:cNvSpPr/>
          <p:nvPr/>
        </p:nvSpPr>
        <p:spPr>
          <a:xfrm>
            <a:off x="6539531" y="4982670"/>
            <a:ext cx="1296144" cy="1296144"/>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lumMod val="50000"/>
                  </a:schemeClr>
                </a:solidFill>
                <a:latin typeface="SassoonCRInfant" panose="02010503020300020003" pitchFamily="2" charset="0"/>
              </a:rPr>
              <a:t>colour</a:t>
            </a:r>
            <a:endParaRPr lang="en-GB" sz="2000"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350019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55576" y="1282452"/>
            <a:ext cx="7920880" cy="5445224"/>
          </a:xfrm>
        </p:spPr>
        <p:txBody>
          <a:bodyPr>
            <a:normAutofit/>
          </a:bodyPr>
          <a:lstStyle/>
          <a:p>
            <a:r>
              <a:rPr lang="en-GB" sz="2000" dirty="0">
                <a:solidFill>
                  <a:schemeClr val="bg1">
                    <a:lumMod val="50000"/>
                  </a:schemeClr>
                </a:solidFill>
                <a:latin typeface="SassoonCRInfant" panose="02010503020300020003" pitchFamily="2" charset="0"/>
              </a:rPr>
              <a:t>Activity:</a:t>
            </a:r>
          </a:p>
          <a:p>
            <a:pPr marL="0" indent="0">
              <a:buNone/>
            </a:pPr>
            <a:r>
              <a:rPr lang="en-GB" sz="2000" dirty="0">
                <a:solidFill>
                  <a:schemeClr val="bg1">
                    <a:lumMod val="50000"/>
                  </a:schemeClr>
                </a:solidFill>
                <a:latin typeface="SassoonCRInfant" panose="02010503020300020003" pitchFamily="2" charset="0"/>
              </a:rPr>
              <a:t>Sit or lie in a quiet spot.  Read over your title or story and look at your drawing.  RELAX</a:t>
            </a:r>
          </a:p>
          <a:p>
            <a:r>
              <a:rPr lang="en-GB" sz="2000" dirty="0" smtClean="0">
                <a:solidFill>
                  <a:schemeClr val="bg1">
                    <a:lumMod val="50000"/>
                  </a:schemeClr>
                </a:solidFill>
                <a:latin typeface="SassoonCRInfant" panose="02010503020300020003" pitchFamily="2" charset="0"/>
              </a:rPr>
              <a:t>Think:</a:t>
            </a:r>
          </a:p>
          <a:p>
            <a:pPr marL="0" indent="0">
              <a:buNone/>
            </a:pPr>
            <a:r>
              <a:rPr lang="en-GB" sz="2000" dirty="0" smtClean="0">
                <a:solidFill>
                  <a:schemeClr val="bg1">
                    <a:lumMod val="50000"/>
                  </a:schemeClr>
                </a:solidFill>
                <a:latin typeface="SassoonCRInfant" panose="02010503020300020003" pitchFamily="2" charset="0"/>
              </a:rPr>
              <a:t>Did </a:t>
            </a:r>
            <a:r>
              <a:rPr lang="en-GB" sz="2000" dirty="0">
                <a:solidFill>
                  <a:schemeClr val="bg1">
                    <a:lumMod val="50000"/>
                  </a:schemeClr>
                </a:solidFill>
                <a:latin typeface="SassoonCRInfant" panose="02010503020300020003" pitchFamily="2" charset="0"/>
              </a:rPr>
              <a:t>you successfully describe the image using amazing adjectives and the Descriptive Bubble? </a:t>
            </a:r>
            <a:endParaRPr lang="en-GB" sz="2000" dirty="0" smtClean="0">
              <a:solidFill>
                <a:schemeClr val="bg1">
                  <a:lumMod val="50000"/>
                </a:schemeClr>
              </a:solidFill>
              <a:latin typeface="SassoonCRInfant" panose="02010503020300020003" pitchFamily="2" charset="0"/>
            </a:endParaRPr>
          </a:p>
          <a:p>
            <a:pPr marL="0" indent="0">
              <a:buNone/>
            </a:pPr>
            <a:r>
              <a:rPr lang="en-GB" sz="2000" dirty="0" smtClean="0">
                <a:solidFill>
                  <a:schemeClr val="bg1">
                    <a:lumMod val="50000"/>
                  </a:schemeClr>
                </a:solidFill>
                <a:latin typeface="SassoonCRInfant" panose="02010503020300020003" pitchFamily="2" charset="0"/>
              </a:rPr>
              <a:t>Choose an assessment method and draw it beside your work. </a:t>
            </a:r>
            <a:r>
              <a:rPr lang="en-GB" sz="2000" dirty="0">
                <a:latin typeface="SassoonCRInfantMedium" panose="02000603020000020003" pitchFamily="2" charset="0"/>
              </a:rPr>
              <a:t>				</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1 – I struggled					   4 </a:t>
            </a:r>
            <a:r>
              <a:rPr lang="en-GB" sz="1600" dirty="0">
                <a:solidFill>
                  <a:schemeClr val="bg1">
                    <a:lumMod val="50000"/>
                  </a:schemeClr>
                </a:solidFill>
                <a:latin typeface="SassoonCRInfantMedium" panose="02000603020000020003" pitchFamily="2" charset="0"/>
              </a:rPr>
              <a:t>– I’m doing </a:t>
            </a:r>
            <a:r>
              <a:rPr lang="en-GB" sz="1600" dirty="0" smtClean="0">
                <a:solidFill>
                  <a:schemeClr val="bg1">
                    <a:lumMod val="50000"/>
                  </a:schemeClr>
                </a:solidFill>
                <a:latin typeface="SassoonCRInfantMedium" panose="02000603020000020003" pitchFamily="2" charset="0"/>
              </a:rPr>
              <a:t>well</a:t>
            </a:r>
          </a:p>
          <a:p>
            <a:pPr marL="0" indent="0">
              <a:buNone/>
            </a:pPr>
            <a:r>
              <a:rPr lang="en-GB" sz="1600" dirty="0" smtClean="0">
                <a:solidFill>
                  <a:srgbClr val="FF0000"/>
                </a:solidFill>
                <a:latin typeface="SassoonCRInfantMedium" panose="02000603020000020003" pitchFamily="2" charset="0"/>
              </a:rPr>
              <a:t>Red</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 not there yet</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2 – I found some difficult</a:t>
            </a:r>
          </a:p>
          <a:p>
            <a:pPr marL="0" indent="0">
              <a:buNone/>
            </a:pPr>
            <a:r>
              <a:rPr lang="en-GB" sz="1600" dirty="0" smtClean="0">
                <a:solidFill>
                  <a:srgbClr val="FFC000"/>
                </a:solidFill>
                <a:latin typeface="SassoonCRInfantMedium" panose="02000603020000020003" pitchFamily="2" charset="0"/>
              </a:rPr>
              <a:t>Orange</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 getting there	        3 – I think I’m getting it			   5 </a:t>
            </a:r>
            <a:r>
              <a:rPr lang="en-GB" sz="1600" dirty="0">
                <a:solidFill>
                  <a:schemeClr val="bg1">
                    <a:lumMod val="50000"/>
                  </a:schemeClr>
                </a:solidFill>
                <a:latin typeface="SassoonCRInfantMedium" panose="02000603020000020003" pitchFamily="2" charset="0"/>
              </a:rPr>
              <a:t>– I have got it!</a:t>
            </a:r>
          </a:p>
          <a:p>
            <a:pPr marL="0" indent="0">
              <a:buNone/>
            </a:pPr>
            <a:r>
              <a:rPr lang="en-GB" sz="1600" dirty="0" smtClean="0">
                <a:solidFill>
                  <a:srgbClr val="00B050"/>
                </a:solidFill>
                <a:latin typeface="SassoonCRInfantMedium" panose="02000603020000020003" pitchFamily="2" charset="0"/>
              </a:rPr>
              <a:t>Green</a:t>
            </a:r>
            <a:r>
              <a:rPr lang="en-GB" sz="1600" dirty="0" smtClean="0">
                <a:latin typeface="SassoonCRInfantMedium" panose="02000603020000020003" pitchFamily="2" charset="0"/>
              </a:rPr>
              <a:t> </a:t>
            </a:r>
            <a:r>
              <a:rPr lang="en-GB" sz="1600" dirty="0">
                <a:solidFill>
                  <a:schemeClr val="bg1">
                    <a:lumMod val="50000"/>
                  </a:schemeClr>
                </a:solidFill>
                <a:latin typeface="SassoonCRInfantMedium" panose="02000603020000020003" pitchFamily="2" charset="0"/>
              </a:rPr>
              <a:t>– got it!	</a:t>
            </a:r>
            <a:r>
              <a:rPr lang="en-GB" sz="1600" dirty="0">
                <a:latin typeface="SassoonCRInfantMedium" panose="02000603020000020003" pitchFamily="2" charset="0"/>
              </a:rPr>
              <a:t>	</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                </a:t>
            </a:r>
          </a:p>
          <a:p>
            <a:r>
              <a:rPr lang="en-GB" sz="2000" dirty="0" smtClean="0">
                <a:solidFill>
                  <a:schemeClr val="bg1">
                    <a:lumMod val="50000"/>
                  </a:schemeClr>
                </a:solidFill>
                <a:latin typeface="SassoonCRInfant" panose="02010503020300020003" pitchFamily="2" charset="0"/>
              </a:rPr>
              <a:t>Next step:</a:t>
            </a:r>
          </a:p>
          <a:p>
            <a:pPr marL="0" indent="0">
              <a:buNone/>
            </a:pPr>
            <a:r>
              <a:rPr lang="en-GB" sz="2000" dirty="0" smtClean="0">
                <a:solidFill>
                  <a:schemeClr val="bg1">
                    <a:lumMod val="50000"/>
                  </a:schemeClr>
                </a:solidFill>
                <a:latin typeface="SassoonCRInfant" panose="02010503020300020003" pitchFamily="2" charset="0"/>
              </a:rPr>
              <a:t>Will </a:t>
            </a:r>
            <a:r>
              <a:rPr lang="en-GB" sz="2000" dirty="0">
                <a:solidFill>
                  <a:schemeClr val="bg1">
                    <a:lumMod val="50000"/>
                  </a:schemeClr>
                </a:solidFill>
                <a:latin typeface="SassoonCRInfant" panose="02010503020300020003" pitchFamily="2" charset="0"/>
              </a:rPr>
              <a:t>you make any changes?</a:t>
            </a:r>
          </a:p>
        </p:txBody>
      </p:sp>
      <p:sp>
        <p:nvSpPr>
          <p:cNvPr id="2" name="Title 1"/>
          <p:cNvSpPr>
            <a:spLocks noGrp="1"/>
          </p:cNvSpPr>
          <p:nvPr>
            <p:ph type="ctrTitle" idx="4294967295"/>
          </p:nvPr>
        </p:nvSpPr>
        <p:spPr>
          <a:xfrm>
            <a:off x="1835696" y="620688"/>
            <a:ext cx="5386387" cy="538162"/>
          </a:xfrm>
        </p:spPr>
        <p:txBody>
          <a:bodyPr>
            <a:noAutofit/>
          </a:bodyPr>
          <a:lstStyle/>
          <a:p>
            <a:r>
              <a:rPr lang="en-GB" dirty="0">
                <a:solidFill>
                  <a:schemeClr val="bg1">
                    <a:lumMod val="50000"/>
                  </a:schemeClr>
                </a:solidFill>
                <a:latin typeface="SassoonCRInfant" panose="02010503020300020003" pitchFamily="2" charset="0"/>
              </a:rPr>
              <a:t>Assessment and Plenary</a:t>
            </a:r>
          </a:p>
        </p:txBody>
      </p:sp>
      <p:pic>
        <p:nvPicPr>
          <p:cNvPr id="4" name="Picture 4" descr="Image result for butterfly image 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31" r="22638" b="13073"/>
          <a:stretch/>
        </p:blipFill>
        <p:spPr bwMode="auto">
          <a:xfrm>
            <a:off x="7228863" y="522635"/>
            <a:ext cx="993899" cy="12724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raffic light out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16" r="21015" b="11916"/>
          <a:stretch/>
        </p:blipFill>
        <p:spPr bwMode="auto">
          <a:xfrm>
            <a:off x="2915816" y="4189007"/>
            <a:ext cx="642843" cy="1320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mage result for hand out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177144"/>
            <a:ext cx="792088" cy="76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97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TM03457444[[fn=Basis]]</Template>
  <TotalTime>648</TotalTime>
  <Words>615</Words>
  <Application>Microsoft Office PowerPoint</Application>
  <PresentationFormat>On-screen Show (4:3)</PresentationFormat>
  <Paragraphs>67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Garamond</vt:lpstr>
      <vt:lpstr>SassoonCRInfant</vt:lpstr>
      <vt:lpstr>SassoonCRInfantMedium</vt:lpstr>
      <vt:lpstr>Times New Roman</vt:lpstr>
      <vt:lpstr>Organic</vt:lpstr>
      <vt:lpstr>Literacy</vt:lpstr>
      <vt:lpstr>Literacy</vt:lpstr>
      <vt:lpstr>Warm Up </vt:lpstr>
      <vt:lpstr>Activity: Describe the scene to someone. What can you see, hear and feel?</vt:lpstr>
      <vt:lpstr>Example 1</vt:lpstr>
      <vt:lpstr>Example 2 (up-level)</vt:lpstr>
      <vt:lpstr>Descriptive Bubble</vt:lpstr>
      <vt:lpstr>Assessment and Plenary</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dc:title>
  <dc:creator>Lindsay Anderson</dc:creator>
  <cp:lastModifiedBy>Karen Wilson</cp:lastModifiedBy>
  <cp:revision>36</cp:revision>
  <dcterms:created xsi:type="dcterms:W3CDTF">2020-03-18T10:25:50Z</dcterms:created>
  <dcterms:modified xsi:type="dcterms:W3CDTF">2020-03-24T08:28:21Z</dcterms:modified>
</cp:coreProperties>
</file>