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>
      <p:cViewPr varScale="1">
        <p:scale>
          <a:sx n="65" d="100"/>
          <a:sy n="65" d="100"/>
        </p:scale>
        <p:origin x="126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ademics.com/games/alien" TargetMode="External"/><Relationship Id="rId2" Type="http://schemas.openxmlformats.org/officeDocument/2006/relationships/hyperlink" Target="https://pbskids.org/curiousgeorge/busyday/te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RoJ5E-Xx9s" TargetMode="External"/><Relationship Id="rId2" Type="http://schemas.openxmlformats.org/officeDocument/2006/relationships/hyperlink" Target="https://www.youtube.com/watch?v=1dkPouLWCy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S5w8LRnnp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7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Numeracy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556000"/>
            <a:ext cx="7488832" cy="2537296"/>
          </a:xfrm>
        </p:spPr>
        <p:txBody>
          <a:bodyPr>
            <a:normAutofit fontScale="55000" lnSpcReduction="20000"/>
          </a:bodyPr>
          <a:lstStyle/>
          <a:p>
            <a:r>
              <a:rPr lang="en-GB" sz="4500" b="1" u="sng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Addition</a:t>
            </a:r>
          </a:p>
          <a:p>
            <a:endParaRPr lang="en-GB" sz="4500" dirty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L.I. to add two numbers together</a:t>
            </a:r>
          </a:p>
          <a:p>
            <a:endParaRPr lang="en-GB" sz="45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S.C. I can use my counting on strategy</a:t>
            </a: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        I can  add using my friends of ten.</a:t>
            </a:r>
          </a:p>
          <a:p>
            <a:endParaRPr lang="en-GB" sz="45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3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Image result for hand out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44465"/>
            <a:ext cx="1728642" cy="16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ffic light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79839"/>
            <a:ext cx="2279138" cy="302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44253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How did you get on? Choose one way.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Tell me how you feel it went by leaving </a:t>
            </a: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a comment on the blog.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Draw one of the self assessment methods below.</a:t>
            </a: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b="1" u="sng" dirty="0">
                <a:latin typeface="SassoonCRInfantMedium" panose="02000603020000020003" pitchFamily="2" charset="0"/>
              </a:rPr>
              <a:t>T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raffic light </a:t>
            </a:r>
            <a:r>
              <a:rPr lang="en-GB" sz="1900" dirty="0" smtClean="0">
                <a:latin typeface="SassoonCRInfantMedium" panose="02000603020000020003" pitchFamily="2" charset="0"/>
              </a:rPr>
              <a:t>			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Fist of 5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</a:t>
            </a:r>
            <a:r>
              <a:rPr lang="en-GB" sz="1900" dirty="0" smtClean="0">
                <a:latin typeface="SassoonCRInfantMedium" panose="02000603020000020003" pitchFamily="2" charset="0"/>
              </a:rPr>
              <a:t>			1 – I </a:t>
            </a:r>
            <a:r>
              <a:rPr lang="en-GB" sz="1900" dirty="0">
                <a:latin typeface="SassoonCRInfantMedium" panose="02000603020000020003" pitchFamily="2" charset="0"/>
              </a:rPr>
              <a:t>struggled</a:t>
            </a:r>
            <a:endParaRPr lang="en-GB" sz="19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Red</a:t>
            </a:r>
            <a:r>
              <a:rPr lang="en-GB" sz="1900" dirty="0" smtClean="0">
                <a:latin typeface="SassoonCRInfantMedium" panose="02000603020000020003" pitchFamily="2" charset="0"/>
              </a:rPr>
              <a:t> – not there yet		2 – I found some difficult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C000"/>
                </a:solidFill>
                <a:latin typeface="SassoonCRInfantMedium" panose="02000603020000020003" pitchFamily="2" charset="0"/>
              </a:rPr>
              <a:t>Orange</a:t>
            </a:r>
            <a:r>
              <a:rPr lang="en-GB" sz="1900" dirty="0">
                <a:latin typeface="SassoonCRInfantMedium" panose="02000603020000020003" pitchFamily="2" charset="0"/>
              </a:rPr>
              <a:t> –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there		3 – </a:t>
            </a:r>
            <a:r>
              <a:rPr lang="en-GB" sz="1900" dirty="0">
                <a:latin typeface="SassoonCRInfantMedium" panose="02000603020000020003" pitchFamily="2" charset="0"/>
              </a:rPr>
              <a:t>I think I’m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it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rgbClr val="00B050"/>
                </a:solidFill>
                <a:latin typeface="SassoonCRInfantMedium" panose="02000603020000020003" pitchFamily="2" charset="0"/>
              </a:rPr>
              <a:t>Green</a:t>
            </a:r>
            <a:r>
              <a:rPr lang="en-GB" sz="1900" dirty="0" smtClean="0">
                <a:latin typeface="SassoonCRInfantMedium" panose="02000603020000020003" pitchFamily="2" charset="0"/>
              </a:rPr>
              <a:t> </a:t>
            </a:r>
            <a:r>
              <a:rPr lang="en-GB" sz="1900" dirty="0">
                <a:latin typeface="SassoonCRInfantMedium" panose="02000603020000020003" pitchFamily="2" charset="0"/>
              </a:rPr>
              <a:t>– got it!	</a:t>
            </a:r>
            <a:r>
              <a:rPr lang="en-GB" sz="1900" dirty="0" smtClean="0">
                <a:latin typeface="SassoonCRInfantMedium" panose="02000603020000020003" pitchFamily="2" charset="0"/>
              </a:rPr>
              <a:t>		4 – I’m doing well</a:t>
            </a:r>
          </a:p>
          <a:p>
            <a:pPr marL="0" indent="0">
              <a:buNone/>
            </a:pPr>
            <a:r>
              <a:rPr lang="en-GB" sz="1900" dirty="0" smtClean="0">
                <a:latin typeface="SassoonCRInfantMedium" panose="02000603020000020003" pitchFamily="2" charset="0"/>
              </a:rPr>
              <a:t>				5 – I have got it!</a:t>
            </a:r>
            <a:endParaRPr lang="en-GB" sz="19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Assessment</a:t>
            </a:r>
            <a:endParaRPr lang="en-GB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1026" name="Picture 2" descr="Image result for girl and boy think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66" y="1268760"/>
            <a:ext cx="2415092" cy="169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hand out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Image result for hand outl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0" descr="Image result for hand outli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Play these games!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Use your efficient strategies to help you out!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  <a:hlinkClick r:id="rId2"/>
              </a:rPr>
              <a:t>https://pbskids.org/curiousgeorge/busyday/ten</a:t>
            </a:r>
            <a:r>
              <a:rPr lang="en-GB" dirty="0" smtClean="0">
                <a:latin typeface="SassoonCRInfantMedium" panose="02000603020000020003" pitchFamily="2" charset="0"/>
                <a:hlinkClick r:id="rId2"/>
              </a:rPr>
              <a:t>/</a:t>
            </a: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  <a:hlinkClick r:id="rId3"/>
              </a:rPr>
              <a:t>https://www.arcademics.com/games/alien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Plenary</a:t>
            </a:r>
            <a:endParaRPr lang="en-GB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52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675467"/>
            <a:ext cx="8280919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8800" dirty="0" smtClean="0">
                <a:solidFill>
                  <a:srgbClr val="7030A0"/>
                </a:solidFill>
                <a:latin typeface="KG Broken Vessels Sketch" pitchFamily="2" charset="0"/>
              </a:rPr>
              <a:t>Well Done Everyone!</a:t>
            </a:r>
            <a:endParaRPr lang="en-GB" sz="8800" dirty="0">
              <a:solidFill>
                <a:srgbClr val="7030A0"/>
              </a:solidFill>
              <a:latin typeface="KG Broken Vessels Sketc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latin typeface="SassoonCRInfantMedium" panose="02000603020000020003" pitchFamily="2" charset="0"/>
              </a:rPr>
              <a:t>P</a:t>
            </a:r>
            <a:r>
              <a:rPr lang="en-GB" dirty="0" smtClean="0">
                <a:latin typeface="SassoonCRInfantMedium" panose="02000603020000020003" pitchFamily="2" charset="0"/>
              </a:rPr>
              <a:t>ractise counting 0-100 forwards watching the video</a:t>
            </a: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www.youtube.com/watch?v=1dkPouLWCyc</a:t>
            </a:r>
            <a:endParaRPr lang="en-GB" dirty="0" smtClean="0">
              <a:latin typeface="SassoonCRInfantMedium" panose="02000603020000020003" pitchFamily="2" charset="0"/>
            </a:endParaRPr>
          </a:p>
          <a:p>
            <a:r>
              <a:rPr lang="en-GB" dirty="0" smtClean="0">
                <a:latin typeface="SassoonCRInfantMedium" panose="02000603020000020003" pitchFamily="2" charset="0"/>
              </a:rPr>
              <a:t>Watch the addition video and singalong saying the answers as you go.</a:t>
            </a:r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www.youtube.com/watch?v=uRoJ5E-Xx9s</a:t>
            </a:r>
            <a:endParaRPr lang="en-GB" dirty="0" smtClean="0"/>
          </a:p>
          <a:p>
            <a:r>
              <a:rPr lang="en-GB" dirty="0" smtClean="0">
                <a:latin typeface="SassoonCRInfantMedium" panose="02000603020000020003" pitchFamily="2" charset="0"/>
              </a:rPr>
              <a:t>Singalong learning your friends of 10</a:t>
            </a:r>
          </a:p>
          <a:p>
            <a:r>
              <a:rPr lang="en-GB" dirty="0">
                <a:hlinkClick r:id="rId4"/>
              </a:rPr>
              <a:t>https://www.youtube.com/watch?v=QS5w8LRnnp0</a:t>
            </a:r>
            <a:endParaRPr lang="en-GB" dirty="0">
              <a:latin typeface="SassoonCRInfantMedium" panose="02000603020000020003" pitchFamily="2" charset="0"/>
            </a:endParaRPr>
          </a:p>
          <a:p>
            <a:r>
              <a:rPr lang="en-GB" dirty="0" smtClean="0">
                <a:latin typeface="SassoonCRInfantMedium" panose="02000603020000020003" pitchFamily="2" charset="0"/>
              </a:rPr>
              <a:t>Write down all the friends of 10 as fast as you can.</a:t>
            </a:r>
          </a:p>
          <a:p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			1_9   2_8  3_7 </a:t>
            </a:r>
            <a:r>
              <a:rPr lang="en-GB" dirty="0" err="1" smtClean="0">
                <a:latin typeface="SassoonCRInfantMedium" panose="02000603020000020003" pitchFamily="2" charset="0"/>
              </a:rPr>
              <a:t>etc</a:t>
            </a:r>
            <a:endParaRPr lang="en-GB" dirty="0" smtClean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Medium" panose="02000603020000020003" pitchFamily="2" charset="0"/>
              </a:rPr>
              <a:t>Warm up</a:t>
            </a:r>
            <a:endParaRPr lang="en-GB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54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4 + 7 =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Put the biggest number in your head. Now count on the rest on your fingers.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4800" dirty="0">
                <a:latin typeface="SassoonCRInfantMedium" panose="02000603020000020003" pitchFamily="2" charset="0"/>
              </a:rPr>
              <a:t>7</a:t>
            </a:r>
            <a:r>
              <a:rPr lang="en-GB" sz="4800" dirty="0" smtClean="0">
                <a:latin typeface="SassoonCRInfantMedium" panose="02000603020000020003" pitchFamily="2" charset="0"/>
              </a:rPr>
              <a:t>	8,9,10,11,</a:t>
            </a:r>
          </a:p>
          <a:p>
            <a:pPr marL="0" indent="0">
              <a:buNone/>
            </a:pPr>
            <a:endParaRPr lang="en-GB" sz="48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4800" dirty="0" smtClean="0">
                <a:latin typeface="SassoonCRInfantMedium" panose="02000603020000020003" pitchFamily="2" charset="0"/>
              </a:rPr>
              <a:t>Start at the 7 as that’s the biggest number.</a:t>
            </a:r>
            <a:endParaRPr lang="en-GB" sz="48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Counting on strategy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8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SassoonCRInfantMedium" panose="02000603020000020003" pitchFamily="2" charset="0"/>
              </a:rPr>
              <a:t>You can use your friends of 10 to help with addition.</a:t>
            </a:r>
          </a:p>
          <a:p>
            <a:pPr marL="0" indent="0">
              <a:buNone/>
            </a:pPr>
            <a:endParaRPr lang="en-GB" sz="16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SassoonCRInfantMedium" panose="02000603020000020003" pitchFamily="2" charset="0"/>
              </a:rPr>
              <a:t>8 </a:t>
            </a:r>
            <a:r>
              <a:rPr lang="en-GB" sz="1600" dirty="0">
                <a:latin typeface="SassoonCRInfantMedium" panose="02000603020000020003" pitchFamily="2" charset="0"/>
              </a:rPr>
              <a:t>+ </a:t>
            </a:r>
            <a:r>
              <a:rPr lang="en-GB" sz="1600" dirty="0" smtClean="0">
                <a:latin typeface="SassoonCRInfantMedium" panose="02000603020000020003" pitchFamily="2" charset="0"/>
              </a:rPr>
              <a:t>2 = </a:t>
            </a:r>
            <a:endParaRPr lang="en-GB" sz="16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sz="16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600" dirty="0">
                <a:latin typeface="SassoonCRInfantMedium" panose="02000603020000020003" pitchFamily="2" charset="0"/>
              </a:rPr>
              <a:t>You might just know the answer because you recognise it being a friend of 10!</a:t>
            </a:r>
          </a:p>
          <a:p>
            <a:pPr marL="0" indent="0">
              <a:buNone/>
            </a:pPr>
            <a:endParaRPr lang="en-GB" sz="16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SassoonCRInfantMedium" panose="02000603020000020003" pitchFamily="2" charset="0"/>
              </a:rPr>
              <a:t>8 </a:t>
            </a:r>
            <a:r>
              <a:rPr lang="en-GB" sz="1600" dirty="0">
                <a:latin typeface="SassoonCRInfantMedium" panose="02000603020000020003" pitchFamily="2" charset="0"/>
              </a:rPr>
              <a:t>+ </a:t>
            </a:r>
            <a:r>
              <a:rPr lang="en-GB" sz="1600" dirty="0" smtClean="0">
                <a:latin typeface="SassoonCRInfantMedium" panose="02000603020000020003" pitchFamily="2" charset="0"/>
              </a:rPr>
              <a:t>6 </a:t>
            </a:r>
            <a:r>
              <a:rPr lang="en-GB" sz="1600" dirty="0">
                <a:latin typeface="SassoonCRInfantMedium" panose="02000603020000020003" pitchFamily="2" charset="0"/>
              </a:rPr>
              <a:t>=</a:t>
            </a:r>
          </a:p>
          <a:p>
            <a:pPr marL="0" indent="0">
              <a:buNone/>
            </a:pPr>
            <a:endParaRPr lang="en-GB" sz="16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600" dirty="0">
                <a:latin typeface="SassoonCRInfantMedium" panose="02000603020000020003" pitchFamily="2" charset="0"/>
              </a:rPr>
              <a:t>Think what does </a:t>
            </a:r>
            <a:r>
              <a:rPr lang="en-GB" sz="1600" dirty="0" smtClean="0">
                <a:latin typeface="SassoonCRInfantMedium" panose="02000603020000020003" pitchFamily="2" charset="0"/>
              </a:rPr>
              <a:t>8 </a:t>
            </a:r>
            <a:r>
              <a:rPr lang="en-GB" sz="1600" dirty="0">
                <a:latin typeface="SassoonCRInfantMedium" panose="02000603020000020003" pitchFamily="2" charset="0"/>
              </a:rPr>
              <a:t>need to make 10?     Split the </a:t>
            </a:r>
            <a:r>
              <a:rPr lang="en-GB" sz="1600" dirty="0" smtClean="0">
                <a:latin typeface="SassoonCRInfantMedium" panose="02000603020000020003" pitchFamily="2" charset="0"/>
              </a:rPr>
              <a:t>6 </a:t>
            </a:r>
            <a:r>
              <a:rPr lang="en-GB" sz="1600" dirty="0">
                <a:latin typeface="SassoonCRInfantMedium" panose="02000603020000020003" pitchFamily="2" charset="0"/>
              </a:rPr>
              <a:t>into this number and what’s left.</a:t>
            </a:r>
            <a:endParaRPr lang="en-GB" sz="2000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sz="2000" dirty="0" smtClean="0">
                <a:latin typeface="SassoonCRInfantMedium" panose="02000603020000020003" pitchFamily="2" charset="0"/>
              </a:rPr>
              <a:t>8 </a:t>
            </a:r>
            <a:r>
              <a:rPr lang="en-GB" sz="2000" dirty="0">
                <a:latin typeface="SassoonCRInfantMedium" panose="02000603020000020003" pitchFamily="2" charset="0"/>
              </a:rPr>
              <a:t>+ </a:t>
            </a:r>
            <a:r>
              <a:rPr lang="en-GB" sz="2000" dirty="0" smtClean="0">
                <a:latin typeface="SassoonCRInfantMedium" panose="02000603020000020003" pitchFamily="2" charset="0"/>
              </a:rPr>
              <a:t>6 =</a:t>
            </a:r>
          </a:p>
          <a:p>
            <a:pPr marL="0" indent="0" algn="ctr">
              <a:buNone/>
            </a:pPr>
            <a:endParaRPr lang="en-GB" sz="20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SassoonCRInfantMedium" panose="02000603020000020003" pitchFamily="2" charset="0"/>
              </a:rPr>
              <a:t>			       2        4</a:t>
            </a:r>
            <a:endParaRPr lang="en-GB" sz="20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SassoonCRInfantMedium" panose="02000603020000020003" pitchFamily="2" charset="0"/>
              </a:rPr>
              <a:t>                                       </a:t>
            </a:r>
          </a:p>
          <a:p>
            <a:pPr marL="0" indent="0">
              <a:buNone/>
            </a:pPr>
            <a:r>
              <a:rPr lang="en-GB" sz="2000" dirty="0" smtClean="0">
                <a:latin typeface="SassoonCRInfantMedium" panose="02000603020000020003" pitchFamily="2" charset="0"/>
              </a:rPr>
              <a:t>		8 +2 =10             10 + 4 = 14</a:t>
            </a:r>
            <a:endParaRPr lang="en-GB" sz="20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friends of 10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370009" y="4819956"/>
            <a:ext cx="288032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29409" y="4883848"/>
            <a:ext cx="288032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851920" y="4343788"/>
            <a:ext cx="720080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7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6085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You can use your friends of 10 to help with </a:t>
            </a:r>
            <a:r>
              <a:rPr lang="en-GB" dirty="0" smtClean="0">
                <a:latin typeface="SassoonCRInfantMedium" panose="02000603020000020003" pitchFamily="2" charset="0"/>
              </a:rPr>
              <a:t>addition with larger numbers too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46 </a:t>
            </a:r>
            <a:r>
              <a:rPr lang="en-GB" dirty="0">
                <a:latin typeface="SassoonCRInfantMedium" panose="02000603020000020003" pitchFamily="2" charset="0"/>
              </a:rPr>
              <a:t>+ </a:t>
            </a:r>
            <a:r>
              <a:rPr lang="en-GB" dirty="0" smtClean="0">
                <a:latin typeface="SassoonCRInfantMedium" panose="02000603020000020003" pitchFamily="2" charset="0"/>
              </a:rPr>
              <a:t>4 </a:t>
            </a:r>
            <a:r>
              <a:rPr lang="en-GB" dirty="0">
                <a:latin typeface="SassoonCRInfantMedium" panose="02000603020000020003" pitchFamily="2" charset="0"/>
              </a:rPr>
              <a:t>= 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You might just know the answer because you recognise it being a friend of 10!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46 </a:t>
            </a:r>
            <a:r>
              <a:rPr lang="en-GB" dirty="0">
                <a:latin typeface="SassoonCRInfantMedium" panose="02000603020000020003" pitchFamily="2" charset="0"/>
              </a:rPr>
              <a:t>+ </a:t>
            </a:r>
            <a:r>
              <a:rPr lang="en-GB" dirty="0" smtClean="0">
                <a:latin typeface="SassoonCRInfantMedium" panose="02000603020000020003" pitchFamily="2" charset="0"/>
              </a:rPr>
              <a:t>6 </a:t>
            </a:r>
            <a:r>
              <a:rPr lang="en-GB" dirty="0">
                <a:latin typeface="SassoonCRInfantMedium" panose="02000603020000020003" pitchFamily="2" charset="0"/>
              </a:rPr>
              <a:t>=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Think what does </a:t>
            </a:r>
            <a:r>
              <a:rPr lang="en-GB" dirty="0" smtClean="0">
                <a:latin typeface="SassoonCRInfantMedium" panose="02000603020000020003" pitchFamily="2" charset="0"/>
              </a:rPr>
              <a:t>6 </a:t>
            </a:r>
            <a:r>
              <a:rPr lang="en-GB" dirty="0">
                <a:latin typeface="SassoonCRInfantMedium" panose="02000603020000020003" pitchFamily="2" charset="0"/>
              </a:rPr>
              <a:t>need to make 10?     Split the </a:t>
            </a:r>
            <a:r>
              <a:rPr lang="en-GB" dirty="0" smtClean="0">
                <a:latin typeface="SassoonCRInfantMedium" panose="02000603020000020003" pitchFamily="2" charset="0"/>
              </a:rPr>
              <a:t>6 </a:t>
            </a:r>
            <a:r>
              <a:rPr lang="en-GB" dirty="0">
                <a:latin typeface="SassoonCRInfantMedium" panose="02000603020000020003" pitchFamily="2" charset="0"/>
              </a:rPr>
              <a:t>into this number and what’s left.</a:t>
            </a:r>
          </a:p>
          <a:p>
            <a:pPr marL="0" indent="0" algn="ctr">
              <a:buNone/>
            </a:pPr>
            <a:r>
              <a:rPr lang="en-GB" sz="4600" dirty="0" smtClean="0">
                <a:latin typeface="SassoonCRInfantMedium" panose="02000603020000020003" pitchFamily="2" charset="0"/>
              </a:rPr>
              <a:t>46 </a:t>
            </a:r>
            <a:r>
              <a:rPr lang="en-GB" sz="4600" dirty="0">
                <a:latin typeface="SassoonCRInfantMedium" panose="02000603020000020003" pitchFamily="2" charset="0"/>
              </a:rPr>
              <a:t>+ </a:t>
            </a:r>
            <a:r>
              <a:rPr lang="en-GB" sz="4600" dirty="0" smtClean="0">
                <a:latin typeface="SassoonCRInfantMedium" panose="02000603020000020003" pitchFamily="2" charset="0"/>
              </a:rPr>
              <a:t>6 </a:t>
            </a:r>
            <a:r>
              <a:rPr lang="en-GB" sz="4600" dirty="0">
                <a:latin typeface="SassoonCRInfantMedium" panose="02000603020000020003" pitchFamily="2" charset="0"/>
              </a:rPr>
              <a:t>=</a:t>
            </a:r>
          </a:p>
          <a:p>
            <a:pPr marL="0" indent="0" algn="ctr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                                   </a:t>
            </a:r>
            <a:r>
              <a:rPr lang="en-GB" dirty="0" smtClean="0">
                <a:latin typeface="SassoonCRInfantMedium" panose="02000603020000020003" pitchFamily="2" charset="0"/>
              </a:rPr>
              <a:t>              </a:t>
            </a:r>
            <a:r>
              <a:rPr lang="en-GB" dirty="0">
                <a:latin typeface="SassoonCRInfantMedium" panose="02000603020000020003" pitchFamily="2" charset="0"/>
              </a:rPr>
              <a:t>4</a:t>
            </a:r>
            <a:r>
              <a:rPr lang="en-GB" dirty="0" smtClean="0">
                <a:latin typeface="SassoonCRInfantMedium" panose="02000603020000020003" pitchFamily="2" charset="0"/>
              </a:rPr>
              <a:t>          </a:t>
            </a:r>
            <a:r>
              <a:rPr lang="en-GB" dirty="0"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latin typeface="SassoonCRInfantMedium" panose="02000603020000020003" pitchFamily="2" charset="0"/>
              </a:rPr>
              <a:t> 2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                                       </a:t>
            </a: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		</a:t>
            </a:r>
            <a:r>
              <a:rPr lang="en-GB" dirty="0" smtClean="0">
                <a:latin typeface="SassoonCRInfantMedium" panose="02000603020000020003" pitchFamily="2" charset="0"/>
              </a:rPr>
              <a:t>46 +4 =50             50 </a:t>
            </a:r>
            <a:r>
              <a:rPr lang="en-GB" dirty="0">
                <a:latin typeface="SassoonCRInfantMedium" panose="02000603020000020003" pitchFamily="2" charset="0"/>
              </a:rPr>
              <a:t>+ 2 = </a:t>
            </a:r>
            <a:r>
              <a:rPr lang="en-GB" dirty="0" smtClean="0">
                <a:latin typeface="SassoonCRInfantMedium" panose="02000603020000020003" pitchFamily="2" charset="0"/>
              </a:rPr>
              <a:t>52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Using friends of </a:t>
            </a:r>
            <a:r>
              <a:rPr lang="en-GB" dirty="0" smtClean="0"/>
              <a:t>10 with bigger numbers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09982" y="5102251"/>
            <a:ext cx="36004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60032" y="5102251"/>
            <a:ext cx="288032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 rot="20695002">
            <a:off x="4083595" y="4624340"/>
            <a:ext cx="540815" cy="15764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Write the following sums in your jotter.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There are </a:t>
            </a:r>
            <a:r>
              <a:rPr lang="en-GB" dirty="0" smtClean="0">
                <a:solidFill>
                  <a:schemeClr val="tx1"/>
                </a:solidFill>
                <a:latin typeface="Algerian" panose="04020705040A02060702" pitchFamily="82" charset="0"/>
              </a:rPr>
              <a:t>Mild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, </a:t>
            </a:r>
            <a:r>
              <a:rPr lang="en-GB" dirty="0" smtClean="0">
                <a:solidFill>
                  <a:schemeClr val="tx1"/>
                </a:solidFill>
                <a:latin typeface="Broadway" panose="04040905080B02020502" pitchFamily="82" charset="0"/>
              </a:rPr>
              <a:t>Hot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and </a:t>
            </a:r>
            <a:r>
              <a:rPr lang="en-GB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Spicy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ones to choose from.  If you complete a set and find it easy try the next one!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Remember to use the most efficient strategy to help you get the answer quickly.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If you get you stuck you can always use items to help you.  For example you may use buttons,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cheerios</a:t>
            </a:r>
            <a:r>
              <a:rPr lang="en-GB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or bits of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lego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.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Daily tasks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Algerian" panose="04020705040A02060702" pitchFamily="82" charset="0"/>
              </a:rPr>
              <a:t>Mild</a:t>
            </a:r>
            <a:endParaRPr lang="en-GB" dirty="0">
              <a:solidFill>
                <a:srgbClr val="FFFF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712947"/>
              </p:ext>
            </p:extLst>
          </p:nvPr>
        </p:nvGraphicFramePr>
        <p:xfrm>
          <a:off x="2195736" y="1936744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5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396557"/>
              </p:ext>
            </p:extLst>
          </p:nvPr>
        </p:nvGraphicFramePr>
        <p:xfrm>
          <a:off x="2339752" y="1772820"/>
          <a:ext cx="4104456" cy="446449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+ 6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79 +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87 +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47 +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85 +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69 +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9900"/>
                </a:solidFill>
                <a:latin typeface="Broadway" panose="04040905080B02020502" pitchFamily="82" charset="0"/>
              </a:rPr>
              <a:t>Hot</a:t>
            </a:r>
            <a:endParaRPr lang="en-GB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56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942506"/>
              </p:ext>
            </p:extLst>
          </p:nvPr>
        </p:nvGraphicFramePr>
        <p:xfrm>
          <a:off x="2339752" y="1988840"/>
          <a:ext cx="4392488" cy="4464500"/>
        </p:xfrm>
        <a:graphic>
          <a:graphicData uri="http://schemas.openxmlformats.org/drawingml/2006/table">
            <a:tbl>
              <a:tblPr firstRow="1" firstCol="1" bandRow="1"/>
              <a:tblGrid>
                <a:gridCol w="561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48 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56 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37 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49 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21=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58 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22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+ 34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61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+ 33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44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+ 42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35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+ 42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+ 23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Goudy Stout" panose="0202090407030B020401" pitchFamily="18" charset="0"/>
              </a:rPr>
              <a:t>Spicy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3419</TotalTime>
  <Words>678</Words>
  <Application>Microsoft Office PowerPoint</Application>
  <PresentationFormat>On-screen Show (4:3)</PresentationFormat>
  <Paragraphs>151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Algerian</vt:lpstr>
      <vt:lpstr>Bahnschrift</vt:lpstr>
      <vt:lpstr>Broadway</vt:lpstr>
      <vt:lpstr>Calibri</vt:lpstr>
      <vt:lpstr>Candara</vt:lpstr>
      <vt:lpstr>Goudy Stout</vt:lpstr>
      <vt:lpstr>KG Broken Vessels Sketch</vt:lpstr>
      <vt:lpstr>SassoonCRInfantMedium</vt:lpstr>
      <vt:lpstr>Symbol</vt:lpstr>
      <vt:lpstr>Times New Roman</vt:lpstr>
      <vt:lpstr>Waveform</vt:lpstr>
      <vt:lpstr>Numeracy </vt:lpstr>
      <vt:lpstr>Warm up</vt:lpstr>
      <vt:lpstr>Counting on strategy</vt:lpstr>
      <vt:lpstr>Using friends of 10</vt:lpstr>
      <vt:lpstr>Using friends of 10 with bigger numbers</vt:lpstr>
      <vt:lpstr>Daily tasks</vt:lpstr>
      <vt:lpstr>Mild</vt:lpstr>
      <vt:lpstr>Hot</vt:lpstr>
      <vt:lpstr>Spicy</vt:lpstr>
      <vt:lpstr>Assessment</vt:lpstr>
      <vt:lpstr>Plenary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</dc:title>
  <dc:creator>Lindsay Anderson</dc:creator>
  <cp:lastModifiedBy>Hannah Swift</cp:lastModifiedBy>
  <cp:revision>16</cp:revision>
  <dcterms:created xsi:type="dcterms:W3CDTF">2020-03-18T10:25:50Z</dcterms:created>
  <dcterms:modified xsi:type="dcterms:W3CDTF">2020-03-24T08:16:41Z</dcterms:modified>
</cp:coreProperties>
</file>