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4" r:id="rId2"/>
    <p:sldId id="267" r:id="rId3"/>
    <p:sldId id="274" r:id="rId4"/>
    <p:sldId id="268" r:id="rId5"/>
    <p:sldId id="257" r:id="rId6"/>
    <p:sldId id="258" r:id="rId7"/>
    <p:sldId id="259" r:id="rId8"/>
    <p:sldId id="266" r:id="rId9"/>
    <p:sldId id="273" r:id="rId10"/>
    <p:sldId id="270" r:id="rId11"/>
    <p:sldId id="263" r:id="rId12"/>
    <p:sldId id="265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5" d="100"/>
          <a:sy n="65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EE604-31F0-4E15-A978-3C0C4C463B04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1lZ9-81MO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sJIy_f_Xsw" TargetMode="External"/><Relationship Id="rId2" Type="http://schemas.openxmlformats.org/officeDocument/2006/relationships/hyperlink" Target="https://www.youtube.com/watch?v=0b4rsDuzTh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656184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SassoonCRInfantMedium" panose="02000603020000020003" pitchFamily="2" charset="0"/>
              </a:rPr>
              <a:t>Literacy Tuesday 24</a:t>
            </a:r>
            <a:r>
              <a:rPr lang="en-GB" sz="4400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sz="4400" dirty="0" smtClean="0">
                <a:latin typeface="SassoonCRInfantMedium" panose="02000603020000020003" pitchFamily="2" charset="0"/>
              </a:rPr>
              <a:t> March</a:t>
            </a:r>
            <a:r>
              <a:rPr lang="en-GB" sz="6000" dirty="0" smtClean="0">
                <a:latin typeface="SassoonCRInfantMedium" panose="02000603020000020003" pitchFamily="2" charset="0"/>
              </a:rPr>
              <a:t/>
            </a:r>
            <a:br>
              <a:rPr lang="en-GB" sz="6000" dirty="0" smtClean="0">
                <a:latin typeface="SassoonCRInfantMedium" panose="02000603020000020003" pitchFamily="2" charset="0"/>
              </a:rPr>
            </a:br>
            <a:r>
              <a:rPr lang="en-GB" sz="4400" dirty="0" smtClean="0">
                <a:latin typeface="SassoonCRInfantMedium" panose="02000603020000020003" pitchFamily="2" charset="0"/>
              </a:rPr>
              <a:t>Part 1</a:t>
            </a:r>
            <a:endParaRPr lang="en-GB" sz="4400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73016"/>
            <a:ext cx="6777317" cy="22596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read words using our phonics sounds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read </a:t>
            </a:r>
            <a:r>
              <a:rPr lang="en-GB" sz="9500" dirty="0" err="1" smtClean="0">
                <a:latin typeface="SassoonCRInfantMedium" panose="02000603020000020003" pitchFamily="2" charset="0"/>
              </a:rPr>
              <a:t>ed</a:t>
            </a:r>
            <a:r>
              <a:rPr lang="en-GB" sz="6000" dirty="0" smtClean="0">
                <a:latin typeface="SassoonCRInfantMedium" panose="02000603020000020003" pitchFamily="2" charset="0"/>
              </a:rPr>
              <a:t> </a:t>
            </a:r>
            <a:r>
              <a:rPr lang="en-GB" dirty="0" smtClean="0">
                <a:latin typeface="SassoonCRInfantMedium" panose="02000603020000020003" pitchFamily="2" charset="0"/>
              </a:rPr>
              <a:t>words.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07006"/>
            <a:ext cx="1919098" cy="32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059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Draw one of the self assessment methods </a:t>
            </a:r>
            <a:r>
              <a:rPr lang="en-GB" dirty="0" smtClean="0">
                <a:latin typeface="SassoonCRInfantMedium" panose="02000603020000020003" pitchFamily="2" charset="0"/>
              </a:rPr>
              <a:t>below next to your work.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Traffic light </a:t>
            </a:r>
            <a:r>
              <a:rPr lang="en-GB" sz="1900" dirty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1 – I struggled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>
                <a:latin typeface="SassoonCRInfantMedium" panose="02000603020000020003" pitchFamily="2" charset="0"/>
              </a:rPr>
              <a:t> – not there yet	</a:t>
            </a:r>
            <a:r>
              <a:rPr lang="en-GB" sz="1900" dirty="0" smtClean="0">
                <a:latin typeface="SassoonCRInfantMedium" panose="02000603020000020003" pitchFamily="2" charset="0"/>
              </a:rPr>
              <a:t>	               </a:t>
            </a:r>
            <a:r>
              <a:rPr lang="en-GB" sz="1900" dirty="0">
                <a:latin typeface="SassoonCRInfantMedium" panose="02000603020000020003" pitchFamily="2" charset="0"/>
              </a:rPr>
              <a:t>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there		3 – I think I’m getting it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>
                <a:latin typeface="SassoonCRInfantMedium" panose="02000603020000020003" pitchFamily="2" charset="0"/>
              </a:rPr>
              <a:t> – got it!			4 – I’m doing well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5 – I have got it!</a:t>
            </a: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5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400" dirty="0" smtClean="0">
                <a:latin typeface="SassoonCRInfantMedium" panose="02000603020000020003" pitchFamily="2" charset="0"/>
              </a:rPr>
              <a:t>Ask an someone in your family to act out some of the </a:t>
            </a:r>
            <a:r>
              <a:rPr lang="en-GB" sz="4400" dirty="0" err="1" smtClean="0">
                <a:latin typeface="SassoonCRInfantMedium" panose="02000603020000020003" pitchFamily="2" charset="0"/>
              </a:rPr>
              <a:t>ed</a:t>
            </a:r>
            <a:r>
              <a:rPr lang="en-GB" sz="4400" dirty="0" smtClean="0">
                <a:latin typeface="SassoonCRInfantMedium" panose="02000603020000020003" pitchFamily="2" charset="0"/>
              </a:rPr>
              <a:t> words.  Try to spell them on paper to guess what they are doing!</a:t>
            </a:r>
            <a:endParaRPr lang="en-GB" sz="8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A song to finish up! This has some more spelling rules for adding ed. 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https://www.youtube.com/watch?v=u1lZ9-81MOo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9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wonderful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389487" cy="43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b="1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b="1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SassoonCRInfant" panose="02010503020300020003" pitchFamily="2" charset="0"/>
              </a:rPr>
              <a:t>Verbs are doing words.  </a:t>
            </a: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If the word has an </a:t>
            </a:r>
            <a:r>
              <a:rPr lang="en-GB" b="1" dirty="0" err="1" smtClean="0">
                <a:latin typeface="SassoonCRInfant" panose="02010503020300020003" pitchFamily="2" charset="0"/>
              </a:rPr>
              <a:t>ed</a:t>
            </a:r>
            <a:r>
              <a:rPr lang="en-GB" b="1" dirty="0" smtClean="0">
                <a:latin typeface="SassoonCRInfant" panose="02010503020300020003" pitchFamily="2" charset="0"/>
              </a:rPr>
              <a:t> </a:t>
            </a:r>
            <a:r>
              <a:rPr lang="en-GB" dirty="0" smtClean="0">
                <a:latin typeface="SassoonCRInfant" panose="02010503020300020003" pitchFamily="2" charset="0"/>
              </a:rPr>
              <a:t>on the end it tells us the action/verb that has happened in the past.</a:t>
            </a:r>
            <a:endParaRPr lang="en-GB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Its called the </a:t>
            </a:r>
            <a:r>
              <a:rPr lang="en-GB" u="sng" dirty="0" smtClean="0">
                <a:latin typeface="SassoonCRInfant" panose="02010503020300020003" pitchFamily="2" charset="0"/>
              </a:rPr>
              <a:t>past tense</a:t>
            </a:r>
            <a:r>
              <a:rPr lang="en-GB" dirty="0" smtClean="0">
                <a:latin typeface="SassoonCRInfant" panose="02010503020300020003" pitchFamily="2" charset="0"/>
              </a:rPr>
              <a:t>.</a:t>
            </a:r>
            <a:endParaRPr lang="en-GB" dirty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        brush			brushed</a:t>
            </a: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4" name="Picture 2" descr="Image result for brush teet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609" y="3429000"/>
            <a:ext cx="2851962" cy="300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links below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 smtClean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www.youtube.com/watch?v=0b4rsDuzThE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3"/>
              </a:rPr>
              <a:t>https://www.youtube.com/watch?v=msJIy_f_Xsw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3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Can you read what the verb is and act it out?</a:t>
            </a:r>
          </a:p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Let’s have a go!</a:t>
            </a: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j</a:t>
            </a:r>
            <a:r>
              <a:rPr lang="en-GB" b="1" dirty="0" smtClean="0">
                <a:solidFill>
                  <a:srgbClr val="7030A0"/>
                </a:solidFill>
              </a:rPr>
              <a:t>umped			rolled</a:t>
            </a:r>
          </a:p>
          <a:p>
            <a:pPr lvl="8"/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>
                <a:solidFill>
                  <a:srgbClr val="7030A0"/>
                </a:solidFill>
              </a:rPr>
              <a:t>L</a:t>
            </a:r>
            <a:r>
              <a:rPr lang="en-GB" b="1" dirty="0" smtClean="0">
                <a:solidFill>
                  <a:srgbClr val="7030A0"/>
                </a:solidFill>
              </a:rPr>
              <a:t>icked			dressed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painted			washed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Looked			opened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Pushed			played</a:t>
            </a:r>
          </a:p>
        </p:txBody>
      </p:sp>
    </p:spTree>
    <p:extLst>
      <p:ext uri="{BB962C8B-B14F-4D97-AF65-F5344CB8AC3E}">
        <p14:creationId xmlns:p14="http://schemas.microsoft.com/office/powerpoint/2010/main" val="260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en-GB" b="1" u="sng" dirty="0" smtClean="0"/>
              <a:t>Part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L.I. to make sentences make </a:t>
            </a:r>
            <a:r>
              <a:rPr lang="en-GB" dirty="0" smtClean="0">
                <a:latin typeface="SassoonCRInfantMedium" panose="02000603020000020003" pitchFamily="2" charset="0"/>
              </a:rPr>
              <a:t>sense.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S.C. I can complete the sentences using </a:t>
            </a:r>
            <a:r>
              <a:rPr lang="en-GB" dirty="0" err="1" smtClean="0">
                <a:latin typeface="SassoonCRInfantMedium" panose="02000603020000020003" pitchFamily="2" charset="0"/>
              </a:rPr>
              <a:t>ed</a:t>
            </a:r>
            <a:r>
              <a:rPr lang="en-GB" dirty="0" smtClean="0">
                <a:latin typeface="SassoonCRInfantMedium" panose="02000603020000020003" pitchFamily="2" charset="0"/>
              </a:rPr>
              <a:t> words </a:t>
            </a:r>
            <a:r>
              <a:rPr lang="en-GB" dirty="0">
                <a:latin typeface="SassoonCRInfantMedium" panose="02000603020000020003" pitchFamily="2" charset="0"/>
              </a:rPr>
              <a:t>to make them make sense.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Activity – </a:t>
            </a:r>
            <a:r>
              <a:rPr lang="en-GB" dirty="0" smtClean="0">
                <a:latin typeface="SassoonCRInfantMedium" panose="02000603020000020003" pitchFamily="2" charset="0"/>
              </a:rPr>
              <a:t>Build </a:t>
            </a:r>
            <a:r>
              <a:rPr lang="en-GB" dirty="0">
                <a:latin typeface="SassoonCRInfantMedium" panose="02000603020000020003" pitchFamily="2" charset="0"/>
              </a:rPr>
              <a:t>a S</a:t>
            </a:r>
            <a:r>
              <a:rPr lang="en-GB" dirty="0" smtClean="0">
                <a:latin typeface="SassoonCRInfantMedium" panose="02000603020000020003" pitchFamily="2" charset="0"/>
              </a:rPr>
              <a:t>entence.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Write the sentences and fill in the missing words from the choice at the bottom of the page.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Choose from </a:t>
            </a:r>
            <a:r>
              <a:rPr lang="en-GB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Mild</a:t>
            </a:r>
            <a:r>
              <a:rPr lang="en-GB" dirty="0" smtClean="0"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SassoonCRInfantMedium" panose="02000603020000020003" pitchFamily="2" charset="0"/>
              </a:rPr>
              <a:t>Spicy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Hot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Mild</a:t>
            </a:r>
            <a:endParaRPr lang="en-GB" sz="54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3508977"/>
          </a:xfrm>
        </p:spPr>
        <p:txBody>
          <a:bodyPr/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– </a:t>
            </a:r>
            <a:r>
              <a:rPr lang="en-GB" b="1" dirty="0" err="1" smtClean="0">
                <a:latin typeface="SassoonCRInfantMedium" panose="02000603020000020003" pitchFamily="2" charset="0"/>
              </a:rPr>
              <a:t>ed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Biff__________ the rug.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Chip _____________ the box.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Floppy___________ into the pond.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Mum___________ her hair.</a:t>
            </a: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014573"/>
              </p:ext>
            </p:extLst>
          </p:nvPr>
        </p:nvGraphicFramePr>
        <p:xfrm>
          <a:off x="1475656" y="5085184"/>
          <a:ext cx="586867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jumped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pulled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opened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brushed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FFC000"/>
                </a:solidFill>
                <a:latin typeface="Bahnschrift" panose="020B0502040204020203" pitchFamily="34" charset="0"/>
              </a:rPr>
              <a:t>Spicy</a:t>
            </a:r>
            <a:endParaRPr lang="en-GB" sz="5400" dirty="0">
              <a:solidFill>
                <a:srgbClr val="FFC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 fontScale="47500" lnSpcReduction="20000"/>
          </a:bodyPr>
          <a:lstStyle/>
          <a:p>
            <a:r>
              <a:rPr lang="en-GB" sz="5100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sz="5100" b="1" dirty="0">
                <a:latin typeface="SassoonCRInfantMedium" panose="02000603020000020003" pitchFamily="2" charset="0"/>
              </a:rPr>
              <a:t> – </a:t>
            </a:r>
            <a:r>
              <a:rPr lang="en-GB" sz="5100" b="1" dirty="0" err="1" smtClean="0">
                <a:latin typeface="SassoonCRInfantMedium" panose="02000603020000020003" pitchFamily="2" charset="0"/>
              </a:rPr>
              <a:t>ed</a:t>
            </a:r>
            <a:endParaRPr lang="en-GB" sz="5100" b="1" dirty="0" smtClean="0">
              <a:latin typeface="SassoonCRInfantMedium" panose="02000603020000020003" pitchFamily="2" charset="0"/>
            </a:endParaRPr>
          </a:p>
          <a:p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Dad______________ football with his friends.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>
                <a:latin typeface="SassoonCRInfantMedium" panose="02000603020000020003" pitchFamily="2" charset="0"/>
              </a:rPr>
              <a:t>The </a:t>
            </a:r>
            <a:r>
              <a:rPr lang="en-GB" sz="5100" dirty="0" smtClean="0">
                <a:latin typeface="SassoonCRInfantMedium" panose="02000603020000020003" pitchFamily="2" charset="0"/>
              </a:rPr>
              <a:t>children__________ their hands.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>
                <a:latin typeface="SassoonCRInfantMedium" panose="02000603020000020003" pitchFamily="2" charset="0"/>
              </a:rPr>
              <a:t>The man ___________ </a:t>
            </a:r>
            <a:r>
              <a:rPr lang="en-GB" sz="5100" dirty="0" smtClean="0">
                <a:latin typeface="SassoonCRInfantMedium" panose="02000603020000020003" pitchFamily="2" charset="0"/>
              </a:rPr>
              <a:t>his car in the drive.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Kipper____________ his books into his school bag.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Everyone___________ at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Mum and Dad __________ from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The children all ____________school.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Dad __________ the light.</a:t>
            </a:r>
          </a:p>
          <a:p>
            <a:pPr lvl="0"/>
            <a:endParaRPr lang="en-GB" sz="5400" dirty="0"/>
          </a:p>
          <a:p>
            <a:pPr lvl="0"/>
            <a:endParaRPr lang="en-GB" sz="5400" dirty="0" smtClean="0"/>
          </a:p>
          <a:p>
            <a:pPr lvl="0"/>
            <a:endParaRPr lang="en-GB" sz="5400" dirty="0"/>
          </a:p>
          <a:p>
            <a:pPr lvl="0"/>
            <a:endParaRPr lang="en-GB" sz="5400" dirty="0"/>
          </a:p>
          <a:p>
            <a:pPr marL="0" indent="0">
              <a:buNone/>
            </a:pPr>
            <a:endParaRPr lang="en-GB" sz="5400" dirty="0">
              <a:latin typeface="SassoonCRInfantMedium" panose="0200060302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701986"/>
              </p:ext>
            </p:extLst>
          </p:nvPr>
        </p:nvGraphicFramePr>
        <p:xfrm>
          <a:off x="1475656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washed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stayed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fixed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parked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packed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worked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missed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Hot</a:t>
            </a:r>
            <a:endParaRPr lang="en-GB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920880" cy="3816424"/>
          </a:xfrm>
        </p:spPr>
        <p:txBody>
          <a:bodyPr>
            <a:normAutofit fontScale="85000" lnSpcReduction="20000"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</a:t>
            </a:r>
            <a:r>
              <a:rPr lang="en-GB" b="1" dirty="0" smtClean="0">
                <a:latin typeface="SassoonCRInfantMedium" panose="02000603020000020003" pitchFamily="2" charset="0"/>
              </a:rPr>
              <a:t>– </a:t>
            </a:r>
            <a:r>
              <a:rPr lang="en-GB" b="1" dirty="0" err="1" smtClean="0">
                <a:latin typeface="SassoonCRInfantMedium" panose="02000603020000020003" pitchFamily="2" charset="0"/>
              </a:rPr>
              <a:t>ed</a:t>
            </a:r>
            <a:endParaRPr lang="en-GB" b="1" dirty="0" smtClean="0">
              <a:latin typeface="SassoonCRInfantMedium" panose="02000603020000020003" pitchFamily="2" charset="0"/>
            </a:endParaRP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He was___________ there were toilet rolls in the shop.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boy </a:t>
            </a:r>
            <a:r>
              <a:rPr lang="en-GB" dirty="0" smtClean="0">
                <a:latin typeface="SassoonCRInfantMedium" panose="02000603020000020003" pitchFamily="2" charset="0"/>
              </a:rPr>
              <a:t> got _______________ into his </a:t>
            </a:r>
            <a:r>
              <a:rPr lang="en-GB" dirty="0" err="1" smtClean="0">
                <a:latin typeface="SassoonCRInfantMedium" panose="02000603020000020003" pitchFamily="2" charset="0"/>
              </a:rPr>
              <a:t>Pj’s</a:t>
            </a:r>
            <a:r>
              <a:rPr lang="en-GB" dirty="0" smtClean="0">
                <a:latin typeface="SassoonCRInfantMedium" panose="02000603020000020003" pitchFamily="2" charset="0"/>
              </a:rPr>
              <a:t> because </a:t>
            </a:r>
            <a:r>
              <a:rPr lang="en-GB" dirty="0">
                <a:latin typeface="SassoonCRInfantMedium" panose="02000603020000020003" pitchFamily="2" charset="0"/>
              </a:rPr>
              <a:t>it was </a:t>
            </a:r>
            <a:r>
              <a:rPr lang="en-GB" dirty="0" smtClean="0">
                <a:latin typeface="SassoonCRInfantMedium" panose="02000603020000020003" pitchFamily="2" charset="0"/>
              </a:rPr>
              <a:t>bedtime.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parents ____________ after a busy day home schooling.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children _______________ rainbows to put in their windows.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People ___________ food online but there was a huge waiting time.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Mum____________ the shelf and found some coins for the piggy bank.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pupils ____________  at home for a while and enjoyed it.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boys_______________ a game onto the computer to play.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6939"/>
              </p:ext>
            </p:extLst>
          </p:nvPr>
        </p:nvGraphicFramePr>
        <p:xfrm>
          <a:off x="1547664" y="4941168"/>
          <a:ext cx="5868670" cy="1607820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learned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surprised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ordered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dusted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relaxed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painted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changed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loaded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1380</TotalTime>
  <Words>537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Bahnschrift</vt:lpstr>
      <vt:lpstr>Calibri</vt:lpstr>
      <vt:lpstr>Century Gothic</vt:lpstr>
      <vt:lpstr>SassoonCRInfant</vt:lpstr>
      <vt:lpstr>SassoonCRInfantMedium</vt:lpstr>
      <vt:lpstr>Times New Roman</vt:lpstr>
      <vt:lpstr>Wingdings 2</vt:lpstr>
      <vt:lpstr>Austin</vt:lpstr>
      <vt:lpstr>Literacy Tuesday 24th March Part 1</vt:lpstr>
      <vt:lpstr>Verbs</vt:lpstr>
      <vt:lpstr>Watch the links below</vt:lpstr>
      <vt:lpstr>Warm Up Game!</vt:lpstr>
      <vt:lpstr>PowerPoint Presentation</vt:lpstr>
      <vt:lpstr>Part 2</vt:lpstr>
      <vt:lpstr>Mild</vt:lpstr>
      <vt:lpstr>Spicy</vt:lpstr>
      <vt:lpstr>Hot</vt:lpstr>
      <vt:lpstr>Assessment Time</vt:lpstr>
      <vt:lpstr>Plenary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Hannah Swift</cp:lastModifiedBy>
  <cp:revision>26</cp:revision>
  <dcterms:created xsi:type="dcterms:W3CDTF">2020-02-25T17:43:58Z</dcterms:created>
  <dcterms:modified xsi:type="dcterms:W3CDTF">2020-03-24T08:11:03Z</dcterms:modified>
</cp:coreProperties>
</file>