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0" autoAdjust="0"/>
    <p:restoredTop sz="94660" autoAdjust="0"/>
  </p:normalViewPr>
  <p:slideViewPr>
    <p:cSldViewPr>
      <p:cViewPr>
        <p:scale>
          <a:sx n="50" d="100"/>
          <a:sy n="50" d="100"/>
        </p:scale>
        <p:origin x="-207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6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6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60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52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95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4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5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69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9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7F5E-47EE-47D6-9AA7-B80D02BDC4F7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7D11-1C06-4DF4-95D6-06EF620D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52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Numeracy lesson.</a:t>
            </a:r>
            <a:br>
              <a:rPr lang="en-GB" u="sng" dirty="0" smtClean="0">
                <a:latin typeface="SassoonCRInfantMedium" panose="02000603020000020003" pitchFamily="2" charset="0"/>
              </a:rPr>
            </a:br>
            <a:r>
              <a:rPr lang="en-GB" u="sng" dirty="0">
                <a:latin typeface="SassoonCRInfantMedium" panose="02000603020000020003" pitchFamily="2" charset="0"/>
              </a:rPr>
              <a:t/>
            </a:r>
            <a:br>
              <a:rPr lang="en-GB" u="sng" dirty="0">
                <a:latin typeface="SassoonCRInfantMedium" panose="02000603020000020003" pitchFamily="2" charset="0"/>
              </a:rPr>
            </a:br>
            <a:r>
              <a:rPr lang="en-GB" u="sng" dirty="0" smtClean="0">
                <a:latin typeface="SassoonCRInfantMedium" panose="02000603020000020003" pitchFamily="2" charset="0"/>
              </a:rPr>
              <a:t>Monday 23</a:t>
            </a:r>
            <a:r>
              <a:rPr lang="en-GB" u="sng" baseline="30000" dirty="0" smtClean="0">
                <a:latin typeface="SassoonCRInfantMedium" panose="02000603020000020003" pitchFamily="2" charset="0"/>
              </a:rPr>
              <a:t>rd</a:t>
            </a:r>
            <a:r>
              <a:rPr lang="en-GB" u="sng" dirty="0" smtClean="0">
                <a:latin typeface="SassoonCRInfantMedium" panose="02000603020000020003" pitchFamily="2" charset="0"/>
              </a:rPr>
              <a:t> March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0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What calculation is represented by my drawing here?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1902269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15616" y="2029245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91680" y="2186454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1834825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940152" y="24252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178646" y="3055908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508104" y="2642837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1403648" y="2141449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339752" y="288691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qual 4"/>
          <p:cNvSpPr/>
          <p:nvPr/>
        </p:nvSpPr>
        <p:spPr>
          <a:xfrm>
            <a:off x="6570582" y="2659102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Plus 2"/>
          <p:cNvSpPr/>
          <p:nvPr/>
        </p:nvSpPr>
        <p:spPr>
          <a:xfrm>
            <a:off x="3131840" y="2417059"/>
            <a:ext cx="1224136" cy="10925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4644008" y="2113353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20072" y="2270562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32040" y="2225557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492152" y="303931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6092552" y="25776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6244952" y="27300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Did you get it right?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1902269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15616" y="2029245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91680" y="2186454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1834825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940152" y="24252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178646" y="3055908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508104" y="2642837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1403648" y="2141449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339752" y="288691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qual 4"/>
          <p:cNvSpPr/>
          <p:nvPr/>
        </p:nvSpPr>
        <p:spPr>
          <a:xfrm>
            <a:off x="6570582" y="2659102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Plus 2"/>
          <p:cNvSpPr/>
          <p:nvPr/>
        </p:nvSpPr>
        <p:spPr>
          <a:xfrm>
            <a:off x="3131840" y="2417059"/>
            <a:ext cx="1224136" cy="10925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4644008" y="2113353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20072" y="2270562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32040" y="2225557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492152" y="303931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6092552" y="25776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6244952" y="2730080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1303562" y="388311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5</a:t>
            </a:r>
            <a:r>
              <a:rPr lang="en-GB" sz="6600" dirty="0" smtClean="0"/>
              <a:t>3</a:t>
            </a:r>
            <a:endParaRPr lang="en-GB" sz="6600" dirty="0"/>
          </a:p>
        </p:txBody>
      </p:sp>
      <p:sp>
        <p:nvSpPr>
          <p:cNvPr id="38" name="Plus 37"/>
          <p:cNvSpPr/>
          <p:nvPr/>
        </p:nvSpPr>
        <p:spPr>
          <a:xfrm>
            <a:off x="2843808" y="3898568"/>
            <a:ext cx="1224136" cy="109254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4536236" y="3933220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34</a:t>
            </a:r>
            <a:endParaRPr lang="en-GB" sz="6600" dirty="0"/>
          </a:p>
        </p:txBody>
      </p:sp>
      <p:sp>
        <p:nvSpPr>
          <p:cNvPr id="40" name="Equal 39"/>
          <p:cNvSpPr/>
          <p:nvPr/>
        </p:nvSpPr>
        <p:spPr>
          <a:xfrm>
            <a:off x="5789328" y="4001322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045840" y="509968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SassoonCRInfantMedium" panose="02000603020000020003" pitchFamily="2" charset="0"/>
              </a:rPr>
              <a:t>Count the tens and then ones to find the answer!</a:t>
            </a:r>
            <a:endParaRPr lang="en-GB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3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Autofit/>
          </a:bodyPr>
          <a:lstStyle/>
          <a:p>
            <a:r>
              <a:rPr lang="en-GB" sz="2800" u="sng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Your turn!</a:t>
            </a:r>
            <a:br>
              <a:rPr lang="en-GB" sz="2800" u="sng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</a:br>
            <a:r>
              <a:rPr lang="en-GB" sz="28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In your jotter calculate the following by drawing the dienes. You choose which chilli challenge suits your level of understanding!</a:t>
            </a:r>
            <a:br>
              <a:rPr lang="en-GB" sz="28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</a:br>
            <a:endParaRPr lang="en-GB" sz="28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6" name="Picture 2" descr="Image result for 1 green chill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99" y="2061688"/>
            <a:ext cx="1224136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3 yellow chill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61688"/>
            <a:ext cx="153617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4 red chill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61688"/>
            <a:ext cx="1152127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1944" y="206168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Mild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355976" y="2061688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Spicy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740352" y="206168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07975" y="3573016"/>
            <a:ext cx="2103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 smtClean="0"/>
              <a:t>23+ 13=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45+24=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33+ 51=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44+23=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16+ 42=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81+27=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77+ 13=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94+28=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637668" y="3573016"/>
            <a:ext cx="2103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/>
              <a:t>9</a:t>
            </a:r>
            <a:r>
              <a:rPr lang="en-GB" sz="2400" dirty="0" smtClean="0"/>
              <a:t>3+ 18=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78+24=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133+ 51=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214+23=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316+ 342=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81+127=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727+ 13=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942+28=</a:t>
            </a:r>
            <a:endParaRPr lang="en-GB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516217" y="3564632"/>
            <a:ext cx="25398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/>
              <a:t>316+ 342=</a:t>
            </a:r>
          </a:p>
          <a:p>
            <a:pPr marL="342900" indent="-342900">
              <a:buAutoNum type="arabicPeriod"/>
            </a:pPr>
            <a:r>
              <a:rPr lang="en-GB" sz="2400" dirty="0"/>
              <a:t>81+127=</a:t>
            </a:r>
          </a:p>
          <a:p>
            <a:pPr marL="342900" indent="-342900">
              <a:buAutoNum type="arabicPeriod"/>
            </a:pPr>
            <a:r>
              <a:rPr lang="en-GB" sz="2400" dirty="0"/>
              <a:t>727+ 13=</a:t>
            </a:r>
          </a:p>
          <a:p>
            <a:pPr marL="342900" indent="-342900">
              <a:buAutoNum type="arabicPeriod"/>
            </a:pPr>
            <a:r>
              <a:rPr lang="en-GB" sz="2400" dirty="0"/>
              <a:t>942+28=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____+ 31=102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782+___= 800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873+___=2010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____+12=3000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64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19724" y="2420888"/>
            <a:ext cx="7772400" cy="1470025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GB" dirty="0" smtClean="0">
                <a:latin typeface="SassoonCRInfantMedium" panose="02000603020000020003" pitchFamily="2" charset="0"/>
              </a:rPr>
              <a:t>Let’s reflect on our learning!</a:t>
            </a:r>
            <a:br>
              <a:rPr lang="en-GB" dirty="0" smtClean="0">
                <a:latin typeface="SassoonCRInfantMedium" panose="02000603020000020003" pitchFamily="2" charset="0"/>
              </a:rPr>
            </a:br>
            <a:r>
              <a:rPr lang="en-GB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Do </a:t>
            </a:r>
            <a:r>
              <a:rPr lang="en-GB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you </a:t>
            </a:r>
            <a:r>
              <a:rPr lang="en-GB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now…</a:t>
            </a:r>
            <a:r>
              <a:rPr lang="en-GB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K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now 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how to represent a number using 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dienes?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K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now 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how to draw the 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dienes?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A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dd 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by drawing the 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dienes?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K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now 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>that it doesn’t matter what order I add in- you get the same </a:t>
            </a:r>
            <a:r>
              <a:rPr lang="en-GB" sz="36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answer?</a:t>
            </a:r>
            <a: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sz="3600" dirty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dirty="0">
                <a:solidFill>
                  <a:srgbClr val="002060"/>
                </a:solidFill>
                <a:latin typeface="SassoonCRInfantMedium" panose="02000603020000020003" pitchFamily="2" charset="0"/>
              </a:rPr>
              <a:t/>
            </a:r>
            <a:br>
              <a:rPr lang="en-GB" dirty="0">
                <a:solidFill>
                  <a:srgbClr val="002060"/>
                </a:solidFill>
                <a:latin typeface="SassoonCRInfantMedium" panose="02000603020000020003" pitchFamily="2" charset="0"/>
              </a:rPr>
            </a:br>
            <a:r>
              <a:rPr lang="en-GB" dirty="0" smtClean="0">
                <a:latin typeface="SassoonCRInfantMedium" panose="02000603020000020003" pitchFamily="2" charset="0"/>
              </a:rPr>
              <a:t/>
            </a:r>
            <a:br>
              <a:rPr lang="en-GB" dirty="0" smtClean="0">
                <a:latin typeface="SassoonCRInfantMedium" panose="02000603020000020003" pitchFamily="2" charset="0"/>
              </a:rPr>
            </a:br>
            <a:endParaRPr lang="en-GB" dirty="0">
              <a:latin typeface="SassoonCRInfantMedium" panose="02000603020000020003" pitchFamily="2" charset="0"/>
            </a:endParaRPr>
          </a:p>
        </p:txBody>
      </p:sp>
      <p:pic>
        <p:nvPicPr>
          <p:cNvPr id="6147" name="Picture 3" descr="C:\Users\jennifer.hall\AppData\Local\Microsoft\Windows\INetCache\IE\GNK1MN8P\Traffic-Light-PNG-HD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4365104"/>
            <a:ext cx="2650604" cy="265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4752052"/>
            <a:ext cx="7590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CRInfantMedium" panose="02000603020000020003" pitchFamily="2" charset="0"/>
              </a:rPr>
              <a:t>Not achieved the learning intention- I’ve answered ‘no’ to all of the above</a:t>
            </a:r>
            <a:r>
              <a:rPr lang="en-GB" dirty="0" smtClean="0">
                <a:latin typeface="SassoonCRInfantMedium" panose="02000603020000020003" pitchFamily="2" charset="0"/>
              </a:rPr>
              <a:t>.</a:t>
            </a:r>
          </a:p>
          <a:p>
            <a:r>
              <a:rPr lang="en-GB" dirty="0" smtClean="0">
                <a:latin typeface="SassoonCRInfantMedium" panose="02000603020000020003" pitchFamily="2" charset="0"/>
              </a:rPr>
              <a:t>Go through the slides again.</a:t>
            </a:r>
            <a:endParaRPr lang="en-GB" dirty="0">
              <a:latin typeface="SassoonCRInfantMedium" panose="02000603020000020003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5543128"/>
            <a:ext cx="8093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CRInfantMedium" panose="02000603020000020003" pitchFamily="2" charset="0"/>
              </a:rPr>
              <a:t>Partly achieved </a:t>
            </a:r>
            <a:r>
              <a:rPr lang="en-GB" dirty="0">
                <a:latin typeface="SassoonCRInfantMedium" panose="02000603020000020003" pitchFamily="2" charset="0"/>
              </a:rPr>
              <a:t>the learning intention- I’ve answered </a:t>
            </a:r>
            <a:r>
              <a:rPr lang="en-GB" dirty="0" smtClean="0">
                <a:latin typeface="SassoonCRInfantMedium" panose="02000603020000020003" pitchFamily="2" charset="0"/>
              </a:rPr>
              <a:t>‘yes’ </a:t>
            </a:r>
            <a:r>
              <a:rPr lang="en-GB" dirty="0">
                <a:latin typeface="SassoonCRInfantMedium" panose="02000603020000020003" pitchFamily="2" charset="0"/>
              </a:rPr>
              <a:t>to </a:t>
            </a:r>
            <a:r>
              <a:rPr lang="en-GB" dirty="0" smtClean="0">
                <a:latin typeface="SassoonCRInfantMedium" panose="02000603020000020003" pitchFamily="2" charset="0"/>
              </a:rPr>
              <a:t>some </a:t>
            </a:r>
            <a:r>
              <a:rPr lang="en-GB" dirty="0">
                <a:latin typeface="SassoonCRInfantMedium" panose="02000603020000020003" pitchFamily="2" charset="0"/>
              </a:rPr>
              <a:t>of the </a:t>
            </a:r>
            <a:r>
              <a:rPr lang="en-GB" dirty="0" smtClean="0">
                <a:latin typeface="SassoonCRInfantMedium" panose="02000603020000020003" pitchFamily="2" charset="0"/>
              </a:rPr>
              <a:t>above</a:t>
            </a:r>
          </a:p>
          <a:p>
            <a:r>
              <a:rPr lang="en-GB" dirty="0" smtClean="0">
                <a:latin typeface="SassoonCRInfantMedium" panose="02000603020000020003" pitchFamily="2" charset="0"/>
              </a:rPr>
              <a:t>Goo job! We’ll keep practising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6196677"/>
            <a:ext cx="7304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CRInfantMedium" panose="02000603020000020003" pitchFamily="2" charset="0"/>
              </a:rPr>
              <a:t>Achieved </a:t>
            </a:r>
            <a:r>
              <a:rPr lang="en-GB" dirty="0">
                <a:latin typeface="SassoonCRInfantMedium" panose="02000603020000020003" pitchFamily="2" charset="0"/>
              </a:rPr>
              <a:t>the learning intention- I’ve answered </a:t>
            </a:r>
            <a:r>
              <a:rPr lang="en-GB" dirty="0" smtClean="0">
                <a:latin typeface="SassoonCRInfantMedium" panose="02000603020000020003" pitchFamily="2" charset="0"/>
              </a:rPr>
              <a:t>‘yes’ </a:t>
            </a:r>
            <a:r>
              <a:rPr lang="en-GB" dirty="0">
                <a:latin typeface="SassoonCRInfantMedium" panose="02000603020000020003" pitchFamily="2" charset="0"/>
              </a:rPr>
              <a:t>to all of the above</a:t>
            </a:r>
            <a:r>
              <a:rPr lang="en-GB" dirty="0" smtClean="0"/>
              <a:t>. </a:t>
            </a:r>
          </a:p>
          <a:p>
            <a:r>
              <a:rPr lang="en-GB" dirty="0" smtClean="0">
                <a:latin typeface="SassoonCRInfantMedium" panose="02000603020000020003" pitchFamily="2" charset="0"/>
              </a:rPr>
              <a:t>Well done!</a:t>
            </a:r>
            <a:endParaRPr lang="en-GB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144463"/>
            <a:ext cx="7772400" cy="1470025"/>
          </a:xfrm>
        </p:spPr>
        <p:txBody>
          <a:bodyPr>
            <a:normAutofit/>
          </a:bodyPr>
          <a:lstStyle/>
          <a:p>
            <a:r>
              <a:rPr lang="en-GB" sz="3200" u="sng" dirty="0" smtClean="0">
                <a:latin typeface="SassoonCRInfantMedium" panose="02000603020000020003" pitchFamily="2" charset="0"/>
              </a:rPr>
              <a:t>Mental Maths</a:t>
            </a:r>
            <a:br>
              <a:rPr lang="en-GB" sz="3200" u="sng" dirty="0" smtClean="0">
                <a:latin typeface="SassoonCRInfantMedium" panose="02000603020000020003" pitchFamily="2" charset="0"/>
              </a:rPr>
            </a:br>
            <a:r>
              <a:rPr lang="en-GB" sz="3200" i="1" dirty="0" smtClean="0">
                <a:latin typeface="SassoonCRInfantMedium" panose="02000603020000020003" pitchFamily="2" charset="0"/>
              </a:rPr>
              <a:t>Recommended time 15 mins</a:t>
            </a:r>
            <a:endParaRPr lang="en-GB" sz="3200" i="1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2028" y="1052736"/>
            <a:ext cx="6400800" cy="1296144"/>
          </a:xfrm>
        </p:spPr>
        <p:txBody>
          <a:bodyPr>
            <a:noAutofit/>
          </a:bodyPr>
          <a:lstStyle/>
          <a:p>
            <a:pPr algn="l"/>
            <a:endParaRPr lang="en-GB" sz="2800" dirty="0" smtClean="0">
              <a:solidFill>
                <a:srgbClr val="002060"/>
              </a:solidFill>
              <a:latin typeface="SassoonCRInfantMedium" panose="02000603020000020003" pitchFamily="2" charset="0"/>
            </a:endParaRPr>
          </a:p>
          <a:p>
            <a:pPr algn="l"/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Step 1: Make sure you can recall all your number bonds to ten (off by heart)</a:t>
            </a:r>
            <a:endParaRPr lang="en-GB" sz="2800" dirty="0">
              <a:solidFill>
                <a:srgbClr val="002060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1026" name="Picture 2" descr="Image result for number bonds to 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4210447" cy="409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2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144463"/>
            <a:ext cx="7772400" cy="1470025"/>
          </a:xfrm>
        </p:spPr>
        <p:txBody>
          <a:bodyPr>
            <a:normAutofit/>
          </a:bodyPr>
          <a:lstStyle/>
          <a:p>
            <a:r>
              <a:rPr lang="en-GB" sz="3200" u="sng" dirty="0" smtClean="0">
                <a:latin typeface="SassoonCRInfantMedium" panose="02000603020000020003" pitchFamily="2" charset="0"/>
              </a:rPr>
              <a:t>Mental Maths</a:t>
            </a:r>
            <a:br>
              <a:rPr lang="en-GB" sz="3200" u="sng" dirty="0" smtClean="0">
                <a:latin typeface="SassoonCRInfantMedium" panose="02000603020000020003" pitchFamily="2" charset="0"/>
              </a:rPr>
            </a:br>
            <a:r>
              <a:rPr lang="en-GB" sz="3200" dirty="0" smtClean="0">
                <a:latin typeface="SassoonCRInfantMedium" panose="02000603020000020003" pitchFamily="2" charset="0"/>
              </a:rPr>
              <a:t>Recommended time 15 mins</a:t>
            </a:r>
            <a:endParaRPr lang="en-GB" sz="3200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2028" y="1052736"/>
            <a:ext cx="8180412" cy="1296144"/>
          </a:xfrm>
        </p:spPr>
        <p:txBody>
          <a:bodyPr>
            <a:noAutofit/>
          </a:bodyPr>
          <a:lstStyle/>
          <a:p>
            <a:pPr algn="l"/>
            <a:endParaRPr lang="en-GB" sz="2800" dirty="0" smtClean="0">
              <a:solidFill>
                <a:srgbClr val="002060"/>
              </a:solidFill>
              <a:latin typeface="SassoonCRInfantMedium" panose="02000603020000020003" pitchFamily="2" charset="0"/>
            </a:endParaRPr>
          </a:p>
          <a:p>
            <a:pPr algn="l"/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Step 2 (if you can confidently do step 1): Change your number bonds to ten into number bonds to 100 by multiplying by ten.  Then recall these off by heart.</a:t>
            </a:r>
          </a:p>
          <a:p>
            <a:pPr algn="l"/>
            <a:endParaRPr lang="en-GB" sz="2800" dirty="0" smtClean="0">
              <a:solidFill>
                <a:srgbClr val="002060"/>
              </a:solidFill>
              <a:latin typeface="SassoonCRInfantMedium" panose="02000603020000020003" pitchFamily="2" charset="0"/>
            </a:endParaRPr>
          </a:p>
          <a:p>
            <a:pPr algn="l"/>
            <a:r>
              <a:rPr lang="en-GB" sz="2800" dirty="0" smtClean="0">
                <a:solidFill>
                  <a:srgbClr val="7030A0"/>
                </a:solidFill>
                <a:latin typeface="SassoonCRInfantMedium" panose="02000603020000020003" pitchFamily="2" charset="0"/>
              </a:rPr>
              <a:t>1+9=10 so 10+90=100</a:t>
            </a:r>
          </a:p>
          <a:p>
            <a:pPr algn="l"/>
            <a:r>
              <a:rPr lang="en-GB" sz="2800" dirty="0" smtClean="0">
                <a:solidFill>
                  <a:srgbClr val="7030A0"/>
                </a:solidFill>
                <a:latin typeface="SassoonCRInfantMedium" panose="02000603020000020003" pitchFamily="2" charset="0"/>
              </a:rPr>
              <a:t>2+8=10 so 20 +80=100</a:t>
            </a:r>
          </a:p>
          <a:p>
            <a:pPr algn="l"/>
            <a:endParaRPr lang="en-GB" sz="2800" dirty="0">
              <a:solidFill>
                <a:srgbClr val="7030A0"/>
              </a:solidFill>
              <a:latin typeface="SassoonCRInfantMedium" panose="02000603020000020003" pitchFamily="2" charset="0"/>
            </a:endParaRPr>
          </a:p>
          <a:p>
            <a:pPr algn="l"/>
            <a:r>
              <a:rPr lang="en-GB" sz="2800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Extension: Can you work out a whole number family? i.e. 10+90=100 so 90+10=100 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  <a:latin typeface="SassoonCRInfantMedium" panose="02000603020000020003" pitchFamily="2" charset="0"/>
              </a:rPr>
              <a:t> </a:t>
            </a:r>
            <a:r>
              <a:rPr lang="en-GB" sz="2800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             so 100-10=90 so 100-90=10</a:t>
            </a:r>
            <a:endParaRPr lang="en-GB" sz="28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L.I. To </a:t>
            </a:r>
            <a:r>
              <a:rPr lang="en-GB" u="sng" dirty="0" smtClean="0">
                <a:latin typeface="SassoonCRInfantMedium" panose="02000603020000020003" pitchFamily="2" charset="0"/>
              </a:rPr>
              <a:t>add by drawing dienes.</a:t>
            </a:r>
            <a:br>
              <a:rPr lang="en-GB" u="sng" dirty="0" smtClean="0">
                <a:latin typeface="SassoonCRInfantMedium" panose="02000603020000020003" pitchFamily="2" charset="0"/>
              </a:rPr>
            </a:br>
            <a:r>
              <a:rPr lang="en-GB" i="1" dirty="0" smtClean="0">
                <a:latin typeface="SassoonCRInfantMedium" panose="02000603020000020003" pitchFamily="2" charset="0"/>
              </a:rPr>
              <a:t>Recommended time </a:t>
            </a:r>
            <a:r>
              <a:rPr lang="en-GB" i="1" dirty="0" err="1" smtClean="0">
                <a:latin typeface="SassoonCRInfantMedium" panose="02000603020000020003" pitchFamily="2" charset="0"/>
              </a:rPr>
              <a:t>approx</a:t>
            </a:r>
            <a:r>
              <a:rPr lang="en-GB" i="1" dirty="0" smtClean="0">
                <a:latin typeface="SassoonCRInfantMedium" panose="02000603020000020003" pitchFamily="2" charset="0"/>
              </a:rPr>
              <a:t> 1 hour</a:t>
            </a:r>
            <a:endParaRPr lang="en-GB" i="1" dirty="0">
              <a:latin typeface="SassoonCRInfantMedium" panose="02000603020000020003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GB" sz="2800" u="sng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Steps to success</a:t>
            </a: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I </a:t>
            </a:r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know how to represent a number using dienes.</a:t>
            </a: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I know how to draw the dienes.</a:t>
            </a: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I can add by drawing the dienes.</a:t>
            </a: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rgbClr val="002060"/>
                </a:solidFill>
                <a:latin typeface="SassoonCRInfantMedium" panose="02000603020000020003" pitchFamily="2" charset="0"/>
              </a:rPr>
              <a:t>I know that it doesn’t matter what order I add in- you get the same answer.</a:t>
            </a:r>
            <a:endParaRPr lang="en-GB" sz="2800" dirty="0">
              <a:solidFill>
                <a:srgbClr val="00206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steps to succ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69476"/>
            <a:ext cx="2438400" cy="19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0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These are dienes.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Image result for di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84" y="1646238"/>
            <a:ext cx="8628117" cy="387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1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We can use dienes to represent numbers.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1832248" cy="17526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This represents 25 because 25 is made of 2 tens and 5 ones.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4098" name="Picture 2" descr="Image result for dienes representing numb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49977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1547664" y="3789040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 txBox="1">
            <a:spLocks/>
          </p:cNvSpPr>
          <p:nvPr/>
        </p:nvSpPr>
        <p:spPr>
          <a:xfrm>
            <a:off x="5652120" y="4571206"/>
            <a:ext cx="18322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What number does this represent?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164288" y="3789040"/>
            <a:ext cx="7200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13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I can draw dienes like this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" name="Picture 4" descr="Image result for di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33720"/>
            <a:ext cx="6681372" cy="299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508104" y="4797152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Users\jennifer.hall\AppData\Local\Microsoft\Windows\INetCache\IE\GNK1MN8P\pencil-3453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34" y="5277544"/>
            <a:ext cx="887760" cy="88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7380312" y="5277544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3" name="Picture 3" descr="C:\Users\jennifer.hall\AppData\Local\Microsoft\Windows\INetCache\IE\GNK1MN8P\pencil-3453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488" y="4703982"/>
            <a:ext cx="888952" cy="88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63144" y="5052088"/>
            <a:ext cx="648072" cy="5822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3" descr="C:\Users\jennifer.hall\AppData\Local\Microsoft\Windows\INetCache\IE\GNK1MN8P\pencil-3453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780" y="4759248"/>
            <a:ext cx="888952" cy="88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691680" y="5052088"/>
            <a:ext cx="648072" cy="5822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438164" y="5159742"/>
            <a:ext cx="648072" cy="5822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3" descr="C:\Users\jennifer.hall\AppData\Local\Microsoft\Windows\INetCache\IE\GNK1MN8P\pencil-3453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934910"/>
            <a:ext cx="888952" cy="88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Now I can add numbers by drawing the dienes!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204864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84040" y="2204864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62200" y="2204864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2259360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83768" y="277550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1990798" y="250449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134814" y="2989185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us 2"/>
          <p:cNvSpPr/>
          <p:nvPr/>
        </p:nvSpPr>
        <p:spPr>
          <a:xfrm>
            <a:off x="3635896" y="2315217"/>
            <a:ext cx="1160884" cy="13681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5580112" y="2193268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084168" y="265023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qual 4"/>
          <p:cNvSpPr/>
          <p:nvPr/>
        </p:nvSpPr>
        <p:spPr>
          <a:xfrm>
            <a:off x="6588224" y="2555776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2200" y="443711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33</a:t>
            </a:r>
            <a:endParaRPr lang="en-GB" sz="6600" dirty="0"/>
          </a:p>
        </p:txBody>
      </p:sp>
      <p:sp>
        <p:nvSpPr>
          <p:cNvPr id="26" name="Plus 25"/>
          <p:cNvSpPr/>
          <p:nvPr/>
        </p:nvSpPr>
        <p:spPr>
          <a:xfrm>
            <a:off x="3207854" y="4188475"/>
            <a:ext cx="1160884" cy="13681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07918" y="4318553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21</a:t>
            </a:r>
            <a:endParaRPr lang="en-GB" sz="6600" dirty="0"/>
          </a:p>
        </p:txBody>
      </p:sp>
      <p:sp>
        <p:nvSpPr>
          <p:cNvPr id="28" name="Equal 27"/>
          <p:cNvSpPr/>
          <p:nvPr/>
        </p:nvSpPr>
        <p:spPr>
          <a:xfrm>
            <a:off x="6588224" y="4469972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1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SassoonCRInfantMedium" panose="02000603020000020003" pitchFamily="2" charset="0"/>
              </a:rPr>
              <a:t>Now  count the tens and then the ones to find the total</a:t>
            </a:r>
            <a:endParaRPr lang="en-GB" u="sng" dirty="0">
              <a:latin typeface="SassoonCRInfantMedium" panose="02000603020000020003" pitchFamily="2" charset="0"/>
            </a:endParaRPr>
          </a:p>
        </p:txBody>
      </p:sp>
      <p:sp>
        <p:nvSpPr>
          <p:cNvPr id="4" name="AutoShape 2" descr="Image result for steps to su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2284138" y="2219459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55776" y="2327893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63888" y="2268960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06076" y="2297882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106244" y="2999293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935910" y="2574894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160416" y="2586345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3347864" y="2304678"/>
            <a:ext cx="0" cy="136815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5457848" y="2749352"/>
            <a:ext cx="144016" cy="20368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qual 4"/>
          <p:cNvSpPr/>
          <p:nvPr/>
        </p:nvSpPr>
        <p:spPr>
          <a:xfrm>
            <a:off x="6042950" y="2545237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2200" y="443711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33</a:t>
            </a:r>
            <a:endParaRPr lang="en-GB" sz="6600" dirty="0"/>
          </a:p>
        </p:txBody>
      </p:sp>
      <p:sp>
        <p:nvSpPr>
          <p:cNvPr id="26" name="Plus 25"/>
          <p:cNvSpPr/>
          <p:nvPr/>
        </p:nvSpPr>
        <p:spPr>
          <a:xfrm>
            <a:off x="3207854" y="4188475"/>
            <a:ext cx="1160884" cy="13681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07918" y="4318553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21</a:t>
            </a:r>
            <a:endParaRPr lang="en-GB" sz="6600" dirty="0"/>
          </a:p>
        </p:txBody>
      </p:sp>
      <p:sp>
        <p:nvSpPr>
          <p:cNvPr id="28" name="Equal 27"/>
          <p:cNvSpPr/>
          <p:nvPr/>
        </p:nvSpPr>
        <p:spPr>
          <a:xfrm>
            <a:off x="6051794" y="4429034"/>
            <a:ext cx="1055264" cy="88703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0312" y="2281232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54</a:t>
            </a:r>
            <a:endParaRPr lang="en-GB" sz="6600" dirty="0"/>
          </a:p>
        </p:txBody>
      </p:sp>
      <p:sp>
        <p:nvSpPr>
          <p:cNvPr id="20" name="TextBox 19"/>
          <p:cNvSpPr txBox="1"/>
          <p:nvPr/>
        </p:nvSpPr>
        <p:spPr>
          <a:xfrm>
            <a:off x="7380312" y="4375713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 smtClean="0"/>
              <a:t>54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9464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381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Numeracy lesson.  Monday 23rd March</vt:lpstr>
      <vt:lpstr>Mental Maths Recommended time 15 mins</vt:lpstr>
      <vt:lpstr>Mental Maths Recommended time 15 mins</vt:lpstr>
      <vt:lpstr>L.I. To add by drawing dienes. Recommended time approx 1 hour</vt:lpstr>
      <vt:lpstr>These are dienes.</vt:lpstr>
      <vt:lpstr>We can use dienes to represent numbers.</vt:lpstr>
      <vt:lpstr>I can draw dienes like this</vt:lpstr>
      <vt:lpstr>Now I can add numbers by drawing the dienes!</vt:lpstr>
      <vt:lpstr>Now  count the tens and then the ones to find the total</vt:lpstr>
      <vt:lpstr>What calculation is represented by my drawing here?</vt:lpstr>
      <vt:lpstr>Did you get it right?</vt:lpstr>
      <vt:lpstr>Your turn! In your jotter calculate the following by drawing the dienes. You choose which chilli challenge suits your level of understanding! </vt:lpstr>
      <vt:lpstr>Let’s reflect on our learning! Do you now… Know how to represent a number using dienes? Know how to draw the dienes? Add by drawing the dienes? Know that it doesn’t matter what order I add in- you get the same answer?   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L.I. To learn how to use a dictionary</dc:title>
  <dc:creator>Jennifer Hall</dc:creator>
  <cp:lastModifiedBy>Jennifer Hall</cp:lastModifiedBy>
  <cp:revision>33</cp:revision>
  <dcterms:created xsi:type="dcterms:W3CDTF">2020-01-07T09:37:11Z</dcterms:created>
  <dcterms:modified xsi:type="dcterms:W3CDTF">2020-03-22T23:03:13Z</dcterms:modified>
</cp:coreProperties>
</file>