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70" autoAdjust="0"/>
    <p:restoredTop sz="94660" autoAdjust="0"/>
  </p:normalViewPr>
  <p:slideViewPr>
    <p:cSldViewPr>
      <p:cViewPr>
        <p:scale>
          <a:sx n="50" d="100"/>
          <a:sy n="50" d="100"/>
        </p:scale>
        <p:origin x="-2070" y="-60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E7F5E-47EE-47D6-9AA7-B80D02BDC4F7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C7D11-1C06-4DF4-95D6-06EF620D6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4860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E7F5E-47EE-47D6-9AA7-B80D02BDC4F7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C7D11-1C06-4DF4-95D6-06EF620D6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3163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E7F5E-47EE-47D6-9AA7-B80D02BDC4F7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C7D11-1C06-4DF4-95D6-06EF620D6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5604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E7F5E-47EE-47D6-9AA7-B80D02BDC4F7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C7D11-1C06-4DF4-95D6-06EF620D6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7004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E7F5E-47EE-47D6-9AA7-B80D02BDC4F7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C7D11-1C06-4DF4-95D6-06EF620D6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4524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E7F5E-47EE-47D6-9AA7-B80D02BDC4F7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C7D11-1C06-4DF4-95D6-06EF620D6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953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E7F5E-47EE-47D6-9AA7-B80D02BDC4F7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C7D11-1C06-4DF4-95D6-06EF620D6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8957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E7F5E-47EE-47D6-9AA7-B80D02BDC4F7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C7D11-1C06-4DF4-95D6-06EF620D6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543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E7F5E-47EE-47D6-9AA7-B80D02BDC4F7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C7D11-1C06-4DF4-95D6-06EF620D6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0450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E7F5E-47EE-47D6-9AA7-B80D02BDC4F7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C7D11-1C06-4DF4-95D6-06EF620D6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7691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E7F5E-47EE-47D6-9AA7-B80D02BDC4F7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C7D11-1C06-4DF4-95D6-06EF620D6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899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E7F5E-47EE-47D6-9AA7-B80D02BDC4F7}" type="datetimeFigureOut">
              <a:rPr lang="en-GB" smtClean="0"/>
              <a:t>22/03/2020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C7D11-1C06-4DF4-95D6-06EF620D6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1529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83671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u="sng" dirty="0" smtClean="0">
                <a:latin typeface="SassoonCRInfantMedium" panose="02000603020000020003" pitchFamily="2" charset="0"/>
              </a:rPr>
              <a:t>Numeracy lesson.</a:t>
            </a:r>
            <a:br>
              <a:rPr lang="en-GB" u="sng" dirty="0" smtClean="0">
                <a:latin typeface="SassoonCRInfantMedium" panose="02000603020000020003" pitchFamily="2" charset="0"/>
              </a:rPr>
            </a:br>
            <a:r>
              <a:rPr lang="en-GB" u="sng" dirty="0">
                <a:latin typeface="SassoonCRInfantMedium" panose="02000603020000020003" pitchFamily="2" charset="0"/>
              </a:rPr>
              <a:t/>
            </a:r>
            <a:br>
              <a:rPr lang="en-GB" u="sng" dirty="0">
                <a:latin typeface="SassoonCRInfantMedium" panose="02000603020000020003" pitchFamily="2" charset="0"/>
              </a:rPr>
            </a:br>
            <a:r>
              <a:rPr lang="en-GB" u="sng" dirty="0" smtClean="0">
                <a:latin typeface="SassoonCRInfantMedium" panose="02000603020000020003" pitchFamily="2" charset="0"/>
              </a:rPr>
              <a:t>Monday 23</a:t>
            </a:r>
            <a:r>
              <a:rPr lang="en-GB" u="sng" baseline="30000" dirty="0" smtClean="0">
                <a:latin typeface="SassoonCRInfantMedium" panose="02000603020000020003" pitchFamily="2" charset="0"/>
              </a:rPr>
              <a:t>rd</a:t>
            </a:r>
            <a:r>
              <a:rPr lang="en-GB" u="sng" dirty="0" smtClean="0">
                <a:latin typeface="SassoonCRInfantMedium" panose="02000603020000020003" pitchFamily="2" charset="0"/>
              </a:rPr>
              <a:t> March</a:t>
            </a:r>
            <a:endParaRPr lang="en-GB" u="sng" dirty="0">
              <a:latin typeface="SassoonCRInfantMedium" panose="02000603020000020003" pitchFamily="2" charset="0"/>
            </a:endParaRPr>
          </a:p>
        </p:txBody>
      </p:sp>
      <p:sp>
        <p:nvSpPr>
          <p:cNvPr id="4" name="AutoShape 2" descr="Image result for steps to succes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505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u="sng" dirty="0" smtClean="0">
                <a:latin typeface="SassoonCRInfantMedium" panose="02000603020000020003" pitchFamily="2" charset="0"/>
              </a:rPr>
              <a:t>What calculation is represented by my drawing here?</a:t>
            </a:r>
            <a:endParaRPr lang="en-GB" u="sng" dirty="0">
              <a:latin typeface="SassoonCRInfantMedium" panose="02000603020000020003" pitchFamily="2" charset="0"/>
            </a:endParaRPr>
          </a:p>
        </p:txBody>
      </p:sp>
      <p:sp>
        <p:nvSpPr>
          <p:cNvPr id="4" name="AutoShape 2" descr="Image result for steps to succes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611560" y="1902269"/>
            <a:ext cx="0" cy="136815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115616" y="2029245"/>
            <a:ext cx="0" cy="136815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691680" y="2186454"/>
            <a:ext cx="0" cy="136815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899592" y="1834825"/>
            <a:ext cx="0" cy="136815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5940152" y="2425280"/>
            <a:ext cx="144016" cy="20368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2178646" y="3055908"/>
            <a:ext cx="144016" cy="20368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5508104" y="2642837"/>
            <a:ext cx="144016" cy="20368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4" name="Straight Connector 23"/>
          <p:cNvCxnSpPr/>
          <p:nvPr/>
        </p:nvCxnSpPr>
        <p:spPr>
          <a:xfrm>
            <a:off x="1403648" y="2141449"/>
            <a:ext cx="0" cy="136815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2339752" y="2886912"/>
            <a:ext cx="144016" cy="20368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Equal 4"/>
          <p:cNvSpPr/>
          <p:nvPr/>
        </p:nvSpPr>
        <p:spPr>
          <a:xfrm>
            <a:off x="6570582" y="2659102"/>
            <a:ext cx="1055264" cy="887034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" name="Plus 2"/>
          <p:cNvSpPr/>
          <p:nvPr/>
        </p:nvSpPr>
        <p:spPr>
          <a:xfrm>
            <a:off x="3131840" y="2417059"/>
            <a:ext cx="1224136" cy="109254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9" name="Straight Connector 28"/>
          <p:cNvCxnSpPr/>
          <p:nvPr/>
        </p:nvCxnSpPr>
        <p:spPr>
          <a:xfrm>
            <a:off x="4644008" y="2113353"/>
            <a:ext cx="0" cy="136815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220072" y="2270562"/>
            <a:ext cx="0" cy="136815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932040" y="2225557"/>
            <a:ext cx="0" cy="136815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2492152" y="3039312"/>
            <a:ext cx="144016" cy="20368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/>
          <p:cNvSpPr/>
          <p:nvPr/>
        </p:nvSpPr>
        <p:spPr>
          <a:xfrm>
            <a:off x="6092552" y="2577680"/>
            <a:ext cx="144016" cy="20368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/>
          <p:cNvSpPr/>
          <p:nvPr/>
        </p:nvSpPr>
        <p:spPr>
          <a:xfrm>
            <a:off x="6244952" y="2730080"/>
            <a:ext cx="144016" cy="20368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953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>
            <a:normAutofit/>
          </a:bodyPr>
          <a:lstStyle/>
          <a:p>
            <a:r>
              <a:rPr lang="en-GB" u="sng" dirty="0" smtClean="0">
                <a:latin typeface="SassoonCRInfantMedium" panose="02000603020000020003" pitchFamily="2" charset="0"/>
              </a:rPr>
              <a:t>Did you get it right?</a:t>
            </a:r>
            <a:endParaRPr lang="en-GB" u="sng" dirty="0">
              <a:latin typeface="SassoonCRInfantMedium" panose="02000603020000020003" pitchFamily="2" charset="0"/>
            </a:endParaRPr>
          </a:p>
        </p:txBody>
      </p:sp>
      <p:sp>
        <p:nvSpPr>
          <p:cNvPr id="4" name="AutoShape 2" descr="Image result for steps to succes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611560" y="1902269"/>
            <a:ext cx="0" cy="136815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115616" y="2029245"/>
            <a:ext cx="0" cy="136815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691680" y="2186454"/>
            <a:ext cx="0" cy="136815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899592" y="1834825"/>
            <a:ext cx="0" cy="136815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5940152" y="2425280"/>
            <a:ext cx="144016" cy="20368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2178646" y="3055908"/>
            <a:ext cx="144016" cy="20368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5508104" y="2642837"/>
            <a:ext cx="144016" cy="20368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4" name="Straight Connector 23"/>
          <p:cNvCxnSpPr/>
          <p:nvPr/>
        </p:nvCxnSpPr>
        <p:spPr>
          <a:xfrm>
            <a:off x="1403648" y="2141449"/>
            <a:ext cx="0" cy="136815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2339752" y="2886912"/>
            <a:ext cx="144016" cy="20368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Equal 4"/>
          <p:cNvSpPr/>
          <p:nvPr/>
        </p:nvSpPr>
        <p:spPr>
          <a:xfrm>
            <a:off x="6570582" y="2659102"/>
            <a:ext cx="1055264" cy="887034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" name="Plus 2"/>
          <p:cNvSpPr/>
          <p:nvPr/>
        </p:nvSpPr>
        <p:spPr>
          <a:xfrm>
            <a:off x="3131840" y="2417059"/>
            <a:ext cx="1224136" cy="109254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9" name="Straight Connector 28"/>
          <p:cNvCxnSpPr/>
          <p:nvPr/>
        </p:nvCxnSpPr>
        <p:spPr>
          <a:xfrm>
            <a:off x="4644008" y="2113353"/>
            <a:ext cx="0" cy="136815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220072" y="2270562"/>
            <a:ext cx="0" cy="136815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4932040" y="2225557"/>
            <a:ext cx="0" cy="136815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2492152" y="3039312"/>
            <a:ext cx="144016" cy="20368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/>
          <p:cNvSpPr/>
          <p:nvPr/>
        </p:nvSpPr>
        <p:spPr>
          <a:xfrm>
            <a:off x="6092552" y="2577680"/>
            <a:ext cx="144016" cy="20368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/>
          <p:cNvSpPr/>
          <p:nvPr/>
        </p:nvSpPr>
        <p:spPr>
          <a:xfrm>
            <a:off x="6244952" y="2730080"/>
            <a:ext cx="144016" cy="20368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/>
          <p:cNvSpPr txBox="1"/>
          <p:nvPr/>
        </p:nvSpPr>
        <p:spPr>
          <a:xfrm>
            <a:off x="1303562" y="3883114"/>
            <a:ext cx="104387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dirty="0"/>
              <a:t>5</a:t>
            </a:r>
            <a:r>
              <a:rPr lang="en-GB" sz="6600" dirty="0" smtClean="0"/>
              <a:t>3</a:t>
            </a:r>
            <a:endParaRPr lang="en-GB" sz="6600" dirty="0"/>
          </a:p>
        </p:txBody>
      </p:sp>
      <p:sp>
        <p:nvSpPr>
          <p:cNvPr id="38" name="Plus 37"/>
          <p:cNvSpPr/>
          <p:nvPr/>
        </p:nvSpPr>
        <p:spPr>
          <a:xfrm>
            <a:off x="2843808" y="3898568"/>
            <a:ext cx="1224136" cy="109254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4536236" y="3933220"/>
            <a:ext cx="104387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dirty="0" smtClean="0"/>
              <a:t>34</a:t>
            </a:r>
            <a:endParaRPr lang="en-GB" sz="6600" dirty="0"/>
          </a:p>
        </p:txBody>
      </p:sp>
      <p:sp>
        <p:nvSpPr>
          <p:cNvPr id="40" name="Equal 39"/>
          <p:cNvSpPr/>
          <p:nvPr/>
        </p:nvSpPr>
        <p:spPr>
          <a:xfrm>
            <a:off x="5789328" y="4001322"/>
            <a:ext cx="1055264" cy="887034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41" name="Title 1"/>
          <p:cNvSpPr txBox="1">
            <a:spLocks/>
          </p:cNvSpPr>
          <p:nvPr/>
        </p:nvSpPr>
        <p:spPr>
          <a:xfrm>
            <a:off x="1045840" y="5099681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>
                <a:latin typeface="SassoonCRInfantMedium" panose="02000603020000020003" pitchFamily="2" charset="0"/>
              </a:rPr>
              <a:t>Count the tens and then ones to find the answer!</a:t>
            </a:r>
            <a:endParaRPr lang="en-GB" dirty="0">
              <a:latin typeface="SassoonCRInfantMedium" panose="020006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6932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7772400" cy="1470025"/>
          </a:xfrm>
        </p:spPr>
        <p:txBody>
          <a:bodyPr>
            <a:noAutofit/>
          </a:bodyPr>
          <a:lstStyle/>
          <a:p>
            <a:r>
              <a:rPr lang="en-GB" sz="2800" u="sng" dirty="0" smtClean="0">
                <a:solidFill>
                  <a:srgbClr val="FF0000"/>
                </a:solidFill>
                <a:latin typeface="SassoonCRInfantMedium" panose="02000603020000020003" pitchFamily="2" charset="0"/>
              </a:rPr>
              <a:t>Your turn!</a:t>
            </a:r>
            <a:br>
              <a:rPr lang="en-GB" sz="2800" u="sng" dirty="0" smtClean="0">
                <a:solidFill>
                  <a:srgbClr val="FF0000"/>
                </a:solidFill>
                <a:latin typeface="SassoonCRInfantMedium" panose="02000603020000020003" pitchFamily="2" charset="0"/>
              </a:rPr>
            </a:br>
            <a:r>
              <a:rPr lang="en-GB" sz="2800" dirty="0" smtClean="0">
                <a:solidFill>
                  <a:srgbClr val="FF0000"/>
                </a:solidFill>
                <a:latin typeface="SassoonCRInfantMedium" panose="02000603020000020003" pitchFamily="2" charset="0"/>
              </a:rPr>
              <a:t>In your jotter calculate the following by drawing the dienes. You choose which chilli challenge suits your level of understanding!</a:t>
            </a:r>
            <a:br>
              <a:rPr lang="en-GB" sz="2800" dirty="0" smtClean="0">
                <a:solidFill>
                  <a:srgbClr val="FF0000"/>
                </a:solidFill>
                <a:latin typeface="SassoonCRInfantMedium" panose="02000603020000020003" pitchFamily="2" charset="0"/>
              </a:rPr>
            </a:br>
            <a:endParaRPr lang="en-GB" sz="2800" dirty="0">
              <a:solidFill>
                <a:srgbClr val="FF0000"/>
              </a:solidFill>
              <a:latin typeface="SassoonCRInfantMedium" panose="02000603020000020003" pitchFamily="2" charset="0"/>
            </a:endParaRPr>
          </a:p>
        </p:txBody>
      </p:sp>
      <p:sp>
        <p:nvSpPr>
          <p:cNvPr id="4" name="AutoShape 2" descr="Image result for steps to succes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6146" name="Picture 2" descr="Image result for 1 green chill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899" y="2061688"/>
            <a:ext cx="1224136" cy="1152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Image result for 3 yellow chill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061688"/>
            <a:ext cx="1536170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Image result for 4 red chilli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2061688"/>
            <a:ext cx="1152127" cy="1152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31944" y="2061688"/>
            <a:ext cx="609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Mild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4355976" y="2061688"/>
            <a:ext cx="667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Spicy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7740352" y="2061688"/>
            <a:ext cx="527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Hot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307975" y="3573016"/>
            <a:ext cx="210378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sz="2400" dirty="0" smtClean="0"/>
              <a:t>23+ 13=</a:t>
            </a:r>
          </a:p>
          <a:p>
            <a:pPr marL="342900" indent="-342900">
              <a:buAutoNum type="arabicPeriod"/>
            </a:pPr>
            <a:r>
              <a:rPr lang="en-GB" sz="2400" dirty="0" smtClean="0"/>
              <a:t>45+24=</a:t>
            </a:r>
          </a:p>
          <a:p>
            <a:pPr marL="342900" indent="-342900">
              <a:buAutoNum type="arabicPeriod"/>
            </a:pPr>
            <a:r>
              <a:rPr lang="en-GB" sz="2400" dirty="0" smtClean="0"/>
              <a:t>33+ 51=</a:t>
            </a:r>
          </a:p>
          <a:p>
            <a:pPr marL="342900" indent="-342900">
              <a:buAutoNum type="arabicPeriod"/>
            </a:pPr>
            <a:r>
              <a:rPr lang="en-GB" sz="2400" dirty="0" smtClean="0"/>
              <a:t>44+23=</a:t>
            </a:r>
          </a:p>
          <a:p>
            <a:pPr marL="342900" indent="-342900">
              <a:buAutoNum type="arabicPeriod"/>
            </a:pPr>
            <a:r>
              <a:rPr lang="en-GB" sz="2400" dirty="0" smtClean="0"/>
              <a:t>16+ 42=</a:t>
            </a:r>
          </a:p>
          <a:p>
            <a:pPr marL="342900" indent="-342900">
              <a:buAutoNum type="arabicPeriod"/>
            </a:pPr>
            <a:r>
              <a:rPr lang="en-GB" sz="2400" dirty="0" smtClean="0"/>
              <a:t>81+27=</a:t>
            </a:r>
          </a:p>
          <a:p>
            <a:pPr marL="342900" indent="-342900">
              <a:buAutoNum type="arabicPeriod"/>
            </a:pPr>
            <a:r>
              <a:rPr lang="en-GB" sz="2400" dirty="0" smtClean="0"/>
              <a:t>77+ 13=</a:t>
            </a:r>
          </a:p>
          <a:p>
            <a:pPr marL="342900" indent="-342900">
              <a:buAutoNum type="arabicPeriod"/>
            </a:pPr>
            <a:r>
              <a:rPr lang="en-GB" sz="2400" dirty="0" smtClean="0"/>
              <a:t>94+28=</a:t>
            </a:r>
            <a:endParaRPr lang="en-GB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3637668" y="3573016"/>
            <a:ext cx="210378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sz="2400" dirty="0"/>
              <a:t>9</a:t>
            </a:r>
            <a:r>
              <a:rPr lang="en-GB" sz="2400" dirty="0" smtClean="0"/>
              <a:t>3+ 18=</a:t>
            </a:r>
          </a:p>
          <a:p>
            <a:pPr marL="342900" indent="-342900">
              <a:buAutoNum type="arabicPeriod"/>
            </a:pPr>
            <a:r>
              <a:rPr lang="en-GB" sz="2400" dirty="0" smtClean="0"/>
              <a:t>78+24=</a:t>
            </a:r>
          </a:p>
          <a:p>
            <a:pPr marL="342900" indent="-342900">
              <a:buAutoNum type="arabicPeriod"/>
            </a:pPr>
            <a:r>
              <a:rPr lang="en-GB" sz="2400" dirty="0" smtClean="0"/>
              <a:t>133+ 51=</a:t>
            </a:r>
          </a:p>
          <a:p>
            <a:pPr marL="342900" indent="-342900">
              <a:buAutoNum type="arabicPeriod"/>
            </a:pPr>
            <a:r>
              <a:rPr lang="en-GB" sz="2400" dirty="0" smtClean="0"/>
              <a:t>214+23=</a:t>
            </a:r>
          </a:p>
          <a:p>
            <a:pPr marL="342900" indent="-342900">
              <a:buAutoNum type="arabicPeriod"/>
            </a:pPr>
            <a:r>
              <a:rPr lang="en-GB" sz="2400" dirty="0" smtClean="0"/>
              <a:t>316+ 342=</a:t>
            </a:r>
          </a:p>
          <a:p>
            <a:pPr marL="342900" indent="-342900">
              <a:buAutoNum type="arabicPeriod"/>
            </a:pPr>
            <a:r>
              <a:rPr lang="en-GB" sz="2400" dirty="0" smtClean="0"/>
              <a:t>81+127=</a:t>
            </a:r>
          </a:p>
          <a:p>
            <a:pPr marL="342900" indent="-342900">
              <a:buAutoNum type="arabicPeriod"/>
            </a:pPr>
            <a:r>
              <a:rPr lang="en-GB" sz="2400" dirty="0" smtClean="0"/>
              <a:t>727+ 13=</a:t>
            </a:r>
          </a:p>
          <a:p>
            <a:pPr marL="342900" indent="-342900">
              <a:buAutoNum type="arabicPeriod"/>
            </a:pPr>
            <a:r>
              <a:rPr lang="en-GB" sz="2400" dirty="0" smtClean="0"/>
              <a:t>942+28=</a:t>
            </a:r>
            <a:endParaRPr lang="en-GB" sz="2400" dirty="0"/>
          </a:p>
        </p:txBody>
      </p:sp>
      <p:sp>
        <p:nvSpPr>
          <p:cNvPr id="36" name="TextBox 35"/>
          <p:cNvSpPr txBox="1"/>
          <p:nvPr/>
        </p:nvSpPr>
        <p:spPr>
          <a:xfrm>
            <a:off x="6516217" y="3564632"/>
            <a:ext cx="253988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sz="2400" dirty="0"/>
              <a:t>316+ 342=</a:t>
            </a:r>
          </a:p>
          <a:p>
            <a:pPr marL="342900" indent="-342900">
              <a:buAutoNum type="arabicPeriod"/>
            </a:pPr>
            <a:r>
              <a:rPr lang="en-GB" sz="2400" dirty="0"/>
              <a:t>81+127=</a:t>
            </a:r>
          </a:p>
          <a:p>
            <a:pPr marL="342900" indent="-342900">
              <a:buAutoNum type="arabicPeriod"/>
            </a:pPr>
            <a:r>
              <a:rPr lang="en-GB" sz="2400" dirty="0"/>
              <a:t>727+ 13=</a:t>
            </a:r>
          </a:p>
          <a:p>
            <a:pPr marL="342900" indent="-342900">
              <a:buAutoNum type="arabicPeriod"/>
            </a:pPr>
            <a:r>
              <a:rPr lang="en-GB" sz="2400" dirty="0"/>
              <a:t>942+28=</a:t>
            </a:r>
          </a:p>
          <a:p>
            <a:pPr marL="342900" indent="-342900">
              <a:buAutoNum type="arabicPeriod"/>
            </a:pPr>
            <a:r>
              <a:rPr lang="en-GB" sz="2400" dirty="0" smtClean="0"/>
              <a:t>____+ 31=102</a:t>
            </a:r>
          </a:p>
          <a:p>
            <a:pPr marL="342900" indent="-342900">
              <a:buAutoNum type="arabicPeriod"/>
            </a:pPr>
            <a:r>
              <a:rPr lang="en-GB" sz="2400" dirty="0" smtClean="0"/>
              <a:t>782+___= 800</a:t>
            </a:r>
          </a:p>
          <a:p>
            <a:pPr marL="342900" indent="-342900">
              <a:buAutoNum type="arabicPeriod"/>
            </a:pPr>
            <a:r>
              <a:rPr lang="en-GB" sz="2400" dirty="0" smtClean="0"/>
              <a:t>873+___=2010</a:t>
            </a:r>
          </a:p>
          <a:p>
            <a:pPr marL="342900" indent="-342900">
              <a:buAutoNum type="arabicPeriod"/>
            </a:pPr>
            <a:r>
              <a:rPr lang="en-GB" sz="2400" dirty="0" smtClean="0"/>
              <a:t>____+12=3000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1640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Image result for steps to succes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719724" y="2420888"/>
            <a:ext cx="7772400" cy="1470025"/>
          </a:xfrm>
        </p:spPr>
        <p:txBody>
          <a:bodyPr>
            <a:normAutofit fontScale="90000"/>
          </a:bodyPr>
          <a:lstStyle/>
          <a:p>
            <a:pPr marL="457200" indent="-457200"/>
            <a:r>
              <a:rPr lang="en-GB" dirty="0" smtClean="0">
                <a:latin typeface="SassoonCRInfantMedium" panose="02000603020000020003" pitchFamily="2" charset="0"/>
              </a:rPr>
              <a:t>Let’s reflect on our learning!</a:t>
            </a:r>
            <a:br>
              <a:rPr lang="en-GB" dirty="0" smtClean="0">
                <a:latin typeface="SassoonCRInfantMedium" panose="02000603020000020003" pitchFamily="2" charset="0"/>
              </a:rPr>
            </a:br>
            <a:r>
              <a:rPr lang="en-GB" u="sng" dirty="0" smtClean="0">
                <a:solidFill>
                  <a:srgbClr val="002060"/>
                </a:solidFill>
                <a:latin typeface="SassoonCRInfantMedium" panose="02000603020000020003" pitchFamily="2" charset="0"/>
              </a:rPr>
              <a:t>Do </a:t>
            </a:r>
            <a:r>
              <a:rPr lang="en-GB" u="sng" dirty="0" smtClean="0">
                <a:solidFill>
                  <a:srgbClr val="002060"/>
                </a:solidFill>
                <a:latin typeface="SassoonCRInfantMedium" panose="02000603020000020003" pitchFamily="2" charset="0"/>
              </a:rPr>
              <a:t>you </a:t>
            </a:r>
            <a:r>
              <a:rPr lang="en-GB" u="sng" dirty="0" smtClean="0">
                <a:solidFill>
                  <a:srgbClr val="002060"/>
                </a:solidFill>
                <a:latin typeface="SassoonCRInfantMedium" panose="02000603020000020003" pitchFamily="2" charset="0"/>
              </a:rPr>
              <a:t>now…</a:t>
            </a:r>
            <a:r>
              <a:rPr lang="en-GB" u="sng" dirty="0" smtClean="0">
                <a:solidFill>
                  <a:srgbClr val="002060"/>
                </a:solidFill>
                <a:latin typeface="SassoonCRInfantMedium" panose="02000603020000020003" pitchFamily="2" charset="0"/>
              </a:rPr>
              <a:t/>
            </a:r>
            <a:br>
              <a:rPr lang="en-GB" u="sng" dirty="0" smtClean="0">
                <a:solidFill>
                  <a:srgbClr val="002060"/>
                </a:solidFill>
                <a:latin typeface="SassoonCRInfantMedium" panose="02000603020000020003" pitchFamily="2" charset="0"/>
              </a:rPr>
            </a:br>
            <a:r>
              <a:rPr lang="en-GB" sz="3600" dirty="0">
                <a:solidFill>
                  <a:srgbClr val="002060"/>
                </a:solidFill>
                <a:latin typeface="SassoonCRInfantMedium" panose="02000603020000020003" pitchFamily="2" charset="0"/>
              </a:rPr>
              <a:t>K</a:t>
            </a:r>
            <a:r>
              <a:rPr lang="en-GB" sz="3600" dirty="0" smtClean="0">
                <a:solidFill>
                  <a:srgbClr val="002060"/>
                </a:solidFill>
                <a:latin typeface="SassoonCRInfantMedium" panose="02000603020000020003" pitchFamily="2" charset="0"/>
              </a:rPr>
              <a:t>now </a:t>
            </a:r>
            <a:r>
              <a:rPr lang="en-GB" sz="3600" dirty="0">
                <a:solidFill>
                  <a:srgbClr val="002060"/>
                </a:solidFill>
                <a:latin typeface="SassoonCRInfantMedium" panose="02000603020000020003" pitchFamily="2" charset="0"/>
              </a:rPr>
              <a:t>how to represent a number using </a:t>
            </a:r>
            <a:r>
              <a:rPr lang="en-GB" sz="3600" dirty="0" smtClean="0">
                <a:solidFill>
                  <a:srgbClr val="002060"/>
                </a:solidFill>
                <a:latin typeface="SassoonCRInfantMedium" panose="02000603020000020003" pitchFamily="2" charset="0"/>
              </a:rPr>
              <a:t>dienes?</a:t>
            </a:r>
            <a:r>
              <a:rPr lang="en-GB" sz="3600" dirty="0">
                <a:solidFill>
                  <a:srgbClr val="002060"/>
                </a:solidFill>
                <a:latin typeface="SassoonCRInfantMedium" panose="02000603020000020003" pitchFamily="2" charset="0"/>
              </a:rPr>
              <a:t/>
            </a:r>
            <a:br>
              <a:rPr lang="en-GB" sz="3600" dirty="0">
                <a:solidFill>
                  <a:srgbClr val="002060"/>
                </a:solidFill>
                <a:latin typeface="SassoonCRInfantMedium" panose="02000603020000020003" pitchFamily="2" charset="0"/>
              </a:rPr>
            </a:br>
            <a:r>
              <a:rPr lang="en-GB" sz="3600" dirty="0">
                <a:solidFill>
                  <a:srgbClr val="002060"/>
                </a:solidFill>
                <a:latin typeface="SassoonCRInfantMedium" panose="02000603020000020003" pitchFamily="2" charset="0"/>
              </a:rPr>
              <a:t>K</a:t>
            </a:r>
            <a:r>
              <a:rPr lang="en-GB" sz="3600" dirty="0" smtClean="0">
                <a:solidFill>
                  <a:srgbClr val="002060"/>
                </a:solidFill>
                <a:latin typeface="SassoonCRInfantMedium" panose="02000603020000020003" pitchFamily="2" charset="0"/>
              </a:rPr>
              <a:t>now </a:t>
            </a:r>
            <a:r>
              <a:rPr lang="en-GB" sz="3600" dirty="0">
                <a:solidFill>
                  <a:srgbClr val="002060"/>
                </a:solidFill>
                <a:latin typeface="SassoonCRInfantMedium" panose="02000603020000020003" pitchFamily="2" charset="0"/>
              </a:rPr>
              <a:t>how to draw the </a:t>
            </a:r>
            <a:r>
              <a:rPr lang="en-GB" sz="3600" dirty="0" smtClean="0">
                <a:solidFill>
                  <a:srgbClr val="002060"/>
                </a:solidFill>
                <a:latin typeface="SassoonCRInfantMedium" panose="02000603020000020003" pitchFamily="2" charset="0"/>
              </a:rPr>
              <a:t>dienes?</a:t>
            </a:r>
            <a:r>
              <a:rPr lang="en-GB" sz="3600" dirty="0">
                <a:solidFill>
                  <a:srgbClr val="002060"/>
                </a:solidFill>
                <a:latin typeface="SassoonCRInfantMedium" panose="02000603020000020003" pitchFamily="2" charset="0"/>
              </a:rPr>
              <a:t/>
            </a:r>
            <a:br>
              <a:rPr lang="en-GB" sz="3600" dirty="0">
                <a:solidFill>
                  <a:srgbClr val="002060"/>
                </a:solidFill>
                <a:latin typeface="SassoonCRInfantMedium" panose="02000603020000020003" pitchFamily="2" charset="0"/>
              </a:rPr>
            </a:br>
            <a:r>
              <a:rPr lang="en-GB" sz="3600" dirty="0">
                <a:solidFill>
                  <a:srgbClr val="002060"/>
                </a:solidFill>
                <a:latin typeface="SassoonCRInfantMedium" panose="02000603020000020003" pitchFamily="2" charset="0"/>
              </a:rPr>
              <a:t>A</a:t>
            </a:r>
            <a:r>
              <a:rPr lang="en-GB" sz="3600" dirty="0" smtClean="0">
                <a:solidFill>
                  <a:srgbClr val="002060"/>
                </a:solidFill>
                <a:latin typeface="SassoonCRInfantMedium" panose="02000603020000020003" pitchFamily="2" charset="0"/>
              </a:rPr>
              <a:t>dd </a:t>
            </a:r>
            <a:r>
              <a:rPr lang="en-GB" sz="3600" dirty="0">
                <a:solidFill>
                  <a:srgbClr val="002060"/>
                </a:solidFill>
                <a:latin typeface="SassoonCRInfantMedium" panose="02000603020000020003" pitchFamily="2" charset="0"/>
              </a:rPr>
              <a:t>by drawing the </a:t>
            </a:r>
            <a:r>
              <a:rPr lang="en-GB" sz="3600" dirty="0" smtClean="0">
                <a:solidFill>
                  <a:srgbClr val="002060"/>
                </a:solidFill>
                <a:latin typeface="SassoonCRInfantMedium" panose="02000603020000020003" pitchFamily="2" charset="0"/>
              </a:rPr>
              <a:t>dienes?</a:t>
            </a:r>
            <a:r>
              <a:rPr lang="en-GB" sz="3600" dirty="0">
                <a:solidFill>
                  <a:srgbClr val="002060"/>
                </a:solidFill>
                <a:latin typeface="SassoonCRInfantMedium" panose="02000603020000020003" pitchFamily="2" charset="0"/>
              </a:rPr>
              <a:t/>
            </a:r>
            <a:br>
              <a:rPr lang="en-GB" sz="3600" dirty="0">
                <a:solidFill>
                  <a:srgbClr val="002060"/>
                </a:solidFill>
                <a:latin typeface="SassoonCRInfantMedium" panose="02000603020000020003" pitchFamily="2" charset="0"/>
              </a:rPr>
            </a:br>
            <a:r>
              <a:rPr lang="en-GB" sz="3600" dirty="0">
                <a:solidFill>
                  <a:srgbClr val="002060"/>
                </a:solidFill>
                <a:latin typeface="SassoonCRInfantMedium" panose="02000603020000020003" pitchFamily="2" charset="0"/>
              </a:rPr>
              <a:t>K</a:t>
            </a:r>
            <a:r>
              <a:rPr lang="en-GB" sz="3600" dirty="0" smtClean="0">
                <a:solidFill>
                  <a:srgbClr val="002060"/>
                </a:solidFill>
                <a:latin typeface="SassoonCRInfantMedium" panose="02000603020000020003" pitchFamily="2" charset="0"/>
              </a:rPr>
              <a:t>now </a:t>
            </a:r>
            <a:r>
              <a:rPr lang="en-GB" sz="3600" dirty="0">
                <a:solidFill>
                  <a:srgbClr val="002060"/>
                </a:solidFill>
                <a:latin typeface="SassoonCRInfantMedium" panose="02000603020000020003" pitchFamily="2" charset="0"/>
              </a:rPr>
              <a:t>that it doesn’t matter what order I add in- you get the same </a:t>
            </a:r>
            <a:r>
              <a:rPr lang="en-GB" sz="3600" dirty="0" smtClean="0">
                <a:solidFill>
                  <a:srgbClr val="002060"/>
                </a:solidFill>
                <a:latin typeface="SassoonCRInfantMedium" panose="02000603020000020003" pitchFamily="2" charset="0"/>
              </a:rPr>
              <a:t>answer?</a:t>
            </a:r>
            <a:r>
              <a:rPr lang="en-GB" sz="3600" dirty="0">
                <a:solidFill>
                  <a:srgbClr val="002060"/>
                </a:solidFill>
                <a:latin typeface="SassoonCRInfantMedium" panose="02000603020000020003" pitchFamily="2" charset="0"/>
              </a:rPr>
              <a:t/>
            </a:r>
            <a:br>
              <a:rPr lang="en-GB" sz="3600" dirty="0">
                <a:solidFill>
                  <a:srgbClr val="002060"/>
                </a:solidFill>
                <a:latin typeface="SassoonCRInfantMedium" panose="02000603020000020003" pitchFamily="2" charset="0"/>
              </a:rPr>
            </a:br>
            <a:r>
              <a:rPr lang="en-GB" dirty="0">
                <a:solidFill>
                  <a:srgbClr val="002060"/>
                </a:solidFill>
                <a:latin typeface="SassoonCRInfantMedium" panose="02000603020000020003" pitchFamily="2" charset="0"/>
              </a:rPr>
              <a:t/>
            </a:r>
            <a:br>
              <a:rPr lang="en-GB" dirty="0">
                <a:solidFill>
                  <a:srgbClr val="002060"/>
                </a:solidFill>
                <a:latin typeface="SassoonCRInfantMedium" panose="02000603020000020003" pitchFamily="2" charset="0"/>
              </a:rPr>
            </a:br>
            <a:r>
              <a:rPr lang="en-GB" dirty="0" smtClean="0">
                <a:latin typeface="SassoonCRInfantMedium" panose="02000603020000020003" pitchFamily="2" charset="0"/>
              </a:rPr>
              <a:t/>
            </a:r>
            <a:br>
              <a:rPr lang="en-GB" dirty="0" smtClean="0">
                <a:latin typeface="SassoonCRInfantMedium" panose="02000603020000020003" pitchFamily="2" charset="0"/>
              </a:rPr>
            </a:br>
            <a:endParaRPr lang="en-GB" dirty="0">
              <a:latin typeface="SassoonCRInfantMedium" panose="02000603020000020003" pitchFamily="2" charset="0"/>
            </a:endParaRPr>
          </a:p>
        </p:txBody>
      </p:sp>
      <p:pic>
        <p:nvPicPr>
          <p:cNvPr id="6147" name="Picture 3" descr="C:\Users\jennifer.hall\AppData\Local\Microsoft\Windows\INetCache\IE\GNK1MN8P\Traffic-Light-PNG-HD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84584" y="4365104"/>
            <a:ext cx="2650604" cy="2650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87624" y="4752052"/>
            <a:ext cx="75900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SassoonCRInfantMedium" panose="02000603020000020003" pitchFamily="2" charset="0"/>
              </a:rPr>
              <a:t>Not achieved the learning intention- I’ve answered ‘no’ to all of the above</a:t>
            </a:r>
            <a:r>
              <a:rPr lang="en-GB" dirty="0" smtClean="0">
                <a:latin typeface="SassoonCRInfantMedium" panose="02000603020000020003" pitchFamily="2" charset="0"/>
              </a:rPr>
              <a:t>.</a:t>
            </a:r>
          </a:p>
          <a:p>
            <a:r>
              <a:rPr lang="en-GB" dirty="0" smtClean="0">
                <a:latin typeface="SassoonCRInfantMedium" panose="02000603020000020003" pitchFamily="2" charset="0"/>
              </a:rPr>
              <a:t>Go through the slides again.</a:t>
            </a:r>
            <a:endParaRPr lang="en-GB" dirty="0">
              <a:latin typeface="SassoonCRInfantMedium" panose="02000603020000020003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87624" y="5543128"/>
            <a:ext cx="80933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SassoonCRInfantMedium" panose="02000603020000020003" pitchFamily="2" charset="0"/>
              </a:rPr>
              <a:t>Partly achieved </a:t>
            </a:r>
            <a:r>
              <a:rPr lang="en-GB" dirty="0">
                <a:latin typeface="SassoonCRInfantMedium" panose="02000603020000020003" pitchFamily="2" charset="0"/>
              </a:rPr>
              <a:t>the learning intention- I’ve answered </a:t>
            </a:r>
            <a:r>
              <a:rPr lang="en-GB" dirty="0" smtClean="0">
                <a:latin typeface="SassoonCRInfantMedium" panose="02000603020000020003" pitchFamily="2" charset="0"/>
              </a:rPr>
              <a:t>‘yes’ </a:t>
            </a:r>
            <a:r>
              <a:rPr lang="en-GB" dirty="0">
                <a:latin typeface="SassoonCRInfantMedium" panose="02000603020000020003" pitchFamily="2" charset="0"/>
              </a:rPr>
              <a:t>to </a:t>
            </a:r>
            <a:r>
              <a:rPr lang="en-GB" dirty="0" smtClean="0">
                <a:latin typeface="SassoonCRInfantMedium" panose="02000603020000020003" pitchFamily="2" charset="0"/>
              </a:rPr>
              <a:t>some </a:t>
            </a:r>
            <a:r>
              <a:rPr lang="en-GB" dirty="0">
                <a:latin typeface="SassoonCRInfantMedium" panose="02000603020000020003" pitchFamily="2" charset="0"/>
              </a:rPr>
              <a:t>of the </a:t>
            </a:r>
            <a:r>
              <a:rPr lang="en-GB" dirty="0" smtClean="0">
                <a:latin typeface="SassoonCRInfantMedium" panose="02000603020000020003" pitchFamily="2" charset="0"/>
              </a:rPr>
              <a:t>above</a:t>
            </a:r>
          </a:p>
          <a:p>
            <a:r>
              <a:rPr lang="en-GB" dirty="0" smtClean="0">
                <a:latin typeface="SassoonCRInfantMedium" panose="02000603020000020003" pitchFamily="2" charset="0"/>
              </a:rPr>
              <a:t>Goo job! We’ll keep practising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187624" y="6196677"/>
            <a:ext cx="73045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SassoonCRInfantMedium" panose="02000603020000020003" pitchFamily="2" charset="0"/>
              </a:rPr>
              <a:t>Achieved </a:t>
            </a:r>
            <a:r>
              <a:rPr lang="en-GB" dirty="0">
                <a:latin typeface="SassoonCRInfantMedium" panose="02000603020000020003" pitchFamily="2" charset="0"/>
              </a:rPr>
              <a:t>the learning intention- I’ve answered </a:t>
            </a:r>
            <a:r>
              <a:rPr lang="en-GB" dirty="0" smtClean="0">
                <a:latin typeface="SassoonCRInfantMedium" panose="02000603020000020003" pitchFamily="2" charset="0"/>
              </a:rPr>
              <a:t>‘yes’ </a:t>
            </a:r>
            <a:r>
              <a:rPr lang="en-GB" dirty="0">
                <a:latin typeface="SassoonCRInfantMedium" panose="02000603020000020003" pitchFamily="2" charset="0"/>
              </a:rPr>
              <a:t>to all of the above</a:t>
            </a:r>
            <a:r>
              <a:rPr lang="en-GB" dirty="0" smtClean="0"/>
              <a:t>. </a:t>
            </a:r>
          </a:p>
          <a:p>
            <a:r>
              <a:rPr lang="en-GB" dirty="0" smtClean="0">
                <a:latin typeface="SassoonCRInfantMedium" panose="02000603020000020003" pitchFamily="2" charset="0"/>
              </a:rPr>
              <a:t>Well done!</a:t>
            </a:r>
            <a:endParaRPr lang="en-GB" dirty="0">
              <a:latin typeface="SassoonCRInfantMedium" panose="020006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335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-144463"/>
            <a:ext cx="7772400" cy="1470025"/>
          </a:xfrm>
        </p:spPr>
        <p:txBody>
          <a:bodyPr>
            <a:normAutofit/>
          </a:bodyPr>
          <a:lstStyle/>
          <a:p>
            <a:r>
              <a:rPr lang="en-GB" sz="3200" u="sng" dirty="0" smtClean="0">
                <a:latin typeface="SassoonCRInfantMedium" panose="02000603020000020003" pitchFamily="2" charset="0"/>
              </a:rPr>
              <a:t>Mental Maths</a:t>
            </a:r>
            <a:br>
              <a:rPr lang="en-GB" sz="3200" u="sng" dirty="0" smtClean="0">
                <a:latin typeface="SassoonCRInfantMedium" panose="02000603020000020003" pitchFamily="2" charset="0"/>
              </a:rPr>
            </a:br>
            <a:r>
              <a:rPr lang="en-GB" sz="3200" i="1" dirty="0" smtClean="0">
                <a:latin typeface="SassoonCRInfantMedium" panose="02000603020000020003" pitchFamily="2" charset="0"/>
              </a:rPr>
              <a:t>Recommended time 15 mins</a:t>
            </a:r>
            <a:endParaRPr lang="en-GB" sz="3200" i="1" dirty="0">
              <a:latin typeface="SassoonCRInfantMedium" panose="02000603020000020003" pitchFamily="2" charset="0"/>
            </a:endParaRPr>
          </a:p>
        </p:txBody>
      </p:sp>
      <p:sp>
        <p:nvSpPr>
          <p:cNvPr id="4" name="AutoShape 2" descr="Image result for steps to succes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352028" y="1052736"/>
            <a:ext cx="6400800" cy="1296144"/>
          </a:xfrm>
        </p:spPr>
        <p:txBody>
          <a:bodyPr>
            <a:noAutofit/>
          </a:bodyPr>
          <a:lstStyle/>
          <a:p>
            <a:pPr algn="l"/>
            <a:endParaRPr lang="en-GB" sz="2800" dirty="0" smtClean="0">
              <a:solidFill>
                <a:srgbClr val="002060"/>
              </a:solidFill>
              <a:latin typeface="SassoonCRInfantMedium" panose="02000603020000020003" pitchFamily="2" charset="0"/>
            </a:endParaRPr>
          </a:p>
          <a:p>
            <a:pPr algn="l"/>
            <a:r>
              <a:rPr lang="en-GB" sz="2800" dirty="0" smtClean="0">
                <a:solidFill>
                  <a:srgbClr val="002060"/>
                </a:solidFill>
                <a:latin typeface="SassoonCRInfantMedium" panose="02000603020000020003" pitchFamily="2" charset="0"/>
              </a:rPr>
              <a:t>Step 1: Make sure you can recall all your number bonds to ten (off by heart)</a:t>
            </a:r>
            <a:endParaRPr lang="en-GB" sz="2800" dirty="0">
              <a:solidFill>
                <a:srgbClr val="002060"/>
              </a:solidFill>
              <a:latin typeface="SassoonCRInfantMedium" panose="02000603020000020003" pitchFamily="2" charset="0"/>
            </a:endParaRPr>
          </a:p>
        </p:txBody>
      </p:sp>
      <p:pic>
        <p:nvPicPr>
          <p:cNvPr id="1026" name="Picture 2" descr="Image result for number bonds to t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636912"/>
            <a:ext cx="4210447" cy="4090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123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-144463"/>
            <a:ext cx="7772400" cy="1470025"/>
          </a:xfrm>
        </p:spPr>
        <p:txBody>
          <a:bodyPr>
            <a:normAutofit/>
          </a:bodyPr>
          <a:lstStyle/>
          <a:p>
            <a:r>
              <a:rPr lang="en-GB" sz="3200" u="sng" dirty="0" smtClean="0">
                <a:latin typeface="SassoonCRInfantMedium" panose="02000603020000020003" pitchFamily="2" charset="0"/>
              </a:rPr>
              <a:t>Mental Maths</a:t>
            </a:r>
            <a:br>
              <a:rPr lang="en-GB" sz="3200" u="sng" dirty="0" smtClean="0">
                <a:latin typeface="SassoonCRInfantMedium" panose="02000603020000020003" pitchFamily="2" charset="0"/>
              </a:rPr>
            </a:br>
            <a:r>
              <a:rPr lang="en-GB" sz="3200" dirty="0" smtClean="0">
                <a:latin typeface="SassoonCRInfantMedium" panose="02000603020000020003" pitchFamily="2" charset="0"/>
              </a:rPr>
              <a:t>Recommended time 15 mins</a:t>
            </a:r>
            <a:endParaRPr lang="en-GB" sz="3200" dirty="0">
              <a:latin typeface="SassoonCRInfantMedium" panose="02000603020000020003" pitchFamily="2" charset="0"/>
            </a:endParaRPr>
          </a:p>
        </p:txBody>
      </p:sp>
      <p:sp>
        <p:nvSpPr>
          <p:cNvPr id="4" name="AutoShape 2" descr="Image result for steps to succes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352028" y="1052736"/>
            <a:ext cx="8180412" cy="1296144"/>
          </a:xfrm>
        </p:spPr>
        <p:txBody>
          <a:bodyPr>
            <a:noAutofit/>
          </a:bodyPr>
          <a:lstStyle/>
          <a:p>
            <a:pPr algn="l"/>
            <a:endParaRPr lang="en-GB" sz="2800" dirty="0" smtClean="0">
              <a:solidFill>
                <a:srgbClr val="002060"/>
              </a:solidFill>
              <a:latin typeface="SassoonCRInfantMedium" panose="02000603020000020003" pitchFamily="2" charset="0"/>
            </a:endParaRPr>
          </a:p>
          <a:p>
            <a:pPr algn="l"/>
            <a:r>
              <a:rPr lang="en-GB" sz="2800" dirty="0" smtClean="0">
                <a:solidFill>
                  <a:srgbClr val="002060"/>
                </a:solidFill>
                <a:latin typeface="SassoonCRInfantMedium" panose="02000603020000020003" pitchFamily="2" charset="0"/>
              </a:rPr>
              <a:t>Step 2 (if you can confidently do step 1): Change your number bonds to ten into number bonds to 100 by multiplying by ten.  Then recall these off by heart.</a:t>
            </a:r>
          </a:p>
          <a:p>
            <a:pPr algn="l"/>
            <a:endParaRPr lang="en-GB" sz="2800" dirty="0" smtClean="0">
              <a:solidFill>
                <a:srgbClr val="002060"/>
              </a:solidFill>
              <a:latin typeface="SassoonCRInfantMedium" panose="02000603020000020003" pitchFamily="2" charset="0"/>
            </a:endParaRPr>
          </a:p>
          <a:p>
            <a:pPr algn="l"/>
            <a:r>
              <a:rPr lang="en-GB" sz="2800" dirty="0" smtClean="0">
                <a:solidFill>
                  <a:srgbClr val="7030A0"/>
                </a:solidFill>
                <a:latin typeface="SassoonCRInfantMedium" panose="02000603020000020003" pitchFamily="2" charset="0"/>
              </a:rPr>
              <a:t>1+9=10 so 10+90=100</a:t>
            </a:r>
          </a:p>
          <a:p>
            <a:pPr algn="l"/>
            <a:r>
              <a:rPr lang="en-GB" sz="2800" dirty="0" smtClean="0">
                <a:solidFill>
                  <a:srgbClr val="7030A0"/>
                </a:solidFill>
                <a:latin typeface="SassoonCRInfantMedium" panose="02000603020000020003" pitchFamily="2" charset="0"/>
              </a:rPr>
              <a:t>2+8=10 so 20 +80=100</a:t>
            </a:r>
          </a:p>
          <a:p>
            <a:pPr algn="l"/>
            <a:endParaRPr lang="en-GB" sz="2800" dirty="0">
              <a:solidFill>
                <a:srgbClr val="7030A0"/>
              </a:solidFill>
              <a:latin typeface="SassoonCRInfantMedium" panose="02000603020000020003" pitchFamily="2" charset="0"/>
            </a:endParaRPr>
          </a:p>
          <a:p>
            <a:pPr algn="l"/>
            <a:r>
              <a:rPr lang="en-GB" sz="2800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Extension: Can you work out a whole number family? i.e. 10+90=100 so 90+10=100 </a:t>
            </a:r>
          </a:p>
          <a:p>
            <a:pPr algn="l"/>
            <a:r>
              <a:rPr lang="en-GB" sz="2800" dirty="0">
                <a:solidFill>
                  <a:schemeClr val="tx1"/>
                </a:solidFill>
                <a:latin typeface="SassoonCRInfantMedium" panose="02000603020000020003" pitchFamily="2" charset="0"/>
              </a:rPr>
              <a:t> </a:t>
            </a:r>
            <a:r>
              <a:rPr lang="en-GB" sz="2800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             so 100-10=90 so 100-90=10</a:t>
            </a:r>
            <a:endParaRPr lang="en-GB" sz="28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712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u="sng" dirty="0" smtClean="0">
                <a:latin typeface="SassoonCRInfantMedium" panose="02000603020000020003" pitchFamily="2" charset="0"/>
              </a:rPr>
              <a:t>L.I. To </a:t>
            </a:r>
            <a:r>
              <a:rPr lang="en-GB" u="sng" dirty="0" smtClean="0">
                <a:latin typeface="SassoonCRInfantMedium" panose="02000603020000020003" pitchFamily="2" charset="0"/>
              </a:rPr>
              <a:t>add by drawing dienes.</a:t>
            </a:r>
            <a:br>
              <a:rPr lang="en-GB" u="sng" dirty="0" smtClean="0">
                <a:latin typeface="SassoonCRInfantMedium" panose="02000603020000020003" pitchFamily="2" charset="0"/>
              </a:rPr>
            </a:br>
            <a:r>
              <a:rPr lang="en-GB" i="1" dirty="0" smtClean="0">
                <a:latin typeface="SassoonCRInfantMedium" panose="02000603020000020003" pitchFamily="2" charset="0"/>
              </a:rPr>
              <a:t>Recommended time </a:t>
            </a:r>
            <a:r>
              <a:rPr lang="en-GB" i="1" dirty="0" err="1" smtClean="0">
                <a:latin typeface="SassoonCRInfantMedium" panose="02000603020000020003" pitchFamily="2" charset="0"/>
              </a:rPr>
              <a:t>approx</a:t>
            </a:r>
            <a:r>
              <a:rPr lang="en-GB" i="1" dirty="0" smtClean="0">
                <a:latin typeface="SassoonCRInfantMedium" panose="02000603020000020003" pitchFamily="2" charset="0"/>
              </a:rPr>
              <a:t> 1 hour</a:t>
            </a:r>
            <a:endParaRPr lang="en-GB" i="1" dirty="0">
              <a:latin typeface="SassoonCRInfantMedium" panose="02000603020000020003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2132856"/>
            <a:ext cx="6400800" cy="1752600"/>
          </a:xfrm>
        </p:spPr>
        <p:txBody>
          <a:bodyPr>
            <a:noAutofit/>
          </a:bodyPr>
          <a:lstStyle/>
          <a:p>
            <a:pPr algn="l"/>
            <a:r>
              <a:rPr lang="en-GB" sz="2800" u="sng" dirty="0" smtClean="0">
                <a:solidFill>
                  <a:srgbClr val="002060"/>
                </a:solidFill>
                <a:latin typeface="SassoonCRInfantMedium" panose="02000603020000020003" pitchFamily="2" charset="0"/>
              </a:rPr>
              <a:t>Steps to success</a:t>
            </a:r>
          </a:p>
          <a:p>
            <a:pPr marL="457200" indent="-457200" algn="l">
              <a:buFontTx/>
              <a:buChar char="-"/>
            </a:pPr>
            <a:r>
              <a:rPr lang="en-GB" sz="2800" dirty="0" smtClean="0">
                <a:solidFill>
                  <a:srgbClr val="002060"/>
                </a:solidFill>
                <a:latin typeface="SassoonCRInfantMedium" panose="02000603020000020003" pitchFamily="2" charset="0"/>
              </a:rPr>
              <a:t>I </a:t>
            </a:r>
            <a:r>
              <a:rPr lang="en-GB" sz="2800" dirty="0" smtClean="0">
                <a:solidFill>
                  <a:srgbClr val="002060"/>
                </a:solidFill>
                <a:latin typeface="SassoonCRInfantMedium" panose="02000603020000020003" pitchFamily="2" charset="0"/>
              </a:rPr>
              <a:t>know how to represent a number using dienes.</a:t>
            </a:r>
          </a:p>
          <a:p>
            <a:pPr marL="457200" indent="-457200" algn="l">
              <a:buFontTx/>
              <a:buChar char="-"/>
            </a:pPr>
            <a:r>
              <a:rPr lang="en-GB" sz="2800" dirty="0" smtClean="0">
                <a:solidFill>
                  <a:srgbClr val="002060"/>
                </a:solidFill>
                <a:latin typeface="SassoonCRInfantMedium" panose="02000603020000020003" pitchFamily="2" charset="0"/>
              </a:rPr>
              <a:t>I know how to draw the dienes.</a:t>
            </a:r>
          </a:p>
          <a:p>
            <a:pPr marL="457200" indent="-457200" algn="l">
              <a:buFontTx/>
              <a:buChar char="-"/>
            </a:pPr>
            <a:r>
              <a:rPr lang="en-GB" sz="2800" dirty="0" smtClean="0">
                <a:solidFill>
                  <a:srgbClr val="002060"/>
                </a:solidFill>
                <a:latin typeface="SassoonCRInfantMedium" panose="02000603020000020003" pitchFamily="2" charset="0"/>
              </a:rPr>
              <a:t>I can add by drawing the dienes.</a:t>
            </a:r>
          </a:p>
          <a:p>
            <a:pPr marL="457200" indent="-457200" algn="l">
              <a:buFontTx/>
              <a:buChar char="-"/>
            </a:pPr>
            <a:r>
              <a:rPr lang="en-GB" sz="2800" dirty="0" smtClean="0">
                <a:solidFill>
                  <a:srgbClr val="002060"/>
                </a:solidFill>
                <a:latin typeface="SassoonCRInfantMedium" panose="02000603020000020003" pitchFamily="2" charset="0"/>
              </a:rPr>
              <a:t>I know that it doesn’t matter what order I add in- you get the same answer.</a:t>
            </a:r>
            <a:endParaRPr lang="en-GB" sz="2800" dirty="0">
              <a:solidFill>
                <a:srgbClr val="002060"/>
              </a:solidFill>
              <a:latin typeface="SassoonCRInfantMedium" panose="02000603020000020003" pitchFamily="2" charset="0"/>
            </a:endParaRPr>
          </a:p>
        </p:txBody>
      </p:sp>
      <p:sp>
        <p:nvSpPr>
          <p:cNvPr id="4" name="AutoShape 2" descr="Image result for steps to succes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8" name="Picture 4" descr="Image result for steps to succes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869476"/>
            <a:ext cx="2438400" cy="1988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603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/>
          <a:lstStyle/>
          <a:p>
            <a:r>
              <a:rPr lang="en-GB" u="sng" dirty="0" smtClean="0">
                <a:latin typeface="SassoonCRInfantMedium" panose="02000603020000020003" pitchFamily="2" charset="0"/>
              </a:rPr>
              <a:t>These are dienes.</a:t>
            </a:r>
            <a:endParaRPr lang="en-GB" u="sng" dirty="0">
              <a:latin typeface="SassoonCRInfantMedium" panose="02000603020000020003" pitchFamily="2" charset="0"/>
            </a:endParaRPr>
          </a:p>
        </p:txBody>
      </p:sp>
      <p:sp>
        <p:nvSpPr>
          <p:cNvPr id="4" name="AutoShape 2" descr="Image result for steps to succes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2" name="Picture 4" descr="Image result for dien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884" y="1646238"/>
            <a:ext cx="8628117" cy="3870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813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/>
          <a:lstStyle/>
          <a:p>
            <a:r>
              <a:rPr lang="en-GB" u="sng" dirty="0" smtClean="0">
                <a:latin typeface="SassoonCRInfantMedium" panose="02000603020000020003" pitchFamily="2" charset="0"/>
              </a:rPr>
              <a:t>We can use dienes to represent numbers.</a:t>
            </a:r>
            <a:endParaRPr lang="en-GB" u="sng" dirty="0">
              <a:latin typeface="SassoonCRInfantMedium" panose="02000603020000020003" pitchFamily="2" charset="0"/>
            </a:endParaRPr>
          </a:p>
        </p:txBody>
      </p:sp>
      <p:sp>
        <p:nvSpPr>
          <p:cNvPr id="4" name="AutoShape 2" descr="Image result for steps to succes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4581128"/>
            <a:ext cx="1832248" cy="1752600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This represents 25 because 25 is made of 2 tens and 5 ones.</a:t>
            </a:r>
            <a:endParaRPr lang="en-GB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</p:txBody>
      </p:sp>
      <p:pic>
        <p:nvPicPr>
          <p:cNvPr id="4098" name="Picture 2" descr="Image result for dienes representing numb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772816"/>
            <a:ext cx="6499776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 flipV="1">
            <a:off x="1547664" y="3789040"/>
            <a:ext cx="288032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ubtitle 2"/>
          <p:cNvSpPr txBox="1">
            <a:spLocks/>
          </p:cNvSpPr>
          <p:nvPr/>
        </p:nvSpPr>
        <p:spPr>
          <a:xfrm>
            <a:off x="5652120" y="4571206"/>
            <a:ext cx="1832248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What number does this represent?</a:t>
            </a:r>
            <a:endParaRPr lang="en-GB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7164288" y="3789040"/>
            <a:ext cx="72008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4138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/>
          <a:lstStyle/>
          <a:p>
            <a:r>
              <a:rPr lang="en-GB" u="sng" dirty="0" smtClean="0">
                <a:latin typeface="SassoonCRInfantMedium" panose="02000603020000020003" pitchFamily="2" charset="0"/>
              </a:rPr>
              <a:t>I can draw dienes like this</a:t>
            </a:r>
            <a:endParaRPr lang="en-GB" u="sng" dirty="0">
              <a:latin typeface="SassoonCRInfantMedium" panose="02000603020000020003" pitchFamily="2" charset="0"/>
            </a:endParaRPr>
          </a:p>
        </p:txBody>
      </p:sp>
      <p:sp>
        <p:nvSpPr>
          <p:cNvPr id="4" name="AutoShape 2" descr="Image result for steps to succes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2" name="Picture 4" descr="Image result for dien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533720"/>
            <a:ext cx="6681372" cy="2997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5508104" y="4797152"/>
            <a:ext cx="0" cy="136815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2" name="Picture 2" descr="C:\Users\jennifer.hall\AppData\Local\Microsoft\Windows\INetCache\IE\GNK1MN8P\pencil-34532_64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3834" y="5277544"/>
            <a:ext cx="887760" cy="887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val 8"/>
          <p:cNvSpPr/>
          <p:nvPr/>
        </p:nvSpPr>
        <p:spPr>
          <a:xfrm>
            <a:off x="7380312" y="5277544"/>
            <a:ext cx="144016" cy="20368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123" name="Picture 3" descr="C:\Users\jennifer.hall\AppData\Local\Microsoft\Windows\INetCache\IE\GNK1MN8P\pencil-34532_64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488" y="4703982"/>
            <a:ext cx="888952" cy="888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3663144" y="5052088"/>
            <a:ext cx="648072" cy="58223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7" name="Picture 3" descr="C:\Users\jennifer.hall\AppData\Local\Microsoft\Windows\INetCache\IE\GNK1MN8P\pencil-34532_64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5780" y="4759248"/>
            <a:ext cx="888952" cy="888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1691680" y="5052088"/>
            <a:ext cx="648072" cy="58223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1438164" y="5159742"/>
            <a:ext cx="648072" cy="58223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" name="Picture 3" descr="C:\Users\jennifer.hall\AppData\Local\Microsoft\Windows\INetCache\IE\GNK1MN8P\pencil-34532_64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4934910"/>
            <a:ext cx="888952" cy="888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98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/>
          <a:lstStyle/>
          <a:p>
            <a:r>
              <a:rPr lang="en-GB" u="sng" dirty="0" smtClean="0">
                <a:latin typeface="SassoonCRInfantMedium" panose="02000603020000020003" pitchFamily="2" charset="0"/>
              </a:rPr>
              <a:t>Now I can add numbers by drawing the dienes!</a:t>
            </a:r>
            <a:endParaRPr lang="en-GB" u="sng" dirty="0">
              <a:latin typeface="SassoonCRInfantMedium" panose="02000603020000020003" pitchFamily="2" charset="0"/>
            </a:endParaRPr>
          </a:p>
        </p:txBody>
      </p:sp>
      <p:sp>
        <p:nvSpPr>
          <p:cNvPr id="4" name="AutoShape 2" descr="Image result for steps to succes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1331640" y="2204864"/>
            <a:ext cx="0" cy="136815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484040" y="2204864"/>
            <a:ext cx="0" cy="136815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762200" y="2204864"/>
            <a:ext cx="0" cy="136815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68144" y="2259360"/>
            <a:ext cx="0" cy="136815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2483768" y="2775502"/>
            <a:ext cx="144016" cy="20368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1990798" y="2504492"/>
            <a:ext cx="144016" cy="20368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2134814" y="2989185"/>
            <a:ext cx="144016" cy="20368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Plus 2"/>
          <p:cNvSpPr/>
          <p:nvPr/>
        </p:nvSpPr>
        <p:spPr>
          <a:xfrm>
            <a:off x="3635896" y="2315217"/>
            <a:ext cx="1160884" cy="136815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4" name="Straight Connector 23"/>
          <p:cNvCxnSpPr/>
          <p:nvPr/>
        </p:nvCxnSpPr>
        <p:spPr>
          <a:xfrm>
            <a:off x="5580112" y="2193268"/>
            <a:ext cx="0" cy="136815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6084168" y="2650232"/>
            <a:ext cx="144016" cy="20368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Equal 4"/>
          <p:cNvSpPr/>
          <p:nvPr/>
        </p:nvSpPr>
        <p:spPr>
          <a:xfrm>
            <a:off x="6588224" y="2555776"/>
            <a:ext cx="1055264" cy="887034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62200" y="4437112"/>
            <a:ext cx="104387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dirty="0" smtClean="0"/>
              <a:t>33</a:t>
            </a:r>
            <a:endParaRPr lang="en-GB" sz="6600" dirty="0"/>
          </a:p>
        </p:txBody>
      </p:sp>
      <p:sp>
        <p:nvSpPr>
          <p:cNvPr id="26" name="Plus 25"/>
          <p:cNvSpPr/>
          <p:nvPr/>
        </p:nvSpPr>
        <p:spPr>
          <a:xfrm>
            <a:off x="3207854" y="4188475"/>
            <a:ext cx="1160884" cy="136815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5007918" y="4318553"/>
            <a:ext cx="104387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dirty="0" smtClean="0"/>
              <a:t>21</a:t>
            </a:r>
            <a:endParaRPr lang="en-GB" sz="6600" dirty="0"/>
          </a:p>
        </p:txBody>
      </p:sp>
      <p:sp>
        <p:nvSpPr>
          <p:cNvPr id="28" name="Equal 27"/>
          <p:cNvSpPr/>
          <p:nvPr/>
        </p:nvSpPr>
        <p:spPr>
          <a:xfrm>
            <a:off x="6588224" y="4469972"/>
            <a:ext cx="1055264" cy="887034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12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>
            <a:normAutofit/>
          </a:bodyPr>
          <a:lstStyle/>
          <a:p>
            <a:r>
              <a:rPr lang="en-GB" u="sng" dirty="0" smtClean="0">
                <a:latin typeface="SassoonCRInfantMedium" panose="02000603020000020003" pitchFamily="2" charset="0"/>
              </a:rPr>
              <a:t>Now  count the tens and then the ones to find the total</a:t>
            </a:r>
            <a:endParaRPr lang="en-GB" u="sng" dirty="0">
              <a:latin typeface="SassoonCRInfantMedium" panose="02000603020000020003" pitchFamily="2" charset="0"/>
            </a:endParaRPr>
          </a:p>
        </p:txBody>
      </p:sp>
      <p:sp>
        <p:nvSpPr>
          <p:cNvPr id="4" name="AutoShape 2" descr="Image result for steps to succes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2284138" y="2219459"/>
            <a:ext cx="0" cy="136815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555776" y="2327893"/>
            <a:ext cx="0" cy="136815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563888" y="2268960"/>
            <a:ext cx="0" cy="136815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806076" y="2297882"/>
            <a:ext cx="0" cy="136815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5106244" y="2999293"/>
            <a:ext cx="144016" cy="20368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4935910" y="2574894"/>
            <a:ext cx="144016" cy="20368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5160416" y="2586345"/>
            <a:ext cx="144016" cy="20368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4" name="Straight Connector 23"/>
          <p:cNvCxnSpPr/>
          <p:nvPr/>
        </p:nvCxnSpPr>
        <p:spPr>
          <a:xfrm>
            <a:off x="3347864" y="2304678"/>
            <a:ext cx="0" cy="136815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5457848" y="2749352"/>
            <a:ext cx="144016" cy="20368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Equal 4"/>
          <p:cNvSpPr/>
          <p:nvPr/>
        </p:nvSpPr>
        <p:spPr>
          <a:xfrm>
            <a:off x="6042950" y="2545237"/>
            <a:ext cx="1055264" cy="887034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62200" y="4437112"/>
            <a:ext cx="104387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dirty="0" smtClean="0"/>
              <a:t>33</a:t>
            </a:r>
            <a:endParaRPr lang="en-GB" sz="6600" dirty="0"/>
          </a:p>
        </p:txBody>
      </p:sp>
      <p:sp>
        <p:nvSpPr>
          <p:cNvPr id="26" name="Plus 25"/>
          <p:cNvSpPr/>
          <p:nvPr/>
        </p:nvSpPr>
        <p:spPr>
          <a:xfrm>
            <a:off x="3207854" y="4188475"/>
            <a:ext cx="1160884" cy="1368152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5007918" y="4318553"/>
            <a:ext cx="104387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dirty="0" smtClean="0"/>
              <a:t>21</a:t>
            </a:r>
            <a:endParaRPr lang="en-GB" sz="6600" dirty="0"/>
          </a:p>
        </p:txBody>
      </p:sp>
      <p:sp>
        <p:nvSpPr>
          <p:cNvPr id="28" name="Equal 27"/>
          <p:cNvSpPr/>
          <p:nvPr/>
        </p:nvSpPr>
        <p:spPr>
          <a:xfrm>
            <a:off x="6051794" y="4429034"/>
            <a:ext cx="1055264" cy="887034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380312" y="2281232"/>
            <a:ext cx="104387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dirty="0" smtClean="0"/>
              <a:t>54</a:t>
            </a:r>
            <a:endParaRPr lang="en-GB" sz="6600" dirty="0"/>
          </a:p>
        </p:txBody>
      </p:sp>
      <p:sp>
        <p:nvSpPr>
          <p:cNvPr id="20" name="TextBox 19"/>
          <p:cNvSpPr txBox="1"/>
          <p:nvPr/>
        </p:nvSpPr>
        <p:spPr>
          <a:xfrm>
            <a:off x="7380312" y="4375713"/>
            <a:ext cx="104387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dirty="0" smtClean="0"/>
              <a:t>54</a:t>
            </a:r>
            <a:endParaRPr lang="en-GB" sz="6600" dirty="0"/>
          </a:p>
        </p:txBody>
      </p:sp>
    </p:spTree>
    <p:extLst>
      <p:ext uri="{BB962C8B-B14F-4D97-AF65-F5344CB8AC3E}">
        <p14:creationId xmlns:p14="http://schemas.microsoft.com/office/powerpoint/2010/main" val="294644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2247</TotalTime>
  <Words>381</Words>
  <Application>Microsoft Office PowerPoint</Application>
  <PresentationFormat>On-screen Show (4:3)</PresentationFormat>
  <Paragraphs>72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Numeracy lesson.  Monday 23rd March</vt:lpstr>
      <vt:lpstr>Mental Maths Recommended time 15 mins</vt:lpstr>
      <vt:lpstr>Mental Maths Recommended time 15 mins</vt:lpstr>
      <vt:lpstr>L.I. To add by drawing dienes. Recommended time approx 1 hour</vt:lpstr>
      <vt:lpstr>These are dienes.</vt:lpstr>
      <vt:lpstr>We can use dienes to represent numbers.</vt:lpstr>
      <vt:lpstr>I can draw dienes like this</vt:lpstr>
      <vt:lpstr>Now I can add numbers by drawing the dienes!</vt:lpstr>
      <vt:lpstr>Now  count the tens and then the ones to find the total</vt:lpstr>
      <vt:lpstr>What calculation is represented by my drawing here?</vt:lpstr>
      <vt:lpstr>Did you get it right?</vt:lpstr>
      <vt:lpstr>Your turn! In your jotter calculate the following by drawing the dienes. You choose which chilli challenge suits your level of understanding! </vt:lpstr>
      <vt:lpstr>Let’s reflect on our learning! Do you now… Know how to represent a number using dienes? Know how to draw the dienes? Add by drawing the dienes? Know that it doesn’t matter what order I add in- you get the same answer?   </vt:lpstr>
    </vt:vector>
  </TitlesOfParts>
  <Company>West Lothian Council - Education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L.I. To learn how to use a dictionary</dc:title>
  <dc:creator>Jennifer Hall</dc:creator>
  <cp:lastModifiedBy>Jennifer Hall</cp:lastModifiedBy>
  <cp:revision>33</cp:revision>
  <dcterms:created xsi:type="dcterms:W3CDTF">2020-01-07T09:37:11Z</dcterms:created>
  <dcterms:modified xsi:type="dcterms:W3CDTF">2020-03-22T23:03:13Z</dcterms:modified>
</cp:coreProperties>
</file>