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65" r:id="rId4"/>
    <p:sldId id="268" r:id="rId5"/>
    <p:sldId id="269" r:id="rId6"/>
    <p:sldId id="270" r:id="rId7"/>
    <p:sldId id="271" r:id="rId8"/>
    <p:sldId id="272" r:id="rId9"/>
    <p:sldId id="273" r:id="rId10"/>
    <p:sldId id="274" r:id="rId11"/>
    <p:sldId id="275"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70" autoAdjust="0"/>
    <p:restoredTop sz="94660" autoAdjust="0"/>
  </p:normalViewPr>
  <p:slideViewPr>
    <p:cSldViewPr>
      <p:cViewPr>
        <p:scale>
          <a:sx n="50" d="100"/>
          <a:sy n="50" d="100"/>
        </p:scale>
        <p:origin x="-2070" y="-60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064860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7131635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2915604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EFE7F5E-47EE-47D6-9AA7-B80D02BDC4F7}"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1507004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FE7F5E-47EE-47D6-9AA7-B80D02BDC4F7}" type="datetimeFigureOut">
              <a:rPr lang="en-GB" smtClean="0"/>
              <a:t>22/03/2020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914524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EFE7F5E-47EE-47D6-9AA7-B80D02BDC4F7}" type="datetimeFigureOut">
              <a:rPr lang="en-GB" smtClean="0"/>
              <a:t>22/03/2020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38953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EFE7F5E-47EE-47D6-9AA7-B80D02BDC4F7}" type="datetimeFigureOut">
              <a:rPr lang="en-GB" smtClean="0"/>
              <a:t>22/03/2020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1708957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EFE7F5E-47EE-47D6-9AA7-B80D02BDC4F7}" type="datetimeFigureOut">
              <a:rPr lang="en-GB" smtClean="0"/>
              <a:t>22/03/2020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794543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FE7F5E-47EE-47D6-9AA7-B80D02BDC4F7}" type="datetimeFigureOut">
              <a:rPr lang="en-GB" smtClean="0"/>
              <a:t>22/03/2020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590450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E7F5E-47EE-47D6-9AA7-B80D02BDC4F7}" type="datetimeFigureOut">
              <a:rPr lang="en-GB" smtClean="0"/>
              <a:t>22/03/2020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3587691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FE7F5E-47EE-47D6-9AA7-B80D02BDC4F7}" type="datetimeFigureOut">
              <a:rPr lang="en-GB" smtClean="0"/>
              <a:t>22/03/2020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AAC7D11-1C06-4DF4-95D6-06EF620D67FA}" type="slidenum">
              <a:rPr lang="en-GB" smtClean="0"/>
              <a:t>‹#›</a:t>
            </a:fld>
            <a:endParaRPr lang="en-GB"/>
          </a:p>
        </p:txBody>
      </p:sp>
    </p:spTree>
    <p:extLst>
      <p:ext uri="{BB962C8B-B14F-4D97-AF65-F5344CB8AC3E}">
        <p14:creationId xmlns:p14="http://schemas.microsoft.com/office/powerpoint/2010/main" val="2536899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BEAC7"/>
            </a:gs>
            <a:gs pos="7000">
              <a:srgbClr val="FEE7F2"/>
            </a:gs>
            <a:gs pos="13000">
              <a:srgbClr val="FAC77D"/>
            </a:gs>
            <a:gs pos="19000">
              <a:srgbClr val="FBA97D"/>
            </a:gs>
            <a:gs pos="25000">
              <a:srgbClr val="FBD49C"/>
            </a:gs>
            <a:gs pos="100000">
              <a:srgbClr val="FEE7F2"/>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FE7F5E-47EE-47D6-9AA7-B80D02BDC4F7}" type="datetimeFigureOut">
              <a:rPr lang="en-GB" smtClean="0"/>
              <a:t>22/03/2020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AC7D11-1C06-4DF4-95D6-06EF620D67FA}" type="slidenum">
              <a:rPr lang="en-GB" smtClean="0"/>
              <a:t>‹#›</a:t>
            </a:fld>
            <a:endParaRPr lang="en-GB"/>
          </a:p>
        </p:txBody>
      </p:sp>
    </p:spTree>
    <p:extLst>
      <p:ext uri="{BB962C8B-B14F-4D97-AF65-F5344CB8AC3E}">
        <p14:creationId xmlns:p14="http://schemas.microsoft.com/office/powerpoint/2010/main" val="12915290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2204864"/>
            <a:ext cx="7772400" cy="1470025"/>
          </a:xfrm>
        </p:spPr>
        <p:txBody>
          <a:bodyPr>
            <a:normAutofit fontScale="90000"/>
          </a:bodyPr>
          <a:lstStyle/>
          <a:p>
            <a:r>
              <a:rPr lang="en-GB" u="sng" dirty="0" smtClean="0">
                <a:latin typeface="SassoonCRInfantMedium" panose="02000603020000020003" pitchFamily="2" charset="0"/>
              </a:rPr>
              <a:t>Reading lesson</a:t>
            </a:r>
            <a:br>
              <a:rPr lang="en-GB" u="sng" dirty="0" smtClean="0">
                <a:latin typeface="SassoonCRInfantMedium" panose="02000603020000020003" pitchFamily="2" charset="0"/>
              </a:rPr>
            </a:br>
            <a:r>
              <a:rPr lang="en-GB" u="sng" dirty="0" smtClean="0">
                <a:latin typeface="SassoonCRInfantMedium" panose="02000603020000020003" pitchFamily="2" charset="0"/>
              </a:rPr>
              <a:t>Monday 23</a:t>
            </a:r>
            <a:r>
              <a:rPr lang="en-GB" u="sng" baseline="30000" dirty="0" smtClean="0">
                <a:latin typeface="SassoonCRInfantMedium" panose="02000603020000020003" pitchFamily="2" charset="0"/>
              </a:rPr>
              <a:t>rd</a:t>
            </a:r>
            <a:r>
              <a:rPr lang="en-GB" u="sng" dirty="0" smtClean="0">
                <a:latin typeface="SassoonCRInfantMedium" panose="02000603020000020003" pitchFamily="2" charset="0"/>
              </a:rPr>
              <a:t> March</a:t>
            </a:r>
            <a:br>
              <a:rPr lang="en-GB" u="sng" dirty="0" smtClean="0">
                <a:latin typeface="SassoonCRInfantMedium" panose="02000603020000020003" pitchFamily="2" charset="0"/>
              </a:rPr>
            </a:br>
            <a:r>
              <a:rPr lang="en-GB" u="sng" dirty="0">
                <a:latin typeface="SassoonCRInfantMedium" panose="02000603020000020003" pitchFamily="2" charset="0"/>
              </a:rPr>
              <a:t/>
            </a:r>
            <a:br>
              <a:rPr lang="en-GB" u="sng" dirty="0">
                <a:latin typeface="SassoonCRInfantMedium" panose="02000603020000020003" pitchFamily="2" charset="0"/>
              </a:rPr>
            </a:br>
            <a:r>
              <a:rPr lang="en-GB" dirty="0" smtClean="0">
                <a:solidFill>
                  <a:srgbClr val="FF0000"/>
                </a:solidFill>
                <a:latin typeface="SassoonCRInfantMedium" panose="02000603020000020003" pitchFamily="2" charset="0"/>
              </a:rPr>
              <a:t>Either discuss these slides with an adult or write a response in your jotter (in sentences) on the ‘Your Turn’ slides.</a:t>
            </a:r>
            <a:r>
              <a:rPr lang="en-GB" u="sng" dirty="0" smtClean="0">
                <a:latin typeface="SassoonCRInfantMedium" panose="02000603020000020003" pitchFamily="2" charset="0"/>
              </a:rPr>
              <a:t/>
            </a:r>
            <a:br>
              <a:rPr lang="en-GB" u="sng" dirty="0" smtClean="0">
                <a:latin typeface="SassoonCRInfantMedium" panose="02000603020000020003" pitchFamily="2" charset="0"/>
              </a:rPr>
            </a:br>
            <a:r>
              <a:rPr lang="en-GB" u="sng" dirty="0">
                <a:latin typeface="SassoonCRInfantMedium" panose="02000603020000020003" pitchFamily="2" charset="0"/>
              </a:rPr>
              <a:t/>
            </a:r>
            <a:br>
              <a:rPr lang="en-GB" u="sng" dirty="0">
                <a:latin typeface="SassoonCRInfantMedium" panose="02000603020000020003" pitchFamily="2" charset="0"/>
              </a:rPr>
            </a:br>
            <a:r>
              <a:rPr lang="en-GB" u="sng" dirty="0" smtClean="0">
                <a:latin typeface="SassoonCRInfantMedium" panose="02000603020000020003" pitchFamily="2" charset="0"/>
              </a:rPr>
              <a:t>Recommended time: 30 mins</a:t>
            </a:r>
            <a:endParaRPr lang="en-GB" u="sng" dirty="0">
              <a:latin typeface="SassoonCRInfantMedium" panose="02000603020000020003" pitchFamily="2" charset="0"/>
            </a:endParaRPr>
          </a:p>
        </p:txBody>
      </p:sp>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23750500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55576" y="2132856"/>
            <a:ext cx="7772400" cy="1470025"/>
          </a:xfrm>
        </p:spPr>
        <p:txBody>
          <a:bodyPr>
            <a:normAutofit fontScale="90000"/>
          </a:bodyPr>
          <a:lstStyle/>
          <a:p>
            <a:r>
              <a:rPr lang="en-GB" dirty="0" smtClean="0">
                <a:solidFill>
                  <a:srgbClr val="FF0000"/>
                </a:solidFill>
                <a:latin typeface="SassoonCRInfantMedium" panose="02000603020000020003" pitchFamily="2" charset="0"/>
              </a:rPr>
              <a:t/>
            </a:r>
            <a:br>
              <a:rPr lang="en-GB" dirty="0" smtClean="0">
                <a:solidFill>
                  <a:srgbClr val="FF0000"/>
                </a:solidFill>
                <a:latin typeface="SassoonCRInfantMedium" panose="02000603020000020003" pitchFamily="2" charset="0"/>
              </a:rPr>
            </a:br>
            <a:r>
              <a:rPr lang="en-GB" dirty="0" smtClean="0">
                <a:solidFill>
                  <a:srgbClr val="FF0000"/>
                </a:solidFill>
                <a:latin typeface="SassoonCRInfantMedium" panose="02000603020000020003" pitchFamily="2" charset="0"/>
              </a:rPr>
              <a:t>Your turn!</a:t>
            </a: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i="1" dirty="0" smtClean="0">
                <a:latin typeface="SassoonCRInfantMedium" panose="02000603020000020003" pitchFamily="2" charset="0"/>
              </a:rPr>
              <a:t>The witch cackled with delight, her plan to take over the kingdom was  occurring before her eyes! </a:t>
            </a:r>
            <a:br>
              <a:rPr lang="en-GB" i="1" dirty="0" smtClean="0">
                <a:latin typeface="SassoonCRInfantMedium" panose="02000603020000020003" pitchFamily="2" charset="0"/>
              </a:rPr>
            </a:br>
            <a:r>
              <a:rPr lang="en-GB" i="1" dirty="0">
                <a:latin typeface="SassoonCRInfantMedium" panose="02000603020000020003" pitchFamily="2" charset="0"/>
              </a:rPr>
              <a:t/>
            </a:r>
            <a:br>
              <a:rPr lang="en-GB" i="1" dirty="0">
                <a:latin typeface="SassoonCRInfantMedium" panose="02000603020000020003" pitchFamily="2" charset="0"/>
              </a:rPr>
            </a:br>
            <a:r>
              <a:rPr lang="en-GB" dirty="0" smtClean="0">
                <a:latin typeface="SassoonCRInfantMedium" panose="02000603020000020003" pitchFamily="2" charset="0"/>
              </a:rPr>
              <a:t>What can you infer from this text? Can you explain your thinking?</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762" y="5445224"/>
            <a:ext cx="1071238" cy="1344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3890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55576" y="2132856"/>
            <a:ext cx="7772400" cy="1470025"/>
          </a:xfrm>
        </p:spPr>
        <p:txBody>
          <a:bodyPr>
            <a:normAutofit fontScale="90000"/>
          </a:bodyPr>
          <a:lstStyle/>
          <a:p>
            <a:r>
              <a:rPr lang="en-GB" dirty="0" smtClean="0">
                <a:solidFill>
                  <a:srgbClr val="FF0000"/>
                </a:solidFill>
                <a:latin typeface="SassoonCRInfantMedium" panose="02000603020000020003" pitchFamily="2" charset="0"/>
              </a:rPr>
              <a:t/>
            </a:r>
            <a:br>
              <a:rPr lang="en-GB" dirty="0" smtClean="0">
                <a:solidFill>
                  <a:srgbClr val="FF0000"/>
                </a:solidFill>
                <a:latin typeface="SassoonCRInfantMedium" panose="02000603020000020003" pitchFamily="2" charset="0"/>
              </a:rPr>
            </a:br>
            <a:r>
              <a:rPr lang="en-GB" dirty="0" smtClean="0">
                <a:solidFill>
                  <a:srgbClr val="FF0000"/>
                </a:solidFill>
                <a:latin typeface="SassoonCRInfantMedium" panose="02000603020000020003" pitchFamily="2" charset="0"/>
              </a:rPr>
              <a:t>Your turn!</a:t>
            </a: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i="1" dirty="0" smtClean="0">
                <a:latin typeface="SassoonCRInfantMedium" panose="02000603020000020003" pitchFamily="2" charset="0"/>
              </a:rPr>
              <a:t>Ms Smith scrunched her eyebrows, “I am not going to repeat myself again P6!”</a:t>
            </a:r>
            <a:br>
              <a:rPr lang="en-GB" i="1" dirty="0" smtClean="0">
                <a:latin typeface="SassoonCRInfantMedium" panose="02000603020000020003" pitchFamily="2" charset="0"/>
              </a:rPr>
            </a:br>
            <a:r>
              <a:rPr lang="en-GB" i="1" dirty="0">
                <a:latin typeface="SassoonCRInfantMedium" panose="02000603020000020003" pitchFamily="2" charset="0"/>
              </a:rPr>
              <a:t/>
            </a:r>
            <a:br>
              <a:rPr lang="en-GB" i="1" dirty="0">
                <a:latin typeface="SassoonCRInfantMedium" panose="02000603020000020003" pitchFamily="2" charset="0"/>
              </a:rPr>
            </a:br>
            <a:r>
              <a:rPr lang="en-GB" dirty="0" smtClean="0">
                <a:latin typeface="SassoonCRInfantMedium" panose="02000603020000020003" pitchFamily="2" charset="0"/>
              </a:rPr>
              <a:t>What can you infer from this text? Can you explain your thinking?</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762" y="5445224"/>
            <a:ext cx="1071238" cy="1344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067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835981" y="1988840"/>
            <a:ext cx="7772400" cy="1470025"/>
          </a:xfrm>
        </p:spPr>
        <p:txBody>
          <a:bodyPr>
            <a:normAutofit fontScale="90000"/>
          </a:bodyPr>
          <a:lstStyle/>
          <a:p>
            <a:r>
              <a:rPr lang="en-GB" dirty="0" smtClean="0">
                <a:latin typeface="SassoonCRInfantMedium" panose="02000603020000020003" pitchFamily="2" charset="0"/>
              </a:rPr>
              <a:t>Let’s reflect on our learning!</a:t>
            </a:r>
            <a:br>
              <a:rPr lang="en-GB" dirty="0" smtClean="0">
                <a:latin typeface="SassoonCRInfantMedium" panose="02000603020000020003" pitchFamily="2" charset="0"/>
              </a:rPr>
            </a:br>
            <a:r>
              <a:rPr lang="en-GB" u="sng" dirty="0">
                <a:solidFill>
                  <a:srgbClr val="002060"/>
                </a:solidFill>
                <a:latin typeface="SassoonCRInfantMedium" panose="02000603020000020003" pitchFamily="2" charset="0"/>
              </a:rPr>
              <a:t/>
            </a:r>
            <a:br>
              <a:rPr lang="en-GB" u="sng" dirty="0">
                <a:solidFill>
                  <a:srgbClr val="002060"/>
                </a:solidFill>
                <a:latin typeface="SassoonCRInfantMedium" panose="02000603020000020003" pitchFamily="2" charset="0"/>
              </a:rPr>
            </a:br>
            <a:r>
              <a:rPr lang="en-GB" u="sng" dirty="0" smtClean="0">
                <a:solidFill>
                  <a:srgbClr val="002060"/>
                </a:solidFill>
                <a:latin typeface="SassoonCRInfantMedium" panose="02000603020000020003" pitchFamily="2" charset="0"/>
              </a:rPr>
              <a:t>Do you </a:t>
            </a:r>
            <a:r>
              <a:rPr lang="en-GB" u="sng" dirty="0" smtClean="0">
                <a:solidFill>
                  <a:srgbClr val="002060"/>
                </a:solidFill>
                <a:latin typeface="SassoonCRInfantMedium" panose="02000603020000020003" pitchFamily="2" charset="0"/>
              </a:rPr>
              <a:t>now…</a:t>
            </a:r>
            <a:r>
              <a:rPr lang="en-GB" u="sng" dirty="0" smtClean="0">
                <a:solidFill>
                  <a:srgbClr val="002060"/>
                </a:solidFill>
                <a:latin typeface="SassoonCRInfantMedium" panose="02000603020000020003" pitchFamily="2" charset="0"/>
              </a:rPr>
              <a:t/>
            </a:r>
            <a:br>
              <a:rPr lang="en-GB" u="sng" dirty="0" smtClean="0">
                <a:solidFill>
                  <a:srgbClr val="002060"/>
                </a:solidFill>
                <a:latin typeface="SassoonCRInfantMedium" panose="02000603020000020003" pitchFamily="2" charset="0"/>
              </a:rPr>
            </a:br>
            <a:r>
              <a:rPr lang="en-GB" sz="3600" dirty="0" smtClean="0">
                <a:solidFill>
                  <a:srgbClr val="002060"/>
                </a:solidFill>
                <a:latin typeface="SassoonCRInfantMedium" panose="02000603020000020003" pitchFamily="2" charset="0"/>
              </a:rPr>
              <a:t>Know </a:t>
            </a:r>
            <a:r>
              <a:rPr lang="en-GB" sz="3600" dirty="0">
                <a:solidFill>
                  <a:srgbClr val="002060"/>
                </a:solidFill>
                <a:latin typeface="SassoonCRInfantMedium" panose="02000603020000020003" pitchFamily="2" charset="0"/>
              </a:rPr>
              <a:t>what inference </a:t>
            </a:r>
            <a:r>
              <a:rPr lang="en-GB" sz="3600" dirty="0" smtClean="0">
                <a:solidFill>
                  <a:srgbClr val="002060"/>
                </a:solidFill>
                <a:latin typeface="SassoonCRInfantMedium" panose="02000603020000020003" pitchFamily="2" charset="0"/>
              </a:rPr>
              <a:t>means?</a:t>
            </a:r>
            <a:r>
              <a:rPr lang="en-GB" sz="3600" dirty="0">
                <a:solidFill>
                  <a:srgbClr val="002060"/>
                </a:solidFill>
                <a:latin typeface="SassoonCRInfantMedium" panose="02000603020000020003" pitchFamily="2" charset="0"/>
              </a:rPr>
              <a:t/>
            </a:r>
            <a:br>
              <a:rPr lang="en-GB" sz="3600" dirty="0">
                <a:solidFill>
                  <a:srgbClr val="002060"/>
                </a:solidFill>
                <a:latin typeface="SassoonCRInfantMedium" panose="02000603020000020003" pitchFamily="2" charset="0"/>
              </a:rPr>
            </a:br>
            <a:r>
              <a:rPr lang="en-GB" sz="3600" dirty="0" smtClean="0">
                <a:solidFill>
                  <a:srgbClr val="002060"/>
                </a:solidFill>
                <a:latin typeface="SassoonCRInfantMedium" panose="02000603020000020003" pitchFamily="2" charset="0"/>
              </a:rPr>
              <a:t>Infer </a:t>
            </a:r>
            <a:r>
              <a:rPr lang="en-GB" sz="3600" dirty="0">
                <a:solidFill>
                  <a:srgbClr val="002060"/>
                </a:solidFill>
                <a:latin typeface="SassoonCRInfantMedium" panose="02000603020000020003" pitchFamily="2" charset="0"/>
              </a:rPr>
              <a:t>meaning from a </a:t>
            </a:r>
            <a:r>
              <a:rPr lang="en-GB" sz="3600" dirty="0" smtClean="0">
                <a:solidFill>
                  <a:srgbClr val="002060"/>
                </a:solidFill>
                <a:latin typeface="SassoonCRInfantMedium" panose="02000603020000020003" pitchFamily="2" charset="0"/>
              </a:rPr>
              <a:t>picture?</a:t>
            </a:r>
            <a:r>
              <a:rPr lang="en-GB" sz="3600" dirty="0">
                <a:solidFill>
                  <a:srgbClr val="002060"/>
                </a:solidFill>
                <a:latin typeface="SassoonCRInfantMedium" panose="02000603020000020003" pitchFamily="2" charset="0"/>
              </a:rPr>
              <a:t/>
            </a:r>
            <a:br>
              <a:rPr lang="en-GB" sz="3600" dirty="0">
                <a:solidFill>
                  <a:srgbClr val="002060"/>
                </a:solidFill>
                <a:latin typeface="SassoonCRInfantMedium" panose="02000603020000020003" pitchFamily="2" charset="0"/>
              </a:rPr>
            </a:br>
            <a:r>
              <a:rPr lang="en-GB" sz="3600" dirty="0" smtClean="0">
                <a:solidFill>
                  <a:srgbClr val="002060"/>
                </a:solidFill>
                <a:latin typeface="SassoonCRInfantMedium" panose="02000603020000020003" pitchFamily="2" charset="0"/>
              </a:rPr>
              <a:t>Infer </a:t>
            </a:r>
            <a:r>
              <a:rPr lang="en-GB" sz="3600" dirty="0">
                <a:solidFill>
                  <a:srgbClr val="002060"/>
                </a:solidFill>
                <a:latin typeface="SassoonCRInfantMedium" panose="02000603020000020003" pitchFamily="2" charset="0"/>
              </a:rPr>
              <a:t>meaning from piece of writing (text</a:t>
            </a:r>
            <a:r>
              <a:rPr lang="en-GB" sz="3600" dirty="0" smtClean="0">
                <a:solidFill>
                  <a:srgbClr val="002060"/>
                </a:solidFill>
                <a:latin typeface="SassoonCRInfantMedium" panose="02000603020000020003" pitchFamily="2" charset="0"/>
              </a:rPr>
              <a:t>)?</a:t>
            </a:r>
            <a:r>
              <a:rPr lang="en-GB" sz="3600" dirty="0">
                <a:solidFill>
                  <a:srgbClr val="002060"/>
                </a:solidFill>
                <a:latin typeface="SassoonCRInfantMedium" panose="02000603020000020003" pitchFamily="2" charset="0"/>
              </a:rPr>
              <a:t/>
            </a:r>
            <a:br>
              <a:rPr lang="en-GB" sz="3600" dirty="0">
                <a:solidFill>
                  <a:srgbClr val="002060"/>
                </a:solidFill>
                <a:latin typeface="SassoonCRInfantMedium" panose="02000603020000020003" pitchFamily="2" charset="0"/>
              </a:rPr>
            </a:br>
            <a:r>
              <a:rPr lang="en-GB" sz="3600" dirty="0">
                <a:solidFill>
                  <a:srgbClr val="002060"/>
                </a:solidFill>
                <a:latin typeface="SassoonCRInfantMedium" panose="02000603020000020003" pitchFamily="2" charset="0"/>
              </a:rPr>
              <a:t>E</a:t>
            </a:r>
            <a:r>
              <a:rPr lang="en-GB" sz="3600" dirty="0" smtClean="0">
                <a:solidFill>
                  <a:srgbClr val="002060"/>
                </a:solidFill>
                <a:latin typeface="SassoonCRInfantMedium" panose="02000603020000020003" pitchFamily="2" charset="0"/>
              </a:rPr>
              <a:t>xplain your thinking?</a:t>
            </a:r>
            <a:r>
              <a:rPr lang="en-GB" dirty="0">
                <a:solidFill>
                  <a:srgbClr val="002060"/>
                </a:solidFill>
                <a:latin typeface="SassoonCRInfantMedium" panose="02000603020000020003" pitchFamily="2" charset="0"/>
              </a:rPr>
              <a:t/>
            </a:r>
            <a:br>
              <a:rPr lang="en-GB" dirty="0">
                <a:solidFill>
                  <a:srgbClr val="002060"/>
                </a:solidFill>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762" y="7937"/>
            <a:ext cx="1071238" cy="1344514"/>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3" descr="C:\Users\jennifer.hall\AppData\Local\Microsoft\Windows\INetCache\IE\GNK1MN8P\Traffic-Light-PNG-HD[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4584" y="4365104"/>
            <a:ext cx="2650604" cy="26506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187624" y="4752052"/>
            <a:ext cx="7590091" cy="646331"/>
          </a:xfrm>
          <a:prstGeom prst="rect">
            <a:avLst/>
          </a:prstGeom>
          <a:noFill/>
        </p:spPr>
        <p:txBody>
          <a:bodyPr wrap="none" rtlCol="0">
            <a:spAutoFit/>
          </a:bodyPr>
          <a:lstStyle/>
          <a:p>
            <a:r>
              <a:rPr lang="en-GB" dirty="0">
                <a:latin typeface="SassoonCRInfantMedium" panose="02000603020000020003" pitchFamily="2" charset="0"/>
              </a:rPr>
              <a:t>Not achieved the learning intention- I’ve answered ‘no’ to all of the above</a:t>
            </a:r>
            <a:r>
              <a:rPr lang="en-GB" dirty="0" smtClean="0">
                <a:latin typeface="SassoonCRInfantMedium" panose="02000603020000020003" pitchFamily="2" charset="0"/>
              </a:rPr>
              <a:t>.</a:t>
            </a:r>
          </a:p>
          <a:p>
            <a:r>
              <a:rPr lang="en-GB" dirty="0" smtClean="0">
                <a:latin typeface="SassoonCRInfantMedium" panose="02000603020000020003" pitchFamily="2" charset="0"/>
              </a:rPr>
              <a:t>Go through the slides again.</a:t>
            </a:r>
            <a:endParaRPr lang="en-GB" dirty="0">
              <a:latin typeface="SassoonCRInfantMedium" panose="02000603020000020003" pitchFamily="2" charset="0"/>
            </a:endParaRPr>
          </a:p>
        </p:txBody>
      </p:sp>
      <p:sp>
        <p:nvSpPr>
          <p:cNvPr id="8" name="TextBox 7"/>
          <p:cNvSpPr txBox="1"/>
          <p:nvPr/>
        </p:nvSpPr>
        <p:spPr>
          <a:xfrm>
            <a:off x="1187624" y="5543128"/>
            <a:ext cx="8093369" cy="646331"/>
          </a:xfrm>
          <a:prstGeom prst="rect">
            <a:avLst/>
          </a:prstGeom>
          <a:noFill/>
        </p:spPr>
        <p:txBody>
          <a:bodyPr wrap="none" rtlCol="0">
            <a:spAutoFit/>
          </a:bodyPr>
          <a:lstStyle/>
          <a:p>
            <a:r>
              <a:rPr lang="en-GB" dirty="0" smtClean="0">
                <a:latin typeface="SassoonCRInfantMedium" panose="02000603020000020003" pitchFamily="2" charset="0"/>
              </a:rPr>
              <a:t>Partly achieved </a:t>
            </a:r>
            <a:r>
              <a:rPr lang="en-GB" dirty="0">
                <a:latin typeface="SassoonCRInfantMedium" panose="02000603020000020003" pitchFamily="2" charset="0"/>
              </a:rPr>
              <a:t>the learning intention- I’ve answered </a:t>
            </a:r>
            <a:r>
              <a:rPr lang="en-GB" dirty="0" smtClean="0">
                <a:latin typeface="SassoonCRInfantMedium" panose="02000603020000020003" pitchFamily="2" charset="0"/>
              </a:rPr>
              <a:t>‘yes’ </a:t>
            </a:r>
            <a:r>
              <a:rPr lang="en-GB" dirty="0">
                <a:latin typeface="SassoonCRInfantMedium" panose="02000603020000020003" pitchFamily="2" charset="0"/>
              </a:rPr>
              <a:t>to </a:t>
            </a:r>
            <a:r>
              <a:rPr lang="en-GB" dirty="0" smtClean="0">
                <a:latin typeface="SassoonCRInfantMedium" panose="02000603020000020003" pitchFamily="2" charset="0"/>
              </a:rPr>
              <a:t>some </a:t>
            </a:r>
            <a:r>
              <a:rPr lang="en-GB" dirty="0">
                <a:latin typeface="SassoonCRInfantMedium" panose="02000603020000020003" pitchFamily="2" charset="0"/>
              </a:rPr>
              <a:t>of the </a:t>
            </a:r>
            <a:r>
              <a:rPr lang="en-GB" dirty="0" smtClean="0">
                <a:latin typeface="SassoonCRInfantMedium" panose="02000603020000020003" pitchFamily="2" charset="0"/>
              </a:rPr>
              <a:t>above</a:t>
            </a:r>
          </a:p>
          <a:p>
            <a:r>
              <a:rPr lang="en-GB" dirty="0" smtClean="0">
                <a:latin typeface="SassoonCRInfantMedium" panose="02000603020000020003" pitchFamily="2" charset="0"/>
              </a:rPr>
              <a:t>Goo job! We’ll keep practising</a:t>
            </a:r>
            <a:r>
              <a:rPr lang="en-GB" dirty="0" smtClean="0"/>
              <a:t>.</a:t>
            </a:r>
            <a:endParaRPr lang="en-GB" dirty="0"/>
          </a:p>
        </p:txBody>
      </p:sp>
      <p:sp>
        <p:nvSpPr>
          <p:cNvPr id="9" name="TextBox 8"/>
          <p:cNvSpPr txBox="1"/>
          <p:nvPr/>
        </p:nvSpPr>
        <p:spPr>
          <a:xfrm>
            <a:off x="1187624" y="6196677"/>
            <a:ext cx="7304500" cy="646331"/>
          </a:xfrm>
          <a:prstGeom prst="rect">
            <a:avLst/>
          </a:prstGeom>
          <a:noFill/>
        </p:spPr>
        <p:txBody>
          <a:bodyPr wrap="none" rtlCol="0">
            <a:spAutoFit/>
          </a:bodyPr>
          <a:lstStyle/>
          <a:p>
            <a:r>
              <a:rPr lang="en-GB" dirty="0" smtClean="0">
                <a:latin typeface="SassoonCRInfantMedium" panose="02000603020000020003" pitchFamily="2" charset="0"/>
              </a:rPr>
              <a:t>Achieved </a:t>
            </a:r>
            <a:r>
              <a:rPr lang="en-GB" dirty="0">
                <a:latin typeface="SassoonCRInfantMedium" panose="02000603020000020003" pitchFamily="2" charset="0"/>
              </a:rPr>
              <a:t>the learning intention- I’ve answered </a:t>
            </a:r>
            <a:r>
              <a:rPr lang="en-GB" dirty="0" smtClean="0">
                <a:latin typeface="SassoonCRInfantMedium" panose="02000603020000020003" pitchFamily="2" charset="0"/>
              </a:rPr>
              <a:t>‘yes’ </a:t>
            </a:r>
            <a:r>
              <a:rPr lang="en-GB" dirty="0">
                <a:latin typeface="SassoonCRInfantMedium" panose="02000603020000020003" pitchFamily="2" charset="0"/>
              </a:rPr>
              <a:t>to all of the above</a:t>
            </a:r>
            <a:r>
              <a:rPr lang="en-GB" dirty="0" smtClean="0"/>
              <a:t>. </a:t>
            </a:r>
          </a:p>
          <a:p>
            <a:r>
              <a:rPr lang="en-GB" dirty="0" smtClean="0">
                <a:latin typeface="SassoonCRInfantMedium" panose="02000603020000020003" pitchFamily="2" charset="0"/>
              </a:rPr>
              <a:t>Well done!</a:t>
            </a:r>
            <a:endParaRPr lang="en-GB" dirty="0">
              <a:latin typeface="SassoonCRInfantMedium" panose="02000603020000020003" pitchFamily="2" charset="0"/>
            </a:endParaRPr>
          </a:p>
        </p:txBody>
      </p:sp>
    </p:spTree>
    <p:extLst>
      <p:ext uri="{BB962C8B-B14F-4D97-AF65-F5344CB8AC3E}">
        <p14:creationId xmlns:p14="http://schemas.microsoft.com/office/powerpoint/2010/main" val="32871452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188640"/>
            <a:ext cx="7772400" cy="1470025"/>
          </a:xfrm>
        </p:spPr>
        <p:txBody>
          <a:bodyPr/>
          <a:lstStyle/>
          <a:p>
            <a:r>
              <a:rPr lang="en-GB" u="sng" dirty="0" smtClean="0">
                <a:latin typeface="SassoonCRInfantMedium" panose="02000603020000020003" pitchFamily="2" charset="0"/>
              </a:rPr>
              <a:t>L.I. To infer meaning.</a:t>
            </a:r>
            <a:endParaRPr lang="en-GB" u="sng" dirty="0">
              <a:latin typeface="SassoonCRInfantMedium" panose="02000603020000020003" pitchFamily="2" charset="0"/>
            </a:endParaRPr>
          </a:p>
        </p:txBody>
      </p:sp>
      <p:sp>
        <p:nvSpPr>
          <p:cNvPr id="3" name="Subtitle 2"/>
          <p:cNvSpPr>
            <a:spLocks noGrp="1"/>
          </p:cNvSpPr>
          <p:nvPr>
            <p:ph type="subTitle" idx="1"/>
          </p:nvPr>
        </p:nvSpPr>
        <p:spPr>
          <a:xfrm>
            <a:off x="755576" y="2060848"/>
            <a:ext cx="6400800" cy="1752600"/>
          </a:xfrm>
        </p:spPr>
        <p:txBody>
          <a:bodyPr>
            <a:noAutofit/>
          </a:bodyPr>
          <a:lstStyle/>
          <a:p>
            <a:pPr algn="l"/>
            <a:r>
              <a:rPr lang="en-GB" sz="2800" u="sng" dirty="0" smtClean="0">
                <a:solidFill>
                  <a:srgbClr val="002060"/>
                </a:solidFill>
                <a:latin typeface="SassoonCRInfantMedium" panose="02000603020000020003" pitchFamily="2" charset="0"/>
              </a:rPr>
              <a:t>Steps to success</a:t>
            </a:r>
          </a:p>
          <a:p>
            <a:pPr marL="457200" indent="-457200" algn="l">
              <a:buFontTx/>
              <a:buChar char="-"/>
            </a:pPr>
            <a:r>
              <a:rPr lang="en-GB" sz="2800" dirty="0" smtClean="0">
                <a:solidFill>
                  <a:srgbClr val="002060"/>
                </a:solidFill>
                <a:latin typeface="SassoonCRInfantMedium" panose="02000603020000020003" pitchFamily="2" charset="0"/>
              </a:rPr>
              <a:t>I know what inference means.</a:t>
            </a:r>
          </a:p>
          <a:p>
            <a:pPr marL="457200" indent="-457200" algn="l">
              <a:buFontTx/>
              <a:buChar char="-"/>
            </a:pPr>
            <a:r>
              <a:rPr lang="en-GB" sz="2800" dirty="0" smtClean="0">
                <a:solidFill>
                  <a:srgbClr val="002060"/>
                </a:solidFill>
                <a:latin typeface="SassoonCRInfantMedium" panose="02000603020000020003" pitchFamily="2" charset="0"/>
              </a:rPr>
              <a:t>I can infer meaning from a picture.</a:t>
            </a:r>
          </a:p>
          <a:p>
            <a:pPr marL="457200" indent="-457200" algn="l">
              <a:buFontTx/>
              <a:buChar char="-"/>
            </a:pPr>
            <a:r>
              <a:rPr lang="en-GB" sz="2800" dirty="0" smtClean="0">
                <a:solidFill>
                  <a:srgbClr val="002060"/>
                </a:solidFill>
                <a:latin typeface="SassoonCRInfantMedium" panose="02000603020000020003" pitchFamily="2" charset="0"/>
              </a:rPr>
              <a:t>I can infer meaning from piece of writing (text).</a:t>
            </a:r>
          </a:p>
          <a:p>
            <a:pPr marL="457200" indent="-457200" algn="l">
              <a:buFontTx/>
              <a:buChar char="-"/>
            </a:pPr>
            <a:r>
              <a:rPr lang="en-GB" sz="2800" dirty="0" smtClean="0">
                <a:solidFill>
                  <a:srgbClr val="002060"/>
                </a:solidFill>
                <a:latin typeface="SassoonCRInfantMedium" panose="02000603020000020003" pitchFamily="2" charset="0"/>
              </a:rPr>
              <a:t>I can explain my thinking.</a:t>
            </a:r>
            <a:endParaRPr lang="en-GB" sz="2800" dirty="0">
              <a:solidFill>
                <a:srgbClr val="002060"/>
              </a:solidFill>
              <a:latin typeface="SassoonCRInfantMedium" panose="02000603020000020003" pitchFamily="2" charset="0"/>
            </a:endParaRPr>
          </a:p>
        </p:txBody>
      </p:sp>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8" name="Picture 4" descr="Image result for steps to succes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732240" y="4869476"/>
            <a:ext cx="2438400" cy="19885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48137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5" name="Oval Callout 4"/>
          <p:cNvSpPr/>
          <p:nvPr/>
        </p:nvSpPr>
        <p:spPr>
          <a:xfrm>
            <a:off x="5183560" y="101946"/>
            <a:ext cx="3960440" cy="2448272"/>
          </a:xfrm>
          <a:prstGeom prst="wedgeEllipse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SassoonCRInfantMedium" panose="02000603020000020003" pitchFamily="2" charset="0"/>
              </a:rPr>
              <a:t>Okay P3 remember we’ve been working on this for the last few weeks! Although ‘inference’ sounds hard it’s really just common </a:t>
            </a:r>
            <a:r>
              <a:rPr lang="en-GB" dirty="0" smtClean="0">
                <a:solidFill>
                  <a:schemeClr val="tx1"/>
                </a:solidFill>
                <a:latin typeface="SassoonCRInfantMedium" panose="02000603020000020003" pitchFamily="2" charset="0"/>
              </a:rPr>
              <a:t>sense! </a:t>
            </a:r>
            <a:r>
              <a:rPr lang="en-GB" dirty="0" smtClean="0">
                <a:latin typeface="SassoonCRInfantMedium" panose="02000603020000020003" pitchFamily="2" charset="0"/>
              </a:rPr>
              <a:t>it’s </a:t>
            </a:r>
            <a:r>
              <a:rPr lang="en-GB" dirty="0">
                <a:latin typeface="SassoonCRInfantMedium" panose="02000603020000020003" pitchFamily="2" charset="0"/>
              </a:rPr>
              <a:t>really just common sense! </a:t>
            </a:r>
            <a:r>
              <a:rPr lang="en-GB" dirty="0" smtClean="0">
                <a:latin typeface="SassoonCRInfantMedium" panose="02000603020000020003" pitchFamily="2" charset="0"/>
              </a:rPr>
              <a:t>e</a:t>
            </a:r>
            <a:r>
              <a:rPr lang="en-GB" dirty="0">
                <a:latin typeface="SassoonCRInfantMedium" panose="02000603020000020003" pitchFamily="2" charset="0"/>
              </a:rPr>
              <a:t>!</a:t>
            </a:r>
            <a:endParaRPr lang="en-GB" dirty="0"/>
          </a:p>
        </p:txBody>
      </p:sp>
      <p:sp>
        <p:nvSpPr>
          <p:cNvPr id="6" name="Title 5"/>
          <p:cNvSpPr>
            <a:spLocks noGrp="1"/>
          </p:cNvSpPr>
          <p:nvPr>
            <p:ph type="ctrTitle"/>
          </p:nvPr>
        </p:nvSpPr>
        <p:spPr>
          <a:xfrm>
            <a:off x="754732" y="3212976"/>
            <a:ext cx="7772400" cy="1470025"/>
          </a:xfrm>
        </p:spPr>
        <p:txBody>
          <a:bodyPr>
            <a:normAutofit fontScale="90000"/>
          </a:bodyPr>
          <a:lstStyle/>
          <a:p>
            <a:r>
              <a:rPr lang="en-GB" sz="3600" dirty="0" smtClean="0">
                <a:latin typeface="SassoonCRInfantMedium" panose="02000603020000020003" pitchFamily="2" charset="0"/>
              </a:rPr>
              <a:t>To infer meaning means to ‘read between the lines’ or to work out what’s going on without actually been told. </a:t>
            </a:r>
            <a:br>
              <a:rPr lang="en-GB" sz="3600" dirty="0" smtClean="0">
                <a:latin typeface="SassoonCRInfantMedium" panose="02000603020000020003" pitchFamily="2" charset="0"/>
              </a:rPr>
            </a:br>
            <a:r>
              <a:rPr lang="en-GB" sz="3600" dirty="0">
                <a:latin typeface="SassoonCRInfantMedium" panose="02000603020000020003" pitchFamily="2" charset="0"/>
              </a:rPr>
              <a:t/>
            </a:r>
            <a:br>
              <a:rPr lang="en-GB" sz="3600" dirty="0">
                <a:latin typeface="SassoonCRInfantMedium" panose="02000603020000020003" pitchFamily="2" charset="0"/>
              </a:rPr>
            </a:br>
            <a:r>
              <a:rPr lang="en-GB" sz="3600" dirty="0" smtClean="0">
                <a:latin typeface="SassoonCRInfantMedium" panose="02000603020000020003" pitchFamily="2" charset="0"/>
              </a:rPr>
              <a:t>It’s like been a text detective</a:t>
            </a:r>
            <a:r>
              <a:rPr lang="en-GB" dirty="0" smtClean="0">
                <a:latin typeface="SassoonCRInfantMedium" panose="02000603020000020003" pitchFamily="2" charset="0"/>
              </a:rPr>
              <a:t>!</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5106492"/>
            <a:ext cx="1218828" cy="1529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9432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827584" y="764704"/>
            <a:ext cx="7772400" cy="1470025"/>
          </a:xfrm>
        </p:spPr>
        <p:txBody>
          <a:bodyPr>
            <a:noAutofit/>
          </a:bodyPr>
          <a:lstStyle/>
          <a:p>
            <a:r>
              <a:rPr lang="en-GB" sz="3600" dirty="0" smtClean="0">
                <a:latin typeface="SassoonCRInfantMedium" panose="02000603020000020003" pitchFamily="2" charset="0"/>
              </a:rPr>
              <a:t>From this picture I may infer that the dog is cold and not very happy. </a:t>
            </a:r>
            <a:r>
              <a:rPr lang="en-GB" sz="3600" i="1" dirty="0" smtClean="0">
                <a:latin typeface="SassoonCRInfantMedium" panose="02000603020000020003" pitchFamily="2" charset="0"/>
              </a:rPr>
              <a:t>I am inferring in this way because there is frost on his face, snow on the ground and his expression looks sad.</a:t>
            </a:r>
            <a:endParaRPr lang="en-GB" sz="3600" i="1"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5106492"/>
            <a:ext cx="1218828" cy="1529754"/>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jennifer.hall\AppData\Local\Microsoft\Windows\INetCache\IE\HXGRCML5\freezing-cold-3[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996952"/>
            <a:ext cx="4089648" cy="3471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6512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60884" y="1052736"/>
            <a:ext cx="7772400" cy="1470025"/>
          </a:xfrm>
        </p:spPr>
        <p:txBody>
          <a:bodyPr>
            <a:normAutofit fontScale="90000"/>
          </a:bodyPr>
          <a:lstStyle/>
          <a:p>
            <a:r>
              <a:rPr lang="en-GB" dirty="0" smtClean="0">
                <a:latin typeface="SassoonCRInfantMedium" panose="02000603020000020003" pitchFamily="2" charset="0"/>
              </a:rPr>
              <a:t>From this picture I may infer that the baby is sad and thoughtful. </a:t>
            </a:r>
            <a:r>
              <a:rPr lang="en-GB" i="1" dirty="0" smtClean="0">
                <a:latin typeface="SassoonCRInfantMedium" panose="02000603020000020003" pitchFamily="2" charset="0"/>
              </a:rPr>
              <a:t>I am inferring in this way because her bottom lip is out, her eyes look watery and she is looking into the distance.</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5106492"/>
            <a:ext cx="1218828" cy="1529754"/>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jennifer.hall\AppData\Local\Microsoft\Windows\INetCache\IE\GB1RXEI9\9436653177_fd00cc9d2c_b[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3531988"/>
            <a:ext cx="4392488" cy="2805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0677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60884" y="1052736"/>
            <a:ext cx="7772400" cy="1470025"/>
          </a:xfrm>
        </p:spPr>
        <p:txBody>
          <a:bodyPr>
            <a:normAutofit fontScale="90000"/>
          </a:bodyPr>
          <a:lstStyle/>
          <a:p>
            <a:r>
              <a:rPr lang="en-GB" dirty="0" smtClean="0">
                <a:solidFill>
                  <a:srgbClr val="FF0000"/>
                </a:solidFill>
                <a:latin typeface="SassoonCRInfantMedium" panose="02000603020000020003" pitchFamily="2" charset="0"/>
              </a:rPr>
              <a:t>Your turn!</a:t>
            </a: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What do you infer from this picture? Can you explain your thinking?</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5106492"/>
            <a:ext cx="1218828" cy="1529754"/>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C:\Users\jennifer.hall\AppData\Local\Microsoft\Windows\INetCache\IE\HXGRCML5\excited[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7784" y="3664446"/>
            <a:ext cx="333375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57599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60884" y="1052736"/>
            <a:ext cx="7772400" cy="1470025"/>
          </a:xfrm>
        </p:spPr>
        <p:txBody>
          <a:bodyPr>
            <a:normAutofit fontScale="90000"/>
          </a:bodyPr>
          <a:lstStyle/>
          <a:p>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What can you infer from this picture? </a:t>
            </a:r>
            <a:r>
              <a:rPr lang="en-GB" dirty="0">
                <a:latin typeface="SassoonCRInfantMedium" panose="02000603020000020003" pitchFamily="2" charset="0"/>
              </a:rPr>
              <a:t/>
            </a:r>
            <a:br>
              <a:rPr lang="en-GB" dirty="0">
                <a:latin typeface="SassoonCRInfantMedium" panose="02000603020000020003" pitchFamily="2" charset="0"/>
              </a:rPr>
            </a:br>
            <a:r>
              <a:rPr lang="en-GB" dirty="0" smtClean="0">
                <a:latin typeface="SassoonCRInfantMedium" panose="02000603020000020003" pitchFamily="2" charset="0"/>
              </a:rPr>
              <a:t>How do you feel about the castle?</a:t>
            </a:r>
            <a:br>
              <a:rPr lang="en-GB" dirty="0" smtClean="0">
                <a:latin typeface="SassoonCRInfantMedium" panose="02000603020000020003" pitchFamily="2" charset="0"/>
              </a:rPr>
            </a:br>
            <a:r>
              <a:rPr lang="en-GB" dirty="0" smtClean="0">
                <a:latin typeface="SassoonCRInfantMedium" panose="02000603020000020003" pitchFamily="2" charset="0"/>
              </a:rPr>
              <a:t>Where do you think the castle is?</a:t>
            </a:r>
            <a:br>
              <a:rPr lang="en-GB" dirty="0" smtClean="0">
                <a:latin typeface="SassoonCRInfantMedium" panose="02000603020000020003" pitchFamily="2" charset="0"/>
              </a:rPr>
            </a:br>
            <a:r>
              <a:rPr lang="en-GB" dirty="0" smtClean="0">
                <a:latin typeface="SassoonCRInfantMedium" panose="02000603020000020003" pitchFamily="2" charset="0"/>
              </a:rPr>
              <a:t>Who do you think lives there?</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5106492"/>
            <a:ext cx="1218828" cy="1529754"/>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C:\Users\jennifer.hall\AppData\Local\Microsoft\Windows\INetCache\IE\BVLVQG3L\Haunted_CastleArt[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3768675"/>
            <a:ext cx="3937765" cy="286757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830102" y="160338"/>
            <a:ext cx="1605994" cy="461665"/>
          </a:xfrm>
          <a:prstGeom prst="rect">
            <a:avLst/>
          </a:prstGeom>
        </p:spPr>
        <p:txBody>
          <a:bodyPr wrap="square">
            <a:spAutoFit/>
          </a:bodyPr>
          <a:lstStyle/>
          <a:p>
            <a:r>
              <a:rPr lang="en-GB" sz="2400" dirty="0">
                <a:solidFill>
                  <a:srgbClr val="FF0000"/>
                </a:solidFill>
                <a:latin typeface="SassoonCRInfantMedium" panose="02000603020000020003" pitchFamily="2" charset="0"/>
              </a:rPr>
              <a:t>Your turn!</a:t>
            </a:r>
            <a:endParaRPr lang="en-GB" sz="2400" dirty="0"/>
          </a:p>
        </p:txBody>
      </p:sp>
    </p:spTree>
    <p:extLst>
      <p:ext uri="{BB962C8B-B14F-4D97-AF65-F5344CB8AC3E}">
        <p14:creationId xmlns:p14="http://schemas.microsoft.com/office/powerpoint/2010/main" val="1986967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55576" y="2132856"/>
            <a:ext cx="7772400" cy="1470025"/>
          </a:xfrm>
        </p:spPr>
        <p:txBody>
          <a:bodyPr>
            <a:normAutofit fontScale="90000"/>
          </a:bodyPr>
          <a:lstStyle/>
          <a:p>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We can also infer from text (a piece of writing).</a:t>
            </a:r>
            <a:br>
              <a:rPr lang="en-GB" dirty="0" smtClean="0">
                <a:latin typeface="SassoonCRInfantMedium" panose="02000603020000020003" pitchFamily="2" charset="0"/>
              </a:rPr>
            </a:br>
            <a:r>
              <a:rPr lang="en-GB" dirty="0">
                <a:latin typeface="SassoonCRInfantMedium" panose="02000603020000020003" pitchFamily="2" charset="0"/>
              </a:rPr>
              <a:t/>
            </a:r>
            <a:br>
              <a:rPr lang="en-GB" dirty="0">
                <a:latin typeface="SassoonCRInfantMedium" panose="02000603020000020003" pitchFamily="2" charset="0"/>
              </a:rPr>
            </a:br>
            <a:r>
              <a:rPr lang="en-GB" i="1" dirty="0" smtClean="0">
                <a:latin typeface="SassoonCRInfantMedium" panose="02000603020000020003" pitchFamily="2" charset="0"/>
              </a:rPr>
              <a:t>He stood there shaking, his feet seemingly glued to the spot. A shudder ran down his spine.</a:t>
            </a:r>
            <a:br>
              <a:rPr lang="en-GB" i="1" dirty="0" smtClean="0">
                <a:latin typeface="SassoonCRInfantMedium" panose="02000603020000020003" pitchFamily="2" charset="0"/>
              </a:rPr>
            </a:br>
            <a:r>
              <a:rPr lang="en-GB" i="1" dirty="0">
                <a:latin typeface="SassoonCRInfantMedium" panose="02000603020000020003" pitchFamily="2" charset="0"/>
              </a:rPr>
              <a:t/>
            </a:r>
            <a:br>
              <a:rPr lang="en-GB" i="1" dirty="0">
                <a:latin typeface="SassoonCRInfantMedium" panose="02000603020000020003" pitchFamily="2" charset="0"/>
              </a:rPr>
            </a:br>
            <a:r>
              <a:rPr lang="en-GB" dirty="0" smtClean="0">
                <a:latin typeface="SassoonCRInfantMedium" panose="02000603020000020003" pitchFamily="2" charset="0"/>
              </a:rPr>
              <a:t>I can infer from this text that the boy is frightened perhaps he is stood somewhere scary!?</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762" y="5445224"/>
            <a:ext cx="1071238" cy="1344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82882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Image result for steps to succes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6" name="Title 5"/>
          <p:cNvSpPr>
            <a:spLocks noGrp="1"/>
          </p:cNvSpPr>
          <p:nvPr>
            <p:ph type="ctrTitle"/>
          </p:nvPr>
        </p:nvSpPr>
        <p:spPr>
          <a:xfrm>
            <a:off x="755576" y="2132856"/>
            <a:ext cx="7772400" cy="1470025"/>
          </a:xfrm>
        </p:spPr>
        <p:txBody>
          <a:bodyPr>
            <a:normAutofit fontScale="90000"/>
          </a:bodyPr>
          <a:lstStyle/>
          <a:p>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dirty="0" smtClean="0">
                <a:latin typeface="SassoonCRInfantMedium" panose="02000603020000020003" pitchFamily="2" charset="0"/>
              </a:rPr>
              <a:t/>
            </a:r>
            <a:br>
              <a:rPr lang="en-GB" dirty="0" smtClean="0">
                <a:latin typeface="SassoonCRInfantMedium" panose="02000603020000020003" pitchFamily="2" charset="0"/>
              </a:rPr>
            </a:br>
            <a:r>
              <a:rPr lang="en-GB" i="1" dirty="0" smtClean="0">
                <a:latin typeface="SassoonCRInfantMedium" panose="02000603020000020003" pitchFamily="2" charset="0"/>
              </a:rPr>
              <a:t>Without a seconds thought she jumped up and lifted Benny off the precarious ledge.</a:t>
            </a:r>
            <a:br>
              <a:rPr lang="en-GB" i="1" dirty="0" smtClean="0">
                <a:latin typeface="SassoonCRInfantMedium" panose="02000603020000020003" pitchFamily="2" charset="0"/>
              </a:rPr>
            </a:br>
            <a:r>
              <a:rPr lang="en-GB" i="1" dirty="0">
                <a:latin typeface="SassoonCRInfantMedium" panose="02000603020000020003" pitchFamily="2" charset="0"/>
              </a:rPr>
              <a:t/>
            </a:r>
            <a:br>
              <a:rPr lang="en-GB" i="1" dirty="0">
                <a:latin typeface="SassoonCRInfantMedium" panose="02000603020000020003" pitchFamily="2" charset="0"/>
              </a:rPr>
            </a:br>
            <a:r>
              <a:rPr lang="en-GB" dirty="0" smtClean="0">
                <a:latin typeface="SassoonCRInfantMedium" panose="02000603020000020003" pitchFamily="2" charset="0"/>
              </a:rPr>
              <a:t>I can infer from this text that she is caring towards Benny and perhaps a bit brave too!</a:t>
            </a:r>
            <a:endParaRPr lang="en-GB" dirty="0">
              <a:latin typeface="SassoonCRInfantMedium" panose="02000603020000020003" pitchFamily="2" charset="0"/>
            </a:endParaRPr>
          </a:p>
        </p:txBody>
      </p:sp>
      <p:pic>
        <p:nvPicPr>
          <p:cNvPr id="1026" name="Picture 2" descr="C:\Users\jennifer.hall\AppData\Local\Microsoft\Windows\INetCache\IE\BVLVQG3L\detective-clipart-detective_clipar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2762" y="5445224"/>
            <a:ext cx="1071238" cy="13445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9542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2243</TotalTime>
  <Words>252</Words>
  <Application>Microsoft Office PowerPoint</Application>
  <PresentationFormat>On-screen Show (4:3)</PresentationFormat>
  <Paragraphs>25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Reading lesson Monday 23rd March  Either discuss these slides with an adult or write a response in your jotter (in sentences) on the ‘Your Turn’ slides.  Recommended time: 30 mins</vt:lpstr>
      <vt:lpstr>L.I. To infer meaning.</vt:lpstr>
      <vt:lpstr>To infer meaning means to ‘read between the lines’ or to work out what’s going on without actually been told.   It’s like been a text detective!</vt:lpstr>
      <vt:lpstr>From this picture I may infer that the dog is cold and not very happy. I am inferring in this way because there is frost on his face, snow on the ground and his expression looks sad.</vt:lpstr>
      <vt:lpstr>From this picture I may infer that the baby is sad and thoughtful. I am inferring in this way because her bottom lip is out, her eyes look watery and she is looking into the distance.</vt:lpstr>
      <vt:lpstr>Your turn! What do you infer from this picture? Can you explain your thinking?</vt:lpstr>
      <vt:lpstr> What can you infer from this picture?  How do you feel about the castle? Where do you think the castle is? Who do you think lives there?</vt:lpstr>
      <vt:lpstr> We can also infer from text (a piece of writing).  He stood there shaking, his feet seemingly glued to the spot. A shudder ran down his spine.  I can infer from this text that the boy is frightened perhaps he is stood somewhere scary!?</vt:lpstr>
      <vt:lpstr>   Without a seconds thought she jumped up and lifted Benny off the precarious ledge.  I can infer from this text that she is caring towards Benny and perhaps a bit brave too!</vt:lpstr>
      <vt:lpstr> Your turn!  The witch cackled with delight, her plan to take over the kingdom was  occurring before her eyes!   What can you infer from this text? Can you explain your thinking?</vt:lpstr>
      <vt:lpstr> Your turn!  Ms Smith scrunched her eyebrows, “I am not going to repeat myself again P6!”  What can you infer from this text? Can you explain your thinking?</vt:lpstr>
      <vt:lpstr>Let’s reflect on our learning!  Do you now… Know what inference means? Infer meaning from a picture? Infer meaning from piece of writing (text)? Explain your thinking?  </vt:lpstr>
    </vt:vector>
  </TitlesOfParts>
  <Company>West Lothian Council - Education Services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 To learn how to use a dictionary</dc:title>
  <dc:creator>Jennifer Hall</dc:creator>
  <cp:lastModifiedBy>Jennifer Hall</cp:lastModifiedBy>
  <cp:revision>32</cp:revision>
  <dcterms:created xsi:type="dcterms:W3CDTF">2020-01-07T09:37:11Z</dcterms:created>
  <dcterms:modified xsi:type="dcterms:W3CDTF">2020-03-22T23:03:02Z</dcterms:modified>
</cp:coreProperties>
</file>