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48" d="100"/>
          <a:sy n="48" d="100"/>
        </p:scale>
        <p:origin x="2168"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55CDED-57CF-4CEC-B802-FE283C49B784}" type="datetimeFigureOut">
              <a:rPr lang="en-GB" smtClean="0"/>
              <a:t>18/05/2022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06649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55CDED-57CF-4CEC-B802-FE283C49B784}" type="datetimeFigureOut">
              <a:rPr lang="en-GB" smtClean="0"/>
              <a:t>18/05/2022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211955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55CDED-57CF-4CEC-B802-FE283C49B784}" type="datetimeFigureOut">
              <a:rPr lang="en-GB" smtClean="0"/>
              <a:t>18/05/2022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737148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55CDED-57CF-4CEC-B802-FE283C49B784}" type="datetimeFigureOut">
              <a:rPr lang="en-GB" smtClean="0"/>
              <a:t>18/05/2022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65023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055CDED-57CF-4CEC-B802-FE283C49B784}" type="datetimeFigureOut">
              <a:rPr lang="en-GB" smtClean="0"/>
              <a:t>18/05/2022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357002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55CDED-57CF-4CEC-B802-FE283C49B784}" type="datetimeFigureOut">
              <a:rPr lang="en-GB" smtClean="0"/>
              <a:t>18/05/2022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3664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55CDED-57CF-4CEC-B802-FE283C49B784}" type="datetimeFigureOut">
              <a:rPr lang="en-GB" smtClean="0"/>
              <a:t>18/05/2022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017314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055CDED-57CF-4CEC-B802-FE283C49B784}" type="datetimeFigureOut">
              <a:rPr lang="en-GB" smtClean="0"/>
              <a:t>18/05/2022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417453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5CDED-57CF-4CEC-B802-FE283C49B784}" type="datetimeFigureOut">
              <a:rPr lang="en-GB" smtClean="0"/>
              <a:t>18/05/2022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312505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055CDED-57CF-4CEC-B802-FE283C49B784}" type="datetimeFigureOut">
              <a:rPr lang="en-GB" smtClean="0"/>
              <a:t>18/05/2022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215511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055CDED-57CF-4CEC-B802-FE283C49B784}" type="datetimeFigureOut">
              <a:rPr lang="en-GB" smtClean="0"/>
              <a:t>18/05/2022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53C9C-ADC0-473E-9893-D0E62B2D2CAB}" type="slidenum">
              <a:rPr lang="en-GB" smtClean="0"/>
              <a:t>‹#›</a:t>
            </a:fld>
            <a:endParaRPr lang="en-GB"/>
          </a:p>
        </p:txBody>
      </p:sp>
    </p:spTree>
    <p:extLst>
      <p:ext uri="{BB962C8B-B14F-4D97-AF65-F5344CB8AC3E}">
        <p14:creationId xmlns:p14="http://schemas.microsoft.com/office/powerpoint/2010/main" val="3981598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055CDED-57CF-4CEC-B802-FE283C49B784}" type="datetimeFigureOut">
              <a:rPr lang="en-GB" smtClean="0"/>
              <a:t>18/05/2022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8553C9C-ADC0-473E-9893-D0E62B2D2CAB}" type="slidenum">
              <a:rPr lang="en-GB" smtClean="0"/>
              <a:t>‹#›</a:t>
            </a:fld>
            <a:endParaRPr lang="en-GB"/>
          </a:p>
        </p:txBody>
      </p:sp>
    </p:spTree>
    <p:extLst>
      <p:ext uri="{BB962C8B-B14F-4D97-AF65-F5344CB8AC3E}">
        <p14:creationId xmlns:p14="http://schemas.microsoft.com/office/powerpoint/2010/main" val="21923515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4088" y="994200"/>
            <a:ext cx="5733288" cy="91860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sz="1400" dirty="0" smtClean="0">
              <a:solidFill>
                <a:schemeClr val="tx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endParaRPr lang="en-GB" sz="1400" dirty="0" smtClean="0">
              <a:solidFill>
                <a:schemeClr val="tx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r>
              <a:rPr lang="en-GB" sz="1400" b="1" dirty="0" smtClean="0">
                <a:solidFill>
                  <a:schemeClr val="tx1"/>
                </a:solidFill>
                <a:latin typeface="SassoonCRInfant" panose="02010503020300020003" pitchFamily="2" charset="0"/>
              </a:rPr>
              <a:t>PARENT </a:t>
            </a:r>
            <a:r>
              <a:rPr lang="en-GB" sz="1400" b="1" dirty="0">
                <a:solidFill>
                  <a:schemeClr val="tx1"/>
                </a:solidFill>
                <a:latin typeface="SassoonCRInfant" panose="02010503020300020003" pitchFamily="2" charset="0"/>
              </a:rPr>
              <a:t>INFORMATION SHEET: </a:t>
            </a:r>
            <a:endParaRPr lang="en-GB" sz="1400" b="1" dirty="0" smtClean="0">
              <a:solidFill>
                <a:schemeClr val="tx1"/>
              </a:solidFill>
              <a:latin typeface="SassoonCRInfant" panose="02010503020300020003" pitchFamily="2" charset="0"/>
            </a:endParaRPr>
          </a:p>
          <a:p>
            <a:endParaRPr lang="en-GB" sz="1400" b="1" dirty="0">
              <a:solidFill>
                <a:schemeClr val="tx1"/>
              </a:solidFill>
              <a:latin typeface="SassoonCRInfant" panose="02010503020300020003" pitchFamily="2" charset="0"/>
            </a:endParaRPr>
          </a:p>
          <a:p>
            <a:endParaRPr lang="en-GB" sz="1400" b="1" dirty="0" smtClean="0">
              <a:solidFill>
                <a:schemeClr val="tx1"/>
              </a:solidFill>
              <a:latin typeface="SassoonCRInfant" panose="02010503020300020003" pitchFamily="2" charset="0"/>
            </a:endParaRPr>
          </a:p>
          <a:p>
            <a:endParaRPr lang="en-GB" sz="1400" b="1" dirty="0">
              <a:solidFill>
                <a:schemeClr val="tx1"/>
              </a:solidFill>
              <a:latin typeface="SassoonCRInfant" panose="02010503020300020003" pitchFamily="2" charset="0"/>
            </a:endParaRPr>
          </a:p>
          <a:p>
            <a:endParaRPr lang="en-GB" sz="1400" b="1" dirty="0" smtClean="0">
              <a:solidFill>
                <a:schemeClr val="tx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r>
              <a:rPr lang="en-GB" sz="1400" b="1" dirty="0">
                <a:solidFill>
                  <a:schemeClr val="tx1"/>
                </a:solidFill>
                <a:latin typeface="SassoonCRInfant" panose="02010503020300020003" pitchFamily="2" charset="0"/>
              </a:rPr>
              <a:t>Why play? </a:t>
            </a:r>
            <a:endParaRPr lang="en-GB" sz="1400" dirty="0">
              <a:solidFill>
                <a:schemeClr val="tx1"/>
              </a:solidFill>
              <a:latin typeface="SassoonCRInfant" panose="02010503020300020003" pitchFamily="2" charset="0"/>
            </a:endParaRPr>
          </a:p>
          <a:p>
            <a:r>
              <a:rPr lang="en-GB" sz="1400" dirty="0">
                <a:solidFill>
                  <a:schemeClr val="tx1"/>
                </a:solidFill>
                <a:latin typeface="SassoonCRInfant" panose="02010503020300020003" pitchFamily="2" charset="0"/>
              </a:rPr>
              <a:t>Play is an integral part to your child’s day; before school, at playtime, at lunchtime and after school. Play is also integral to your child’s learning and more and more in classrooms teachers are now finding interconnections between play, learning, growing, developing, being happy and being healthy. </a:t>
            </a:r>
            <a:endParaRPr lang="en-GB" sz="1400" dirty="0" smtClean="0">
              <a:solidFill>
                <a:schemeClr val="tx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r>
              <a:rPr lang="en-GB" sz="1400" dirty="0">
                <a:solidFill>
                  <a:schemeClr val="tx1"/>
                </a:solidFill>
                <a:latin typeface="SassoonCRInfant" panose="02010503020300020003" pitchFamily="2" charset="0"/>
              </a:rPr>
              <a:t>Play is also an important factor in a child’s ability to learn; developing their concentration and attention skills and providing emotional literacy to enable them to access their learning effectively. </a:t>
            </a:r>
            <a:endParaRPr lang="en-GB" sz="1400" dirty="0" smtClean="0">
              <a:solidFill>
                <a:schemeClr val="tx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r>
              <a:rPr lang="en-GB" sz="1400" b="1" dirty="0">
                <a:solidFill>
                  <a:schemeClr val="tx1"/>
                </a:solidFill>
                <a:latin typeface="SassoonCRInfant" panose="02010503020300020003" pitchFamily="2" charset="0"/>
              </a:rPr>
              <a:t>What is the play strategy? </a:t>
            </a:r>
            <a:endParaRPr lang="en-GB" sz="1400" dirty="0">
              <a:solidFill>
                <a:schemeClr val="tx1"/>
              </a:solidFill>
              <a:latin typeface="SassoonCRInfant" panose="02010503020300020003" pitchFamily="2" charset="0"/>
            </a:endParaRPr>
          </a:p>
          <a:p>
            <a:r>
              <a:rPr lang="en-GB" sz="1400" dirty="0">
                <a:solidFill>
                  <a:schemeClr val="tx1"/>
                </a:solidFill>
                <a:latin typeface="SassoonCRInfant" panose="02010503020300020003" pitchFamily="2" charset="0"/>
              </a:rPr>
              <a:t>In St Ninian’s we have developed our Play Strategy ensuring progression of experiences and opportunities, age and stage appropriate to their needs. We have creatively designed our Play Strategy with a focus on creative play, object play, mastery play and exploratory play both inside and outside of the classroom. </a:t>
            </a:r>
          </a:p>
          <a:p>
            <a:endParaRPr lang="en-GB" sz="1400" dirty="0" smtClean="0">
              <a:solidFill>
                <a:schemeClr val="tx1"/>
              </a:solidFill>
              <a:latin typeface="SassoonCRInfant" panose="02010503020300020003" pitchFamily="2" charset="0"/>
            </a:endParaRPr>
          </a:p>
          <a:p>
            <a:r>
              <a:rPr lang="en-GB" sz="1400" dirty="0" smtClean="0">
                <a:solidFill>
                  <a:schemeClr val="tx1"/>
                </a:solidFill>
                <a:latin typeface="SassoonCRInfant" panose="02010503020300020003" pitchFamily="2" charset="0"/>
              </a:rPr>
              <a:t>A </a:t>
            </a:r>
            <a:r>
              <a:rPr lang="en-GB" sz="1400" dirty="0">
                <a:solidFill>
                  <a:schemeClr val="tx1"/>
                </a:solidFill>
                <a:latin typeface="SassoonCRInfant" panose="02010503020300020003" pitchFamily="2" charset="0"/>
              </a:rPr>
              <a:t>great document explaining these types of play can be found at: </a:t>
            </a:r>
          </a:p>
          <a:p>
            <a:r>
              <a:rPr lang="en-GB" sz="1400" b="1" u="sng" dirty="0">
                <a:solidFill>
                  <a:schemeClr val="accent1"/>
                </a:solidFill>
                <a:latin typeface="SassoonCRInfant" panose="02010503020300020003" pitchFamily="2" charset="0"/>
              </a:rPr>
              <a:t>https://www.playscotland.org/playful-learning/play-types-toolkit-bringing-play-school-day/ </a:t>
            </a:r>
            <a:endParaRPr lang="en-GB" sz="1400" b="1" u="sng" dirty="0" smtClean="0">
              <a:solidFill>
                <a:schemeClr val="accent1"/>
              </a:solidFill>
              <a:latin typeface="SassoonCRInfant" panose="02010503020300020003" pitchFamily="2" charset="0"/>
            </a:endParaRPr>
          </a:p>
          <a:p>
            <a:endParaRPr lang="en-GB" sz="1400" dirty="0">
              <a:solidFill>
                <a:schemeClr val="tx1"/>
              </a:solidFill>
              <a:latin typeface="SassoonCRInfant" panose="02010503020300020003" pitchFamily="2" charset="0"/>
            </a:endParaRPr>
          </a:p>
          <a:p>
            <a:r>
              <a:rPr lang="en-GB" sz="1400" b="1" dirty="0">
                <a:solidFill>
                  <a:schemeClr val="tx1"/>
                </a:solidFill>
                <a:latin typeface="SassoonCRInfant" panose="02010503020300020003" pitchFamily="2" charset="0"/>
              </a:rPr>
              <a:t>Why do we value play so highly at St Ninian’s? </a:t>
            </a:r>
            <a:endParaRPr lang="en-GB" sz="1400" dirty="0">
              <a:solidFill>
                <a:schemeClr val="tx1"/>
              </a:solidFill>
              <a:latin typeface="SassoonCRInfant" panose="02010503020300020003" pitchFamily="2" charset="0"/>
            </a:endParaRPr>
          </a:p>
          <a:p>
            <a:r>
              <a:rPr lang="en-GB" sz="1400" dirty="0">
                <a:solidFill>
                  <a:schemeClr val="tx1"/>
                </a:solidFill>
                <a:latin typeface="SassoonCRInfant" panose="02010503020300020003" pitchFamily="2" charset="0"/>
              </a:rPr>
              <a:t>As a school we have created our Play Strategy to ensure children are able to grow into independent thinkers, develop their problem solving skills and to support our children to become creative thinkers, all skills which will support their skills for life in the future. We have been mindful of the types of play being provided, the resources available, the spaces both inside and outside of the school building and also what will successfully support the development of your child into a critical thinker and adult of the future. </a:t>
            </a:r>
          </a:p>
        </p:txBody>
      </p:sp>
      <p:sp>
        <p:nvSpPr>
          <p:cNvPr id="5" name="Rectangle 4"/>
          <p:cNvSpPr/>
          <p:nvPr/>
        </p:nvSpPr>
        <p:spPr>
          <a:xfrm>
            <a:off x="2986882" y="776369"/>
            <a:ext cx="2675550" cy="2644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latin typeface="SassoonCRInfant" panose="02010503020300020003" pitchFamily="2" charset="0"/>
              </a:rPr>
              <a:t>ST </a:t>
            </a:r>
            <a:r>
              <a:rPr lang="en-GB" b="1" dirty="0">
                <a:solidFill>
                  <a:schemeClr val="tx1"/>
                </a:solidFill>
                <a:latin typeface="SassoonCRInfant" panose="02010503020300020003" pitchFamily="2" charset="0"/>
              </a:rPr>
              <a:t>NINIAN’S PS </a:t>
            </a:r>
            <a:endParaRPr lang="en-GB" dirty="0">
              <a:solidFill>
                <a:schemeClr val="tx1"/>
              </a:solidFill>
              <a:latin typeface="SassoonCRInfant" panose="02010503020300020003" pitchFamily="2" charset="0"/>
            </a:endParaRPr>
          </a:p>
        </p:txBody>
      </p:sp>
      <p:pic>
        <p:nvPicPr>
          <p:cNvPr id="7" name="Picture 6"/>
          <p:cNvPicPr>
            <a:picLocks noChangeAspect="1"/>
          </p:cNvPicPr>
          <p:nvPr/>
        </p:nvPicPr>
        <p:blipFill rotWithShape="1">
          <a:blip r:embed="rId2"/>
          <a:srcRect l="16736" t="21795" r="49167" b="14872"/>
          <a:stretch/>
        </p:blipFill>
        <p:spPr>
          <a:xfrm>
            <a:off x="515928" y="473960"/>
            <a:ext cx="1331160" cy="1339293"/>
          </a:xfrm>
          <a:prstGeom prst="rect">
            <a:avLst/>
          </a:prstGeom>
        </p:spPr>
      </p:pic>
      <p:pic>
        <p:nvPicPr>
          <p:cNvPr id="8" name="Picture 7"/>
          <p:cNvPicPr>
            <a:picLocks noChangeAspect="1"/>
          </p:cNvPicPr>
          <p:nvPr/>
        </p:nvPicPr>
        <p:blipFill rotWithShape="1">
          <a:blip r:embed="rId3"/>
          <a:srcRect l="4514" t="36154" r="12431" b="44359"/>
          <a:stretch/>
        </p:blipFill>
        <p:spPr>
          <a:xfrm>
            <a:off x="2296835" y="1181363"/>
            <a:ext cx="3906250" cy="496446"/>
          </a:xfrm>
          <a:prstGeom prst="rect">
            <a:avLst/>
          </a:prstGeom>
        </p:spPr>
      </p:pic>
      <p:sp>
        <p:nvSpPr>
          <p:cNvPr id="10" name="Rectangle 9"/>
          <p:cNvSpPr/>
          <p:nvPr/>
        </p:nvSpPr>
        <p:spPr>
          <a:xfrm>
            <a:off x="212651" y="185817"/>
            <a:ext cx="6379535" cy="9525404"/>
          </a:xfrm>
          <a:prstGeom prst="rect">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p:cNvSpPr/>
          <p:nvPr/>
        </p:nvSpPr>
        <p:spPr>
          <a:xfrm>
            <a:off x="704088" y="2475793"/>
            <a:ext cx="5498997" cy="747422"/>
          </a:xfrm>
          <a:prstGeom prst="round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smtClean="0">
                <a:solidFill>
                  <a:schemeClr val="tx1"/>
                </a:solidFill>
              </a:rPr>
              <a:t> </a:t>
            </a:r>
            <a:r>
              <a:rPr lang="en-GB" sz="1600" i="1" dirty="0">
                <a:solidFill>
                  <a:schemeClr val="tx1"/>
                </a:solidFill>
              </a:rPr>
              <a:t>UNCRC Article 31: Every child has the right to relax, play and take part in a wide range of cultural and artistic experiences. </a:t>
            </a:r>
            <a:endParaRPr lang="en-GB" sz="1600" dirty="0">
              <a:solidFill>
                <a:schemeClr val="tx1"/>
              </a:solidFill>
            </a:endParaRPr>
          </a:p>
        </p:txBody>
      </p:sp>
    </p:spTree>
    <p:extLst>
      <p:ext uri="{BB962C8B-B14F-4D97-AF65-F5344CB8AC3E}">
        <p14:creationId xmlns:p14="http://schemas.microsoft.com/office/powerpoint/2010/main" val="1532868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308</Words>
  <Application>Microsoft Office PowerPoint</Application>
  <PresentationFormat>A4 Paper (210x297 mm)</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SassoonCRInfant</vt:lpstr>
      <vt:lpstr>Office Theme</vt:lpstr>
      <vt:lpstr>PowerPoint Presentation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Docherty</dc:creator>
  <cp:lastModifiedBy>Mrs Roy</cp:lastModifiedBy>
  <cp:revision>3</cp:revision>
  <dcterms:created xsi:type="dcterms:W3CDTF">2022-05-16T20:19:43Z</dcterms:created>
  <dcterms:modified xsi:type="dcterms:W3CDTF">2022-05-18T08:36:00Z</dcterms:modified>
</cp:coreProperties>
</file>