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  <p:sldMasterId id="2147483691" r:id="rId5"/>
    <p:sldMasterId id="2147483703" r:id="rId6"/>
    <p:sldMasterId id="2147483739" r:id="rId7"/>
    <p:sldMasterId id="2147483742" r:id="rId8"/>
    <p:sldMasterId id="2147483820" r:id="rId9"/>
    <p:sldMasterId id="2147483824" r:id="rId10"/>
  </p:sldMasterIdLst>
  <p:notesMasterIdLst>
    <p:notesMasterId r:id="rId16"/>
  </p:notesMasterIdLst>
  <p:handoutMasterIdLst>
    <p:handoutMasterId r:id="rId17"/>
  </p:handoutMasterIdLst>
  <p:sldIdLst>
    <p:sldId id="432" r:id="rId11"/>
    <p:sldId id="428" r:id="rId12"/>
    <p:sldId id="429" r:id="rId13"/>
    <p:sldId id="430" r:id="rId14"/>
    <p:sldId id="431" r:id="rId1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rina Reid" initials="K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1" autoAdjust="0"/>
    <p:restoredTop sz="86207" autoAdjust="0"/>
  </p:normalViewPr>
  <p:slideViewPr>
    <p:cSldViewPr snapToGrid="0" snapToObjects="1">
      <p:cViewPr varScale="1">
        <p:scale>
          <a:sx n="59" d="100"/>
          <a:sy n="59" d="100"/>
        </p:scale>
        <p:origin x="13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996" y="17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E1885-2C91-47D0-AE46-2E5B9A215629}" type="datetimeFigureOut">
              <a:rPr lang="en-GB" smtClean="0"/>
              <a:pPr/>
              <a:t>01/03/2022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F7356-57B8-44C2-8E8F-0A1C85358E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2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27FE895-1E9C-411E-B05B-46DBBF397A0D}" type="datetimeFigureOut">
              <a:rPr lang="en-GB" smtClean="0"/>
              <a:pPr/>
              <a:t>01/03/2022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DEFA427D-61B9-4B28-99BA-CD248D9974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852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0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3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4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146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8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8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4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1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28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BB16-7256-4AB3-8974-35D249860648}" type="datetimeFigureOut">
              <a:rPr lang="en-GB" smtClean="0"/>
              <a:pPr/>
              <a:t>01/03/2022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2471-1243-48BB-B781-E49AC64C80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21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52523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146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69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97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16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06317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146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83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99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382993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146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57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8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8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2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161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0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60D6-F8D5-AD40-89AD-86F0BB2901F1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1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0904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9450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1422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7292708" cy="190896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      </a:t>
            </a:r>
            <a:r>
              <a:rPr lang="en-GB" sz="3600" dirty="0" smtClean="0">
                <a:solidFill>
                  <a:srgbClr val="00B050"/>
                </a:solidFill>
              </a:rPr>
              <a:t>St Ninian’s PS HWB Strategy and     Recovery Planning 2021-22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33657" cy="4191000"/>
          </a:xfrm>
        </p:spPr>
        <p:txBody>
          <a:bodyPr>
            <a:normAutofit lnSpcReduction="10000"/>
          </a:bodyPr>
          <a:lstStyle/>
          <a:p>
            <a:r>
              <a:rPr lang="en-GB" sz="1100" b="1" i="1" dirty="0"/>
              <a:t>Good health and wellbeing is central to effective learning and </a:t>
            </a:r>
            <a:r>
              <a:rPr lang="en-GB" sz="1100" b="1" i="1" dirty="0" smtClean="0"/>
              <a:t>preparation for </a:t>
            </a:r>
            <a:r>
              <a:rPr lang="en-GB" sz="1100" b="1" i="1" dirty="0"/>
              <a:t>successful independent living. This aspiration for every child and </a:t>
            </a:r>
            <a:r>
              <a:rPr lang="en-GB" sz="1100" b="1" i="1" dirty="0" smtClean="0"/>
              <a:t>young person </a:t>
            </a:r>
            <a:r>
              <a:rPr lang="en-GB" sz="1100" b="1" i="1" dirty="0"/>
              <a:t>can only be met through a concerted approach: schools and </a:t>
            </a:r>
            <a:r>
              <a:rPr lang="en-GB" sz="1100" b="1" i="1" dirty="0" smtClean="0"/>
              <a:t>their partners </a:t>
            </a:r>
            <a:r>
              <a:rPr lang="en-GB" sz="1100" b="1" i="1" dirty="0"/>
              <a:t>working together closely to plan their programmes </a:t>
            </a:r>
            <a:r>
              <a:rPr lang="en-GB" sz="1100" b="1" i="1" dirty="0" smtClean="0"/>
              <a:t>for </a:t>
            </a:r>
            <a:r>
              <a:rPr lang="en-GB" sz="1100" b="1" i="1" dirty="0"/>
              <a:t>health </a:t>
            </a:r>
            <a:r>
              <a:rPr lang="en-GB" sz="1100" b="1" i="1" dirty="0" smtClean="0"/>
              <a:t>and wellbeing </a:t>
            </a:r>
            <a:r>
              <a:rPr lang="en-GB" sz="1100" b="1" i="1" dirty="0"/>
              <a:t>explicitly, taking account of local circumstances and </a:t>
            </a:r>
            <a:r>
              <a:rPr lang="en-GB" sz="1100" b="1" i="1" dirty="0" smtClean="0"/>
              <a:t>individual needs.</a:t>
            </a:r>
          </a:p>
          <a:p>
            <a:pPr marL="0" indent="0" algn="ctr">
              <a:buNone/>
            </a:pPr>
            <a:r>
              <a:rPr lang="en-GB" sz="1100" i="1" dirty="0" smtClean="0">
                <a:solidFill>
                  <a:srgbClr val="00B050"/>
                </a:solidFill>
              </a:rPr>
              <a:t>Health </a:t>
            </a:r>
            <a:r>
              <a:rPr lang="en-GB" sz="1100" i="1" dirty="0">
                <a:solidFill>
                  <a:srgbClr val="00B050"/>
                </a:solidFill>
              </a:rPr>
              <a:t>and Wellbeing Principles and Practice</a:t>
            </a:r>
            <a:endParaRPr lang="en-GB" sz="1100" b="1" i="1" dirty="0" smtClean="0">
              <a:solidFill>
                <a:srgbClr val="00B050"/>
              </a:solidFill>
            </a:endParaRPr>
          </a:p>
          <a:p>
            <a:endParaRPr lang="en-GB" sz="1100" b="1" i="1" dirty="0" smtClean="0"/>
          </a:p>
          <a:p>
            <a:pPr marL="0" indent="0">
              <a:buNone/>
            </a:pPr>
            <a:endParaRPr lang="en-GB" sz="1100" b="1" i="1" dirty="0"/>
          </a:p>
          <a:p>
            <a:pPr marL="0" indent="0">
              <a:buNone/>
            </a:pPr>
            <a:r>
              <a:rPr lang="en-GB" sz="1400" b="1" i="1" dirty="0" smtClean="0">
                <a:solidFill>
                  <a:srgbClr val="00B050"/>
                </a:solidFill>
              </a:rPr>
              <a:t>Our main driver in St </a:t>
            </a:r>
            <a:r>
              <a:rPr lang="en-GB" sz="1400" b="1" i="1" dirty="0" err="1" smtClean="0">
                <a:solidFill>
                  <a:srgbClr val="00B050"/>
                </a:solidFill>
              </a:rPr>
              <a:t>Ninian’s</a:t>
            </a:r>
            <a:r>
              <a:rPr lang="en-GB" sz="1400" b="1" i="1" dirty="0" smtClean="0">
                <a:solidFill>
                  <a:srgbClr val="00B050"/>
                </a:solidFill>
              </a:rPr>
              <a:t> is to:</a:t>
            </a:r>
          </a:p>
          <a:p>
            <a:r>
              <a:rPr lang="en-GB" sz="1100" b="1" i="1" dirty="0" smtClean="0"/>
              <a:t>promote </a:t>
            </a:r>
            <a:r>
              <a:rPr lang="en-GB" sz="1100" b="1" i="1" dirty="0"/>
              <a:t>the mental, emotional, social and physical health and wellbeing of all </a:t>
            </a:r>
            <a:r>
              <a:rPr lang="en-GB" sz="1100" b="1" i="1" dirty="0" smtClean="0"/>
              <a:t>children, young </a:t>
            </a:r>
            <a:r>
              <a:rPr lang="en-GB" sz="1100" b="1" i="1" dirty="0"/>
              <a:t>people and </a:t>
            </a:r>
            <a:r>
              <a:rPr lang="en-GB" sz="1100" b="1" i="1" dirty="0" smtClean="0"/>
              <a:t>staff</a:t>
            </a:r>
          </a:p>
          <a:p>
            <a:endParaRPr lang="en-GB" sz="1100" b="1" i="1" dirty="0"/>
          </a:p>
          <a:p>
            <a:pPr marL="0" indent="0">
              <a:buNone/>
            </a:pPr>
            <a:endParaRPr lang="en-GB" sz="1100" b="1" i="1" dirty="0" smtClean="0"/>
          </a:p>
          <a:p>
            <a:pPr marL="0" indent="0">
              <a:buNone/>
            </a:pPr>
            <a:r>
              <a:rPr lang="en-GB" sz="1400" b="1" i="1" dirty="0" smtClean="0">
                <a:solidFill>
                  <a:srgbClr val="00B050"/>
                </a:solidFill>
              </a:rPr>
              <a:t>B</a:t>
            </a:r>
            <a:r>
              <a:rPr lang="en-GB" sz="1400" b="1" i="1" dirty="0">
                <a:solidFill>
                  <a:srgbClr val="00B050"/>
                </a:solidFill>
              </a:rPr>
              <a:t>y</a:t>
            </a:r>
            <a:r>
              <a:rPr lang="en-GB" sz="1400" b="1" i="1" dirty="0" smtClean="0">
                <a:solidFill>
                  <a:srgbClr val="00B050"/>
                </a:solidFill>
              </a:rPr>
              <a:t>:</a:t>
            </a:r>
            <a:endParaRPr lang="en-GB" sz="1400" b="1" i="1" dirty="0">
              <a:solidFill>
                <a:srgbClr val="00B050"/>
              </a:solidFill>
            </a:endParaRPr>
          </a:p>
          <a:p>
            <a:r>
              <a:rPr lang="en-GB" sz="1100" b="1" i="1" dirty="0" smtClean="0"/>
              <a:t>Working </a:t>
            </a:r>
            <a:r>
              <a:rPr lang="en-GB" sz="1100" b="1" i="1" dirty="0"/>
              <a:t>in partnership with </a:t>
            </a:r>
            <a:r>
              <a:rPr lang="en-GB" sz="1100" b="1" i="1" dirty="0" smtClean="0"/>
              <a:t>our partner agencies </a:t>
            </a:r>
            <a:r>
              <a:rPr lang="en-GB" sz="1100" b="1" i="1" dirty="0"/>
              <a:t>to identify and meet the health needs of the </a:t>
            </a:r>
            <a:r>
              <a:rPr lang="en-GB" sz="1100" b="1" i="1" dirty="0" smtClean="0"/>
              <a:t>whole school </a:t>
            </a:r>
            <a:r>
              <a:rPr lang="en-GB" sz="1100" b="1" i="1" dirty="0"/>
              <a:t>and its wider community</a:t>
            </a:r>
          </a:p>
          <a:p>
            <a:r>
              <a:rPr lang="en-GB" sz="1100" b="1" i="1" dirty="0" smtClean="0"/>
              <a:t>Ensure </a:t>
            </a:r>
            <a:r>
              <a:rPr lang="en-GB" sz="1100" b="1" i="1" dirty="0"/>
              <a:t>robust self-evaluation and planning processes drive improvement in health </a:t>
            </a:r>
            <a:r>
              <a:rPr lang="en-GB" sz="1100" b="1" i="1" dirty="0" smtClean="0"/>
              <a:t>and wellbeing</a:t>
            </a:r>
          </a:p>
          <a:p>
            <a:endParaRPr lang="en-GB" sz="1100" b="1" i="1" dirty="0"/>
          </a:p>
          <a:p>
            <a:pPr marL="0" indent="0">
              <a:buNone/>
            </a:pPr>
            <a:endParaRPr lang="en-GB" sz="1100" b="1" i="1" dirty="0" smtClean="0"/>
          </a:p>
          <a:p>
            <a:endParaRPr lang="en-GB" sz="1100" b="1" i="1" dirty="0"/>
          </a:p>
          <a:p>
            <a:r>
              <a:rPr lang="en-GB" sz="1100" b="1" i="1" dirty="0" smtClean="0"/>
              <a:t>In St </a:t>
            </a:r>
            <a:r>
              <a:rPr lang="en-GB" sz="1100" b="1" i="1" dirty="0" err="1" smtClean="0"/>
              <a:t>Ninian’s</a:t>
            </a:r>
            <a:r>
              <a:rPr lang="en-GB" sz="1100" b="1" i="1" dirty="0" smtClean="0"/>
              <a:t> it  is the responsibility </a:t>
            </a:r>
            <a:r>
              <a:rPr lang="en-GB" sz="1100" b="1" i="1" dirty="0"/>
              <a:t>of all staff and partners to create a positive climate of respect and </a:t>
            </a:r>
            <a:r>
              <a:rPr lang="en-GB" sz="1100" b="1" i="1" dirty="0" smtClean="0"/>
              <a:t>trust which </a:t>
            </a:r>
            <a:r>
              <a:rPr lang="en-GB" sz="1100" b="1" i="1" dirty="0"/>
              <a:t>is conducive to health improvement. The promotion of positive relationships is key </a:t>
            </a:r>
            <a:r>
              <a:rPr lang="en-GB" sz="1100" b="1" i="1" dirty="0" smtClean="0"/>
              <a:t>to this </a:t>
            </a:r>
            <a:r>
              <a:rPr lang="en-GB" sz="1100" b="1" i="1" dirty="0"/>
              <a:t>in an ethos that is inclusive, promotes equality, </a:t>
            </a:r>
            <a:r>
              <a:rPr lang="en-GB" sz="1100" b="1" i="1" dirty="0" smtClean="0"/>
              <a:t>supports </a:t>
            </a:r>
            <a:r>
              <a:rPr lang="en-GB" sz="1100" b="1" i="1" dirty="0"/>
              <a:t>learning, and where </a:t>
            </a:r>
            <a:r>
              <a:rPr lang="en-GB" sz="1100" b="1" i="1" dirty="0" smtClean="0"/>
              <a:t>children and </a:t>
            </a:r>
            <a:r>
              <a:rPr lang="en-GB" sz="1100" b="1" i="1" dirty="0"/>
              <a:t>young people feel safe, secure, valued and respected. All staff and partners </a:t>
            </a:r>
            <a:r>
              <a:rPr lang="en-GB" sz="1100" b="1" i="1" dirty="0" smtClean="0"/>
              <a:t>have the potential to be strong, positive role models for others, leading improvements in health and wellbeing </a:t>
            </a:r>
            <a:r>
              <a:rPr lang="en-GB" sz="1100" b="1" i="1" dirty="0"/>
              <a:t>in the establishment and in the local </a:t>
            </a:r>
            <a:r>
              <a:rPr lang="en-GB" sz="1100" b="1" i="1" dirty="0" smtClean="0"/>
              <a:t>community.</a:t>
            </a:r>
          </a:p>
          <a:p>
            <a:endParaRPr lang="en-GB" sz="1100" b="1" i="1" dirty="0"/>
          </a:p>
          <a:p>
            <a:endParaRPr lang="en-GB" sz="1100" b="1" i="1" dirty="0" smtClean="0"/>
          </a:p>
          <a:p>
            <a:endParaRPr lang="en-GB" sz="1100" b="1" i="1" dirty="0"/>
          </a:p>
        </p:txBody>
      </p:sp>
      <p:pic>
        <p:nvPicPr>
          <p:cNvPr id="1026" name="Picture 2" descr="https://blogs.glowscotland.org.uk/wl/public/stniniansps/uploads/sites/2669/2013/01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93709"/>
            <a:ext cx="925544" cy="12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 Ninian's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32" y="5704118"/>
            <a:ext cx="4579711" cy="10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4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8160"/>
            <a:ext cx="8229600" cy="6782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 </a:t>
            </a:r>
            <a:r>
              <a:rPr lang="en-GB" dirty="0" err="1" smtClean="0"/>
              <a:t>Ninian’s</a:t>
            </a:r>
            <a:r>
              <a:rPr lang="en-GB" dirty="0" smtClean="0"/>
              <a:t> HWB Driver Diagram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7199" y="952902"/>
            <a:ext cx="1169469" cy="32228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7200" y="1709044"/>
            <a:ext cx="1169468" cy="38388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promote positive wellbeing for all at St </a:t>
            </a:r>
            <a:r>
              <a:rPr lang="en-GB" dirty="0" err="1" smtClean="0"/>
              <a:t>Ninian’s</a:t>
            </a:r>
            <a:endParaRPr lang="en-GB" dirty="0" smtClean="0"/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( physical, emotional and mental wellbeing)</a:t>
            </a:r>
          </a:p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25053" y="952901"/>
            <a:ext cx="1636293" cy="284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Primary Driver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925052" y="1575164"/>
            <a:ext cx="1636293" cy="10442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Pupil Wellbeing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4331370" y="950460"/>
            <a:ext cx="1886552" cy="2571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Secondary Driver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773105" y="1352111"/>
            <a:ext cx="3003081" cy="3638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GIRFEC / Wellbeing Indicators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3773105" y="2869755"/>
            <a:ext cx="3003082" cy="4516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Positive Relationships 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3773101" y="3321430"/>
            <a:ext cx="3003082" cy="3763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Self and emotional awareness</a:t>
            </a:r>
            <a:endParaRPr lang="en-GB" sz="1400" dirty="0"/>
          </a:p>
        </p:txBody>
      </p:sp>
      <p:sp>
        <p:nvSpPr>
          <p:cNvPr id="23" name="Rectangle 22"/>
          <p:cNvSpPr/>
          <p:nvPr/>
        </p:nvSpPr>
        <p:spPr>
          <a:xfrm>
            <a:off x="3773093" y="4809165"/>
            <a:ext cx="3003085" cy="3793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Ethos of the school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3773098" y="3680524"/>
            <a:ext cx="3003080" cy="3380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HWB Pathways   </a:t>
            </a:r>
            <a:endParaRPr lang="en-GB" sz="1400" dirty="0"/>
          </a:p>
        </p:txBody>
      </p:sp>
      <p:sp>
        <p:nvSpPr>
          <p:cNvPr id="34" name="Rectangle 33"/>
          <p:cNvSpPr/>
          <p:nvPr/>
        </p:nvSpPr>
        <p:spPr>
          <a:xfrm>
            <a:off x="7271886" y="952902"/>
            <a:ext cx="1414914" cy="284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ideas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7256484" y="3576360"/>
            <a:ext cx="1399512" cy="3040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Vision and Values</a:t>
            </a:r>
            <a:endParaRPr lang="en-GB" sz="1200" dirty="0"/>
          </a:p>
        </p:txBody>
      </p:sp>
      <p:sp>
        <p:nvSpPr>
          <p:cNvPr id="45" name="Rectangle 44"/>
          <p:cNvSpPr/>
          <p:nvPr/>
        </p:nvSpPr>
        <p:spPr>
          <a:xfrm>
            <a:off x="7261618" y="2627049"/>
            <a:ext cx="1399512" cy="32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Relationships Charter</a:t>
            </a:r>
            <a:endParaRPr lang="en-GB" sz="1200" dirty="0"/>
          </a:p>
        </p:txBody>
      </p:sp>
      <p:sp>
        <p:nvSpPr>
          <p:cNvPr id="46" name="Rectangle 45"/>
          <p:cNvSpPr/>
          <p:nvPr/>
        </p:nvSpPr>
        <p:spPr>
          <a:xfrm>
            <a:off x="7246216" y="1327180"/>
            <a:ext cx="1409780" cy="2704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Excellence &amp; Equity</a:t>
            </a:r>
            <a:endParaRPr lang="en-GB" sz="1200" dirty="0"/>
          </a:p>
        </p:txBody>
      </p:sp>
      <p:sp>
        <p:nvSpPr>
          <p:cNvPr id="49" name="Rectangle 48"/>
          <p:cNvSpPr/>
          <p:nvPr/>
        </p:nvSpPr>
        <p:spPr>
          <a:xfrm>
            <a:off x="7261618" y="4618491"/>
            <a:ext cx="1414914" cy="4728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Learning For Sustainability</a:t>
            </a:r>
            <a:endParaRPr lang="en-GB" sz="1200" dirty="0"/>
          </a:p>
        </p:txBody>
      </p:sp>
      <p:sp>
        <p:nvSpPr>
          <p:cNvPr id="51" name="Rectangle 50"/>
          <p:cNvSpPr/>
          <p:nvPr/>
        </p:nvSpPr>
        <p:spPr>
          <a:xfrm>
            <a:off x="7261618" y="3896644"/>
            <a:ext cx="1414914" cy="3780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Building Resilience </a:t>
            </a:r>
            <a:endParaRPr lang="en-GB" sz="1200" dirty="0"/>
          </a:p>
        </p:txBody>
      </p:sp>
      <p:sp>
        <p:nvSpPr>
          <p:cNvPr id="52" name="Rectangle 51"/>
          <p:cNvSpPr/>
          <p:nvPr/>
        </p:nvSpPr>
        <p:spPr>
          <a:xfrm>
            <a:off x="7261618" y="4265503"/>
            <a:ext cx="1414914" cy="3367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Sleep Scotland </a:t>
            </a:r>
            <a:endParaRPr lang="en-GB" sz="1200" dirty="0"/>
          </a:p>
        </p:txBody>
      </p:sp>
      <p:sp>
        <p:nvSpPr>
          <p:cNvPr id="53" name="Rectangle 52"/>
          <p:cNvSpPr/>
          <p:nvPr/>
        </p:nvSpPr>
        <p:spPr>
          <a:xfrm>
            <a:off x="7241082" y="1921109"/>
            <a:ext cx="1414914" cy="3598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Learning </a:t>
            </a:r>
            <a:r>
              <a:rPr lang="en-GB" sz="1200" dirty="0"/>
              <a:t>Conversations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251590" y="2289976"/>
            <a:ext cx="1404406" cy="355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Monthly GIRFEC focus </a:t>
            </a:r>
            <a:endParaRPr lang="en-GB" sz="1200" dirty="0"/>
          </a:p>
        </p:txBody>
      </p:sp>
      <p:sp>
        <p:nvSpPr>
          <p:cNvPr id="55" name="Rectangle 54"/>
          <p:cNvSpPr/>
          <p:nvPr/>
        </p:nvSpPr>
        <p:spPr>
          <a:xfrm>
            <a:off x="7256484" y="3287154"/>
            <a:ext cx="1389244" cy="272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One Trusted Adult</a:t>
            </a:r>
            <a:endParaRPr lang="en-GB" sz="1200" dirty="0"/>
          </a:p>
        </p:txBody>
      </p:sp>
      <p:sp>
        <p:nvSpPr>
          <p:cNvPr id="56" name="Rectangle 55"/>
          <p:cNvSpPr/>
          <p:nvPr/>
        </p:nvSpPr>
        <p:spPr>
          <a:xfrm>
            <a:off x="7251350" y="5099781"/>
            <a:ext cx="1414914" cy="3947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Outdoor </a:t>
            </a:r>
            <a:r>
              <a:rPr lang="en-GB" sz="1200" dirty="0" err="1" smtClean="0"/>
              <a:t>Eductaion</a:t>
            </a:r>
            <a:endParaRPr lang="en-GB" sz="1200" dirty="0"/>
          </a:p>
        </p:txBody>
      </p:sp>
      <p:sp>
        <p:nvSpPr>
          <p:cNvPr id="57" name="Rectangle 56"/>
          <p:cNvSpPr/>
          <p:nvPr/>
        </p:nvSpPr>
        <p:spPr>
          <a:xfrm>
            <a:off x="7241082" y="5503569"/>
            <a:ext cx="1414914" cy="3947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Growth </a:t>
            </a:r>
            <a:r>
              <a:rPr lang="en-GB" sz="1200" dirty="0" err="1" smtClean="0"/>
              <a:t>Mindset</a:t>
            </a:r>
            <a:endParaRPr lang="en-GB" sz="1200" dirty="0"/>
          </a:p>
        </p:txBody>
      </p:sp>
      <p:sp>
        <p:nvSpPr>
          <p:cNvPr id="59" name="Rectangle 58"/>
          <p:cNvSpPr/>
          <p:nvPr/>
        </p:nvSpPr>
        <p:spPr>
          <a:xfrm>
            <a:off x="7246216" y="1606674"/>
            <a:ext cx="1399512" cy="3057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Attendance</a:t>
            </a:r>
            <a:endParaRPr lang="en-GB" sz="1200" dirty="0"/>
          </a:p>
        </p:txBody>
      </p:sp>
      <p:sp>
        <p:nvSpPr>
          <p:cNvPr id="60" name="Rectangle 59"/>
          <p:cNvSpPr/>
          <p:nvPr/>
        </p:nvSpPr>
        <p:spPr>
          <a:xfrm>
            <a:off x="7246216" y="5868818"/>
            <a:ext cx="1399512" cy="6768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Promote Achievement Hot Chocolate Friday Golden Visits</a:t>
            </a:r>
            <a:endParaRPr lang="en-GB" sz="1200" dirty="0"/>
          </a:p>
        </p:txBody>
      </p:sp>
      <p:sp>
        <p:nvSpPr>
          <p:cNvPr id="61" name="Rectangle 60"/>
          <p:cNvSpPr/>
          <p:nvPr/>
        </p:nvSpPr>
        <p:spPr>
          <a:xfrm>
            <a:off x="7235948" y="6573652"/>
            <a:ext cx="1409780" cy="2427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Pupil Voice</a:t>
            </a:r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28" name="Rectangle 27"/>
          <p:cNvSpPr/>
          <p:nvPr/>
        </p:nvSpPr>
        <p:spPr>
          <a:xfrm>
            <a:off x="7256484" y="2962603"/>
            <a:ext cx="1389244" cy="3155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God’s Loving Plan </a:t>
            </a:r>
            <a:r>
              <a:rPr lang="en-GB" sz="1200" dirty="0" err="1" smtClean="0"/>
              <a:t>Laudato</a:t>
            </a:r>
            <a:r>
              <a:rPr lang="en-GB" sz="1200" dirty="0" smtClean="0"/>
              <a:t> Si School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8160"/>
            <a:ext cx="8229600" cy="6782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 </a:t>
            </a:r>
            <a:r>
              <a:rPr lang="en-GB" dirty="0" err="1" smtClean="0"/>
              <a:t>Ninian’s</a:t>
            </a:r>
            <a:r>
              <a:rPr lang="en-GB" dirty="0" smtClean="0"/>
              <a:t> HWB Driver Diagram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7199" y="952902"/>
            <a:ext cx="1169469" cy="32228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7200" y="1709044"/>
            <a:ext cx="1169468" cy="38388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promote positive wellbeing for all at St </a:t>
            </a:r>
            <a:r>
              <a:rPr lang="en-GB" dirty="0" err="1" smtClean="0"/>
              <a:t>Ninian’s</a:t>
            </a:r>
            <a:endParaRPr lang="en-GB" dirty="0" smtClean="0"/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( physical, emotional and mental wellbeing)</a:t>
            </a:r>
          </a:p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25053" y="952901"/>
            <a:ext cx="1636293" cy="284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Primary Driver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156057" y="1703932"/>
            <a:ext cx="1174283" cy="8793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Staff Wellbeing </a:t>
            </a:r>
            <a:endParaRPr lang="en-GB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4292866" y="950460"/>
            <a:ext cx="1886552" cy="2571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Secondary Driver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3773101" y="1703932"/>
            <a:ext cx="2926079" cy="3380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Positive relationships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7271886" y="952902"/>
            <a:ext cx="1414914" cy="284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ideas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6969493" y="1669447"/>
            <a:ext cx="2019700" cy="284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Culture of trust </a:t>
            </a:r>
            <a:endParaRPr lang="en-GB" sz="1200" dirty="0"/>
          </a:p>
        </p:txBody>
      </p:sp>
      <p:sp>
        <p:nvSpPr>
          <p:cNvPr id="39" name="Rectangle 38"/>
          <p:cNvSpPr/>
          <p:nvPr/>
        </p:nvSpPr>
        <p:spPr>
          <a:xfrm>
            <a:off x="6969488" y="2606429"/>
            <a:ext cx="2019701" cy="4034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Staff protected time</a:t>
            </a:r>
            <a:endParaRPr lang="en-GB" sz="1200" dirty="0"/>
          </a:p>
        </p:txBody>
      </p:sp>
      <p:sp>
        <p:nvSpPr>
          <p:cNvPr id="48" name="Rectangle 47"/>
          <p:cNvSpPr/>
          <p:nvPr/>
        </p:nvSpPr>
        <p:spPr>
          <a:xfrm>
            <a:off x="6969488" y="3013235"/>
            <a:ext cx="2019699" cy="365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Daily weekly challenge </a:t>
            </a:r>
            <a:endParaRPr lang="en-GB" sz="1200" dirty="0"/>
          </a:p>
        </p:txBody>
      </p:sp>
      <p:sp>
        <p:nvSpPr>
          <p:cNvPr id="56" name="Rectangle 55"/>
          <p:cNvSpPr/>
          <p:nvPr/>
        </p:nvSpPr>
        <p:spPr>
          <a:xfrm>
            <a:off x="6969493" y="1957350"/>
            <a:ext cx="2019700" cy="284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Open communication</a:t>
            </a:r>
            <a:endParaRPr lang="en-GB" sz="1200" dirty="0"/>
          </a:p>
        </p:txBody>
      </p:sp>
      <p:sp>
        <p:nvSpPr>
          <p:cNvPr id="57" name="Rectangle 56"/>
          <p:cNvSpPr/>
          <p:nvPr/>
        </p:nvSpPr>
        <p:spPr>
          <a:xfrm>
            <a:off x="6969487" y="3925382"/>
            <a:ext cx="2019700" cy="284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Utilise strengths</a:t>
            </a:r>
            <a:endParaRPr lang="en-GB" sz="1200" dirty="0"/>
          </a:p>
        </p:txBody>
      </p:sp>
      <p:sp>
        <p:nvSpPr>
          <p:cNvPr id="58" name="Rectangle 57"/>
          <p:cNvSpPr/>
          <p:nvPr/>
        </p:nvSpPr>
        <p:spPr>
          <a:xfrm>
            <a:off x="6969493" y="3628444"/>
            <a:ext cx="2019700" cy="284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One Team / Collegiality </a:t>
            </a:r>
            <a:endParaRPr lang="en-GB" sz="1200" dirty="0"/>
          </a:p>
        </p:txBody>
      </p:sp>
      <p:sp>
        <p:nvSpPr>
          <p:cNvPr id="60" name="Rectangle 59"/>
          <p:cNvSpPr/>
          <p:nvPr/>
        </p:nvSpPr>
        <p:spPr>
          <a:xfrm>
            <a:off x="6969484" y="5755858"/>
            <a:ext cx="2019699" cy="365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Annual staff retreat</a:t>
            </a:r>
            <a:endParaRPr lang="en-GB" sz="1200" dirty="0"/>
          </a:p>
        </p:txBody>
      </p:sp>
      <p:sp>
        <p:nvSpPr>
          <p:cNvPr id="61" name="Rectangle 60"/>
          <p:cNvSpPr/>
          <p:nvPr/>
        </p:nvSpPr>
        <p:spPr>
          <a:xfrm>
            <a:off x="6969495" y="5019841"/>
            <a:ext cx="2019699" cy="365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Tackling Bureaucracy </a:t>
            </a:r>
            <a:endParaRPr lang="en-GB" sz="1200" dirty="0"/>
          </a:p>
        </p:txBody>
      </p:sp>
      <p:sp>
        <p:nvSpPr>
          <p:cNvPr id="62" name="Rectangle 61"/>
          <p:cNvSpPr/>
          <p:nvPr/>
        </p:nvSpPr>
        <p:spPr>
          <a:xfrm>
            <a:off x="6969495" y="5385728"/>
            <a:ext cx="2019699" cy="365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In-Service / CAT</a:t>
            </a:r>
            <a:endParaRPr lang="en-GB" sz="1200" dirty="0"/>
          </a:p>
        </p:txBody>
      </p:sp>
      <p:sp>
        <p:nvSpPr>
          <p:cNvPr id="63" name="Rectangle 62"/>
          <p:cNvSpPr/>
          <p:nvPr/>
        </p:nvSpPr>
        <p:spPr>
          <a:xfrm>
            <a:off x="3773102" y="2663979"/>
            <a:ext cx="2926079" cy="3380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Positive environment</a:t>
            </a:r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3773096" y="5094236"/>
            <a:ext cx="2926079" cy="3380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Promoting Wellbeing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3773099" y="3569960"/>
            <a:ext cx="2926079" cy="3380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Sense of Belonging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6969487" y="4210295"/>
            <a:ext cx="2019700" cy="284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Staff Recognition </a:t>
            </a:r>
            <a:endParaRPr lang="en-GB" sz="1200" dirty="0"/>
          </a:p>
        </p:txBody>
      </p:sp>
      <p:sp>
        <p:nvSpPr>
          <p:cNvPr id="67" name="Rectangle 66"/>
          <p:cNvSpPr/>
          <p:nvPr/>
        </p:nvSpPr>
        <p:spPr>
          <a:xfrm>
            <a:off x="6972125" y="6144361"/>
            <a:ext cx="2019699" cy="365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Professional Learning</a:t>
            </a:r>
            <a:endParaRPr lang="en-GB" sz="1200" dirty="0"/>
          </a:p>
        </p:txBody>
      </p:sp>
      <p:sp>
        <p:nvSpPr>
          <p:cNvPr id="68" name="Rectangle 67"/>
          <p:cNvSpPr/>
          <p:nvPr/>
        </p:nvSpPr>
        <p:spPr>
          <a:xfrm>
            <a:off x="6969485" y="4473267"/>
            <a:ext cx="2019700" cy="284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Staff Voice Consultation</a:t>
            </a:r>
            <a:endParaRPr lang="en-GB" sz="1200" dirty="0"/>
          </a:p>
        </p:txBody>
      </p:sp>
      <p:sp>
        <p:nvSpPr>
          <p:cNvPr id="25" name="Rectangle 24"/>
          <p:cNvSpPr/>
          <p:nvPr/>
        </p:nvSpPr>
        <p:spPr>
          <a:xfrm>
            <a:off x="6969485" y="6492113"/>
            <a:ext cx="2019699" cy="365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HWB Champion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157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8160"/>
            <a:ext cx="8229600" cy="6782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 </a:t>
            </a:r>
            <a:r>
              <a:rPr lang="en-GB" dirty="0" err="1" smtClean="0"/>
              <a:t>Ninian’s</a:t>
            </a:r>
            <a:r>
              <a:rPr lang="en-GB" dirty="0" smtClean="0"/>
              <a:t> HWB Driver Diagram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7199" y="952902"/>
            <a:ext cx="1169469" cy="32228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7200" y="1709044"/>
            <a:ext cx="1169468" cy="38388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promote positive wellbeing for all at St </a:t>
            </a:r>
            <a:r>
              <a:rPr lang="en-GB" dirty="0" err="1" smtClean="0"/>
              <a:t>Ninian’s</a:t>
            </a:r>
            <a:endParaRPr lang="en-GB" dirty="0" smtClean="0"/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( physical, emotional and mental wellbeing)</a:t>
            </a:r>
          </a:p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25053" y="952901"/>
            <a:ext cx="1636293" cy="284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Primary Driver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074668" y="1590167"/>
            <a:ext cx="1212785" cy="968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Family Wellbeing</a:t>
            </a:r>
            <a:endParaRPr lang="en-GB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4292866" y="950460"/>
            <a:ext cx="1886552" cy="2571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Secondary Driver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773098" y="5068315"/>
            <a:ext cx="3003080" cy="3558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Cost of the School Day</a:t>
            </a:r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>
            <a:off x="3773101" y="1540041"/>
            <a:ext cx="2926079" cy="3380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Positive relationships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7271886" y="952902"/>
            <a:ext cx="1414914" cy="284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ideas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6949442" y="5100934"/>
            <a:ext cx="1929041" cy="3558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School clothing bank referrals/Uniform changes</a:t>
            </a:r>
            <a:endParaRPr lang="en-GB" sz="1200" dirty="0"/>
          </a:p>
        </p:txBody>
      </p:sp>
      <p:sp>
        <p:nvSpPr>
          <p:cNvPr id="42" name="Rectangle 41"/>
          <p:cNvSpPr/>
          <p:nvPr/>
        </p:nvSpPr>
        <p:spPr>
          <a:xfrm>
            <a:off x="6940327" y="3807831"/>
            <a:ext cx="2019700" cy="502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Online Parental </a:t>
            </a:r>
            <a:r>
              <a:rPr lang="en-GB" sz="1200" dirty="0" err="1" smtClean="0"/>
              <a:t>Consulatations</a:t>
            </a:r>
            <a:endParaRPr lang="en-GB" sz="1200" dirty="0"/>
          </a:p>
        </p:txBody>
      </p:sp>
      <p:sp>
        <p:nvSpPr>
          <p:cNvPr id="47" name="Rectangle 46"/>
          <p:cNvSpPr/>
          <p:nvPr/>
        </p:nvSpPr>
        <p:spPr>
          <a:xfrm>
            <a:off x="6940327" y="4269620"/>
            <a:ext cx="2019700" cy="2630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Online PEEP</a:t>
            </a:r>
            <a:endParaRPr lang="en-GB" sz="1200" dirty="0"/>
          </a:p>
        </p:txBody>
      </p:sp>
      <p:sp>
        <p:nvSpPr>
          <p:cNvPr id="56" name="Rectangle 55"/>
          <p:cNvSpPr/>
          <p:nvPr/>
        </p:nvSpPr>
        <p:spPr>
          <a:xfrm>
            <a:off x="6983137" y="1515819"/>
            <a:ext cx="2019700" cy="284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Welcome </a:t>
            </a:r>
            <a:endParaRPr lang="en-GB" sz="1200" dirty="0"/>
          </a:p>
        </p:txBody>
      </p:sp>
      <p:sp>
        <p:nvSpPr>
          <p:cNvPr id="31" name="Rectangle 30"/>
          <p:cNvSpPr/>
          <p:nvPr/>
        </p:nvSpPr>
        <p:spPr>
          <a:xfrm>
            <a:off x="6983137" y="1811424"/>
            <a:ext cx="2019700" cy="284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Visible staff</a:t>
            </a:r>
            <a:endParaRPr lang="en-GB" sz="1200" dirty="0"/>
          </a:p>
        </p:txBody>
      </p:sp>
      <p:sp>
        <p:nvSpPr>
          <p:cNvPr id="32" name="Rectangle 31"/>
          <p:cNvSpPr/>
          <p:nvPr/>
        </p:nvSpPr>
        <p:spPr>
          <a:xfrm>
            <a:off x="6983136" y="2107930"/>
            <a:ext cx="2005839" cy="284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Teams/Blog/</a:t>
            </a:r>
            <a:r>
              <a:rPr lang="en-GB" sz="1200" dirty="0" err="1" smtClean="0"/>
              <a:t>SeeSaw</a:t>
            </a:r>
            <a:r>
              <a:rPr lang="en-GB" sz="1200" dirty="0" smtClean="0"/>
              <a:t>/Twitter</a:t>
            </a:r>
            <a:endParaRPr lang="en-GB" sz="1200" dirty="0"/>
          </a:p>
        </p:txBody>
      </p:sp>
      <p:sp>
        <p:nvSpPr>
          <p:cNvPr id="33" name="Rectangle 32"/>
          <p:cNvSpPr/>
          <p:nvPr/>
        </p:nvSpPr>
        <p:spPr>
          <a:xfrm>
            <a:off x="6949442" y="2443629"/>
            <a:ext cx="2019700" cy="453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Communication Weekly Updates and Questionnaires</a:t>
            </a:r>
            <a:endParaRPr lang="en-GB" sz="1200" dirty="0"/>
          </a:p>
        </p:txBody>
      </p:sp>
      <p:sp>
        <p:nvSpPr>
          <p:cNvPr id="44" name="Rectangle 43"/>
          <p:cNvSpPr/>
          <p:nvPr/>
        </p:nvSpPr>
        <p:spPr>
          <a:xfrm>
            <a:off x="3773099" y="2558671"/>
            <a:ext cx="2926079" cy="3380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Parental Involvement 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6940327" y="2905176"/>
            <a:ext cx="2019700" cy="284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Parent Council </a:t>
            </a:r>
            <a:endParaRPr lang="en-GB" sz="1200" dirty="0"/>
          </a:p>
        </p:txBody>
      </p:sp>
      <p:sp>
        <p:nvSpPr>
          <p:cNvPr id="51" name="Rectangle 50"/>
          <p:cNvSpPr/>
          <p:nvPr/>
        </p:nvSpPr>
        <p:spPr>
          <a:xfrm>
            <a:off x="6940327" y="3193258"/>
            <a:ext cx="2019700" cy="284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Termly Calendar of Events</a:t>
            </a:r>
            <a:endParaRPr lang="en-GB" sz="1200" dirty="0"/>
          </a:p>
        </p:txBody>
      </p:sp>
      <p:sp>
        <p:nvSpPr>
          <p:cNvPr id="52" name="Rectangle 51"/>
          <p:cNvSpPr/>
          <p:nvPr/>
        </p:nvSpPr>
        <p:spPr>
          <a:xfrm>
            <a:off x="3773098" y="3941827"/>
            <a:ext cx="2926079" cy="3380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Parental Engagement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3734602" y="5945843"/>
            <a:ext cx="3003080" cy="3558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Family Wellbeing focus</a:t>
            </a:r>
            <a:endParaRPr lang="en-GB" sz="1600" dirty="0"/>
          </a:p>
        </p:txBody>
      </p:sp>
      <p:sp>
        <p:nvSpPr>
          <p:cNvPr id="55" name="Rectangle 54"/>
          <p:cNvSpPr/>
          <p:nvPr/>
        </p:nvSpPr>
        <p:spPr>
          <a:xfrm>
            <a:off x="6936394" y="5961619"/>
            <a:ext cx="1932974" cy="272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Monthly focus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6940327" y="5477061"/>
            <a:ext cx="1929041" cy="284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Caring is Sharing Food Bank</a:t>
            </a:r>
            <a:endParaRPr lang="en-GB" sz="1200" dirty="0"/>
          </a:p>
        </p:txBody>
      </p:sp>
      <p:sp>
        <p:nvSpPr>
          <p:cNvPr id="29" name="Rectangle 28"/>
          <p:cNvSpPr/>
          <p:nvPr/>
        </p:nvSpPr>
        <p:spPr>
          <a:xfrm>
            <a:off x="6936394" y="6240841"/>
            <a:ext cx="1929041" cy="284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HWB Family Champ</a:t>
            </a:r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6940327" y="4532665"/>
            <a:ext cx="2019700" cy="2630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Parental feedback questions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525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Weekly Challenges Suggestions: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Mindful Monday </a:t>
            </a:r>
          </a:p>
          <a:p>
            <a:r>
              <a:rPr lang="en-GB" dirty="0" smtClean="0"/>
              <a:t>Tasty Tuesday</a:t>
            </a:r>
          </a:p>
          <a:p>
            <a:r>
              <a:rPr lang="en-GB" dirty="0" smtClean="0"/>
              <a:t>Walking Wednesday</a:t>
            </a:r>
            <a:endParaRPr lang="en-GB" dirty="0"/>
          </a:p>
          <a:p>
            <a:r>
              <a:rPr lang="en-GB" dirty="0" smtClean="0"/>
              <a:t>Thankful Thursday</a:t>
            </a:r>
          </a:p>
          <a:p>
            <a:r>
              <a:rPr lang="en-GB" dirty="0" smtClean="0"/>
              <a:t>Feel Good Friday </a:t>
            </a:r>
          </a:p>
          <a:p>
            <a:r>
              <a:rPr lang="en-GB" dirty="0" smtClean="0"/>
              <a:t>Self-care Saturday</a:t>
            </a:r>
          </a:p>
          <a:p>
            <a:r>
              <a:rPr lang="en-GB" dirty="0" smtClean="0"/>
              <a:t>Sleepy Sunday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HS defaul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S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 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5FB43787-3CB3-485D-9E66-A5B9B9100AAD}" vid="{8F8732C7-2A94-4807-8CC1-AEBDB615C58A}"/>
    </a:ext>
  </a:extLst>
</a:theme>
</file>

<file path=ppt/theme/theme2.xml><?xml version="1.0" encoding="utf-8"?>
<a:theme xmlns:a="http://schemas.openxmlformats.org/drawingml/2006/main" name="Corporate Power 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rporate Power 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3" id="{7A315A46-9FD8-48ED-9F0A-F8646D217CE8}" vid="{9248638D-BAD4-4B53-8048-5822221DE46E}"/>
    </a:ext>
  </a:extLst>
</a:theme>
</file>

<file path=ppt/theme/theme5.xml><?xml version="1.0" encoding="utf-8"?>
<a:theme xmlns:a="http://schemas.openxmlformats.org/drawingml/2006/main" name="blank5">
  <a:themeElements>
    <a:clrScheme name="HS defaul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S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 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erryMcKenzie" id="{5EDDFFA4-0B99-497F-B154-91DF3F8F6B52}" vid="{7654D250-4484-4186-8F8B-704C3B397EFA}"/>
    </a:ext>
  </a:extLst>
</a:theme>
</file>

<file path=ppt/theme/theme6.xml><?xml version="1.0" encoding="utf-8"?>
<a:theme xmlns:a="http://schemas.openxmlformats.org/drawingml/2006/main" name="1_blank5">
  <a:themeElements>
    <a:clrScheme name="HS defaul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S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 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erryMcKenzie" id="{5EDDFFA4-0B99-497F-B154-91DF3F8F6B52}" vid="{7654D250-4484-4186-8F8B-704C3B397EFA}"/>
    </a:ext>
  </a:extLst>
</a:theme>
</file>

<file path=ppt/theme/theme7.xml><?xml version="1.0" encoding="utf-8"?>
<a:theme xmlns:a="http://schemas.openxmlformats.org/drawingml/2006/main" name="blank3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99FF"/>
      </a:hlink>
      <a:folHlink>
        <a:srgbClr val="B2B2B2"/>
      </a:folHlink>
    </a:clrScheme>
    <a:fontScheme name="HS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 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0EF992CFDA7469D5C2CBC217133B1" ma:contentTypeVersion="1" ma:contentTypeDescription="Create a new document." ma:contentTypeScope="" ma:versionID="7c9c06faa3470bf3df0e0aae29a5bc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5DF647-96AF-407C-8EB8-A7F8E08A8E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9863A2-4025-4804-A2B3-02906723304E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3CA4FF-684A-40E2-B317-4B2E12345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2583</TotalTime>
  <Words>503</Words>
  <Application>Microsoft Office PowerPoint</Application>
  <PresentationFormat>On-screen Show (4:3)</PresentationFormat>
  <Paragraphs>108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Theme1</vt:lpstr>
      <vt:lpstr>Corporate Power Point_BLUE</vt:lpstr>
      <vt:lpstr>1_Corporate Power Point_BLUE</vt:lpstr>
      <vt:lpstr>Theme3</vt:lpstr>
      <vt:lpstr>blank5</vt:lpstr>
      <vt:lpstr>1_blank5</vt:lpstr>
      <vt:lpstr>blank3</vt:lpstr>
      <vt:lpstr>       St Ninian’s PS HWB Strategy and     Recovery Planning 2021-22</vt:lpstr>
      <vt:lpstr>St Ninian’s HWB Driver Diagram</vt:lpstr>
      <vt:lpstr>St Ninian’s HWB Driver Diagram</vt:lpstr>
      <vt:lpstr>St Ninian’s HWB Driver Diagram</vt:lpstr>
      <vt:lpstr>Weekly Challenges Suggestions:</vt:lpstr>
    </vt:vector>
  </TitlesOfParts>
  <Company>NHS Health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McCrorie</dc:creator>
  <cp:lastModifiedBy>Mrs Roy</cp:lastModifiedBy>
  <cp:revision>321</cp:revision>
  <cp:lastPrinted>2017-09-26T17:08:08Z</cp:lastPrinted>
  <dcterms:created xsi:type="dcterms:W3CDTF">2017-01-04T11:32:18Z</dcterms:created>
  <dcterms:modified xsi:type="dcterms:W3CDTF">2022-03-01T14:40:19Z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0x0101000D10EF992CFDA7469D5C2CBC217133B1</vt:lpwstr>
  </property>
</Properties>
</file>