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66" d="100"/>
          <a:sy n="66" d="100"/>
        </p:scale>
        <p:origin x="476" y="-2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707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61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950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494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37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685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31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07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7445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73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20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3FD62-E067-4A57-8C4E-95ED3F4A858B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4D73E-EBC5-4B30-89B5-2B4D887D77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89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43100" y="163286"/>
            <a:ext cx="89280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assoonCRInfant" panose="02010503020300020003" pitchFamily="2" charset="0"/>
              </a:rPr>
              <a:t> Primary 2 Term 2 Overview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63" y="48745"/>
            <a:ext cx="673708" cy="9099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6329" y="48745"/>
            <a:ext cx="608412" cy="827990"/>
          </a:xfrm>
          <a:prstGeom prst="rect">
            <a:avLst/>
          </a:prstGeom>
        </p:spPr>
      </p:pic>
      <p:pic>
        <p:nvPicPr>
          <p:cNvPr id="7" name="Picture 6" descr="Pow! clip art - vector clip art online, royalty free &amp;amp; public domain |  Free clip art, Superhero printables free, Superhero printable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996" y="656588"/>
            <a:ext cx="2379679" cy="148145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3385083" y="6198265"/>
            <a:ext cx="6253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SassoonCRInfant" panose="02010503020300020003" pitchFamily="2" charset="0"/>
              </a:rPr>
              <a:t>‘Born for Greater Things’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80275" y="1342706"/>
            <a:ext cx="194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SassoonCRInfant" panose="02010503020300020003" pitchFamily="2" charset="0"/>
              </a:rPr>
              <a:t>Numeracy</a:t>
            </a:r>
          </a:p>
        </p:txBody>
      </p:sp>
      <p:pic>
        <p:nvPicPr>
          <p:cNvPr id="16" name="Picture 15" descr="Pow! clip art - vector clip art online, royalty free &amp;amp; public domain |  Free clip art, Superhero printables free, Superhero printable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365" y="1250374"/>
            <a:ext cx="2379679" cy="1481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Pow! clip art - vector clip art online, royalty free &amp;amp; public domain |  Free clip art, Superhero printables free, Superhero printable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685" y="576088"/>
            <a:ext cx="2379679" cy="1481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 descr="Pow! clip art - vector clip art online, royalty free &amp;amp; public domain |  Free clip art, Superhero printables free, Superhero printable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1716" y="624371"/>
            <a:ext cx="2379679" cy="148145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extBox 18"/>
          <p:cNvSpPr txBox="1"/>
          <p:nvPr/>
        </p:nvSpPr>
        <p:spPr>
          <a:xfrm>
            <a:off x="4929337" y="1250374"/>
            <a:ext cx="194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SassoonCRInfant" panose="02010503020300020003" pitchFamily="2" charset="0"/>
              </a:rPr>
              <a:t>Health and </a:t>
            </a:r>
          </a:p>
          <a:p>
            <a:pPr algn="ctr"/>
            <a:r>
              <a:rPr lang="en-GB" sz="1200" dirty="0">
                <a:latin typeface="SassoonCRInfant" panose="02010503020300020003" pitchFamily="2" charset="0"/>
              </a:rPr>
              <a:t>Wellbeing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01978" y="1235917"/>
            <a:ext cx="194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SassoonCRInfant" panose="02010503020300020003" pitchFamily="2" charset="0"/>
              </a:rPr>
              <a:t>Developing</a:t>
            </a:r>
          </a:p>
          <a:p>
            <a:pPr algn="ctr"/>
            <a:r>
              <a:rPr lang="en-GB" sz="1200" dirty="0">
                <a:latin typeface="SassoonCRInfant" panose="02010503020300020003" pitchFamily="2" charset="0"/>
              </a:rPr>
              <a:t> in Faith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997654" y="1884545"/>
            <a:ext cx="194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SassoonCRInfant" panose="02010503020300020003" pitchFamily="2" charset="0"/>
              </a:rPr>
              <a:t>Developing</a:t>
            </a:r>
          </a:p>
          <a:p>
            <a:pPr algn="ctr"/>
            <a:r>
              <a:rPr lang="en-GB" sz="1200" dirty="0">
                <a:latin typeface="SassoonCRInfant" panose="02010503020300020003" pitchFamily="2" charset="0"/>
              </a:rPr>
              <a:t> our skills for life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0639" y="2843549"/>
            <a:ext cx="205845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sz="1200" dirty="0">
                <a:latin typeface="Sassoon Infant Std" panose="020B0503020103030203" pitchFamily="34" charset="0"/>
              </a:rPr>
              <a:t>Through the vowel house, we will learn the diagraphs : ai/ay a-e, </a:t>
            </a:r>
            <a:r>
              <a:rPr lang="en-GB" sz="1200" dirty="0" err="1">
                <a:latin typeface="Sassoon Infant Std" panose="020B0503020103030203" pitchFamily="34" charset="0"/>
              </a:rPr>
              <a:t>oa</a:t>
            </a:r>
            <a:r>
              <a:rPr lang="en-GB" sz="1200" dirty="0">
                <a:latin typeface="Sassoon Infant Std" panose="020B0503020103030203" pitchFamily="34" charset="0"/>
              </a:rPr>
              <a:t>/ow, o-e, </a:t>
            </a:r>
            <a:r>
              <a:rPr lang="en-GB" sz="1200" dirty="0" err="1">
                <a:latin typeface="Sassoon Infant Std" panose="020B0503020103030203" pitchFamily="34" charset="0"/>
              </a:rPr>
              <a:t>ue</a:t>
            </a:r>
            <a:r>
              <a:rPr lang="en-GB" sz="1200" dirty="0">
                <a:latin typeface="Sassoon Infant Std" panose="020B0503020103030203" pitchFamily="34" charset="0"/>
              </a:rPr>
              <a:t>/</a:t>
            </a:r>
            <a:r>
              <a:rPr lang="en-GB" sz="1200" dirty="0" err="1">
                <a:latin typeface="Sassoon Infant Std" panose="020B0503020103030203" pitchFamily="34" charset="0"/>
              </a:rPr>
              <a:t>ew</a:t>
            </a:r>
            <a:r>
              <a:rPr lang="en-GB" sz="1200" dirty="0">
                <a:latin typeface="Sassoon Infant Std" panose="020B0503020103030203" pitchFamily="34" charset="0"/>
              </a:rPr>
              <a:t>/u-e, </a:t>
            </a:r>
            <a:r>
              <a:rPr lang="en-GB" sz="1200" dirty="0" err="1">
                <a:latin typeface="Sassoon Infant Std" panose="020B0503020103030203" pitchFamily="34" charset="0"/>
              </a:rPr>
              <a:t>igh</a:t>
            </a:r>
            <a:r>
              <a:rPr lang="en-GB" sz="1200" dirty="0">
                <a:latin typeface="Sassoon Infant Std" panose="020B0503020103030203" pitchFamily="34" charset="0"/>
              </a:rPr>
              <a:t>/y </a:t>
            </a:r>
            <a:r>
              <a:rPr lang="en-GB" sz="1200" dirty="0" err="1">
                <a:latin typeface="Sassoon Infant Std" panose="020B0503020103030203" pitchFamily="34" charset="0"/>
              </a:rPr>
              <a:t>i</a:t>
            </a:r>
            <a:r>
              <a:rPr lang="en-GB" sz="1200" dirty="0">
                <a:latin typeface="Sassoon Infant Std" panose="020B0503020103030203" pitchFamily="34" charset="0"/>
              </a:rPr>
              <a:t>-e, oi/oy, </a:t>
            </a:r>
            <a:r>
              <a:rPr lang="en-GB" sz="1200" dirty="0" err="1">
                <a:latin typeface="Sassoon Infant Std" panose="020B0503020103030203" pitchFamily="34" charset="0"/>
              </a:rPr>
              <a:t>ou</a:t>
            </a:r>
            <a:r>
              <a:rPr lang="en-GB" sz="1200" dirty="0">
                <a:latin typeface="Sassoon Infant Std" panose="020B0503020103030203" pitchFamily="34" charset="0"/>
              </a:rPr>
              <a:t>/ow.</a:t>
            </a:r>
          </a:p>
          <a:p>
            <a:pPr marL="285750" indent="-285750">
              <a:buFontTx/>
              <a:buChar char="-"/>
            </a:pPr>
            <a:r>
              <a:rPr lang="en-GB" sz="1200" dirty="0">
                <a:latin typeface="Sassoon Infant Std" panose="020B0503020103030203" pitchFamily="34" charset="0"/>
              </a:rPr>
              <a:t>We will continue to practise applying our vowel diagraphs in our writing regularly in class.</a:t>
            </a:r>
          </a:p>
          <a:p>
            <a:pPr marL="285750" indent="-285750">
              <a:buFontTx/>
              <a:buChar char="-"/>
            </a:pPr>
            <a:r>
              <a:rPr lang="en-GB" sz="1200" dirty="0">
                <a:latin typeface="Sassoon Infant Std" panose="020B0503020103030203" pitchFamily="34" charset="0"/>
              </a:rPr>
              <a:t>We will regularly practise writing our common words as these are difficult to write.</a:t>
            </a:r>
          </a:p>
          <a:p>
            <a:pPr marL="285750" indent="-285750">
              <a:buFontTx/>
              <a:buChar char="-"/>
            </a:pPr>
            <a:r>
              <a:rPr lang="en-GB" sz="1200" dirty="0">
                <a:latin typeface="Sassoon Infant Std" panose="020B0503020103030203" pitchFamily="34" charset="0"/>
              </a:rPr>
              <a:t>We will be learning new boost words weekly with each Word Boost Story.</a:t>
            </a:r>
          </a:p>
          <a:p>
            <a:pPr marL="285750" indent="-285750">
              <a:buFontTx/>
              <a:buChar char="-"/>
            </a:pPr>
            <a:r>
              <a:rPr lang="en-GB" sz="1200" dirty="0">
                <a:latin typeface="Sassoon Infant Std" panose="020B0503020103030203" pitchFamily="34" charset="0"/>
              </a:rPr>
              <a:t>We will experience asking questions about the characters in our reading books by using the character cape.</a:t>
            </a:r>
          </a:p>
          <a:p>
            <a:pPr marL="285750" indent="-285750">
              <a:buFontTx/>
              <a:buChar char="-"/>
            </a:pPr>
            <a:endParaRPr lang="en-GB" sz="1200" dirty="0">
              <a:latin typeface="Sassoon Infant Std" panose="020B0503020103030203" pitchFamily="34" charset="0"/>
            </a:endParaRPr>
          </a:p>
          <a:p>
            <a:endParaRPr lang="en-GB" sz="1400" dirty="0">
              <a:latin typeface="Sassoon Infant Std" panose="020B0503020103030203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85559" y="2245237"/>
            <a:ext cx="199583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assoon Infant Std" panose="020B0503020103030203" pitchFamily="34" charset="0"/>
              </a:rPr>
              <a:t>Describe the different roles people play in our society.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assoon Infant Std" panose="020B0503020103030203" pitchFamily="34" charset="0"/>
              </a:rPr>
              <a:t>Identify the different jobs people do and the skills needed for those jobs.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assoon Infant Std" panose="020B0503020103030203" pitchFamily="34" charset="0"/>
              </a:rPr>
              <a:t>Take part in discussions about what healthy food is and how to make healthier choices.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assoon Infant Std" panose="020B0503020103030203" pitchFamily="34" charset="0"/>
              </a:rPr>
              <a:t>Create a healthy picnic in response to the story ‘ The Lighthouse Keeper’s Lunch.’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Sassoon Infant Std" panose="020B0503020103030203" pitchFamily="34" charset="0"/>
              </a:rPr>
              <a:t>Follow safety routines when preparing simple snacks.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17975" y="1991101"/>
            <a:ext cx="1943100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1100" dirty="0">
              <a:latin typeface="Sassoon Infant Std" panose="020B0503020103030203" pitchFamily="34" charset="0"/>
            </a:endParaRPr>
          </a:p>
          <a:p>
            <a:r>
              <a:rPr lang="en-GB" sz="1100" dirty="0">
                <a:latin typeface="Sassoon Infant Std" panose="020B0503020103030203" pitchFamily="34" charset="0"/>
              </a:rPr>
              <a:t> • Shares thoughts and feelings about why the Church honours Mary. </a:t>
            </a:r>
          </a:p>
          <a:p>
            <a:r>
              <a:rPr lang="en-GB" sz="1100" dirty="0">
                <a:latin typeface="Sassoon Infant Std" panose="020B0503020103030203" pitchFamily="34" charset="0"/>
              </a:rPr>
              <a:t>• Shares thoughts and feelings that God created and loves them and how life is a gift from God </a:t>
            </a:r>
          </a:p>
          <a:p>
            <a:r>
              <a:rPr lang="en-GB" sz="1100" dirty="0">
                <a:latin typeface="Sassoon Infant Std" panose="020B0503020103030203" pitchFamily="34" charset="0"/>
              </a:rPr>
              <a:t>• Actively engages with the Christmas story and discusses its importance for Christians. </a:t>
            </a:r>
          </a:p>
          <a:p>
            <a:r>
              <a:rPr lang="en-GB" sz="1100" dirty="0">
                <a:latin typeface="Sassoon Infant Std" panose="020B0503020103030203" pitchFamily="34" charset="0"/>
              </a:rPr>
              <a:t>• Says some prayers on their own and as part of a worshipping community. </a:t>
            </a:r>
          </a:p>
          <a:p>
            <a:r>
              <a:rPr lang="en-GB" sz="1100" dirty="0">
                <a:latin typeface="Sassoon Infant Std" panose="020B0503020103030203" pitchFamily="34" charset="0"/>
              </a:rPr>
              <a:t>• Describes and discusses how signs and symbols helps them understand more about liturgical celebrations </a:t>
            </a:r>
          </a:p>
          <a:p>
            <a:r>
              <a:rPr lang="en-GB" sz="1100" dirty="0">
                <a:latin typeface="Sassoon Infant Std" panose="020B0503020103030203" pitchFamily="34" charset="0"/>
              </a:rPr>
              <a:t>• Shares thoughts and feelings about how to make good choices. Describes and discusses how forgiveness and reconciliation are important in their relationship with God and others. </a:t>
            </a:r>
            <a:r>
              <a:rPr lang="en-GB" dirty="0"/>
              <a:t>	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97654" y="2948948"/>
            <a:ext cx="19431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>
                <a:latin typeface="Sassoon Infant Std" panose="020B0503020103030203" pitchFamily="34" charset="0"/>
              </a:rPr>
              <a:t>Identify different jobs in society.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>
                <a:latin typeface="Sassoon Infant Std" panose="020B0503020103030203" pitchFamily="34" charset="0"/>
              </a:rPr>
              <a:t>Discuss ways we can keep ourselves </a:t>
            </a:r>
            <a:r>
              <a:rPr lang="en-US" sz="1600">
                <a:latin typeface="Sassoon Infant Std" panose="020B0503020103030203" pitchFamily="34" charset="0"/>
              </a:rPr>
              <a:t>safe in </a:t>
            </a:r>
            <a:r>
              <a:rPr lang="en-US" sz="1600" dirty="0">
                <a:latin typeface="Sassoon Infant Std" panose="020B0503020103030203" pitchFamily="34" charset="0"/>
              </a:rPr>
              <a:t>potentially dangerous weather.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dirty="0">
                <a:latin typeface="Sassoon Infant Std" panose="020B0503020103030203" pitchFamily="34" charset="0"/>
              </a:rPr>
              <a:t>Learn how the Royal Lifeboat Institution help lives at sea and what we can do to keep ourselves safe at sea.</a:t>
            </a:r>
          </a:p>
        </p:txBody>
      </p:sp>
      <p:pic>
        <p:nvPicPr>
          <p:cNvPr id="26" name="Picture 25" descr="Pow! clip art - vector clip art online, royalty free &amp;amp; public domain |  Free clip art, Superhero printables free, Superhero printable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63" y="1392013"/>
            <a:ext cx="2379679" cy="148145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TextBox 26"/>
          <p:cNvSpPr txBox="1"/>
          <p:nvPr/>
        </p:nvSpPr>
        <p:spPr>
          <a:xfrm>
            <a:off x="515889" y="2012335"/>
            <a:ext cx="1943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SassoonCRInfant" panose="02010503020300020003" pitchFamily="2" charset="0"/>
              </a:rPr>
              <a:t>Literacy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99647" y="2515876"/>
            <a:ext cx="19431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GB" sz="1200" dirty="0">
                <a:solidFill>
                  <a:srgbClr val="000000"/>
                </a:solidFill>
                <a:latin typeface="Sassoon Infant Std" panose="020B0503020103030203" pitchFamily="34" charset="0"/>
              </a:rPr>
              <a:t>We will be saying forward and backward word sequences to 100.</a:t>
            </a:r>
            <a:endParaRPr lang="en-GB" sz="1200" b="0" i="0" u="none" strike="noStrike" baseline="0" dirty="0">
              <a:solidFill>
                <a:srgbClr val="000000"/>
              </a:solidFill>
              <a:latin typeface="Sassoon Infant Std" panose="020B0503020103030203" pitchFamily="34" charset="0"/>
            </a:endParaRPr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rgbClr val="000000"/>
                </a:solidFill>
                <a:latin typeface="Sassoon Infant Std" panose="020B0503020103030203" pitchFamily="34" charset="0"/>
              </a:rPr>
              <a:t>We will be able to say the next, 2,3, 4 numbers backwards and forwards in a number word sequence within 100.</a:t>
            </a:r>
            <a:endParaRPr lang="en-GB" sz="1200" b="0" i="0" u="none" strike="noStrike" baseline="0" dirty="0">
              <a:solidFill>
                <a:srgbClr val="000000"/>
              </a:solidFill>
              <a:latin typeface="Sassoon Infant Std" panose="020B0503020103030203" pitchFamily="34" charset="0"/>
            </a:endParaRPr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rgbClr val="000000"/>
                </a:solidFill>
                <a:latin typeface="Sassoon Infant Std" panose="020B0503020103030203" pitchFamily="34" charset="0"/>
              </a:rPr>
              <a:t>We will be skip counting in 2s, 5s, 10s, to 100.</a:t>
            </a:r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rgbClr val="000000"/>
                </a:solidFill>
                <a:latin typeface="Sassoon Infant Std" panose="020B0503020103030203" pitchFamily="34" charset="0"/>
              </a:rPr>
              <a:t>Describe how addition and subtraction tasks have been solved mentally within 20.</a:t>
            </a:r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rgbClr val="000000"/>
                </a:solidFill>
                <a:latin typeface="Sassoon Infant Std" panose="020B0503020103030203" pitchFamily="34" charset="0"/>
              </a:rPr>
              <a:t>Solve missing addend, subtrahend and minuend tasks using counting on and counting back.</a:t>
            </a:r>
          </a:p>
          <a:p>
            <a:pPr marL="171450" indent="-171450">
              <a:buFontTx/>
              <a:buChar char="-"/>
            </a:pPr>
            <a:r>
              <a:rPr lang="en-GB" sz="1200" dirty="0">
                <a:solidFill>
                  <a:srgbClr val="000000"/>
                </a:solidFill>
                <a:latin typeface="Sassoon Infant Std" panose="020B0503020103030203" pitchFamily="34" charset="0"/>
              </a:rPr>
              <a:t>Interpret information from bar graphs and diagrams and make our own bar charts.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752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758059060D6B468F7BA084DC88E2B0" ma:contentTypeVersion="18" ma:contentTypeDescription="Create a new document." ma:contentTypeScope="" ma:versionID="d0fc628e1f0200836868a2a511694978">
  <xsd:schema xmlns:xsd="http://www.w3.org/2001/XMLSchema" xmlns:xs="http://www.w3.org/2001/XMLSchema" xmlns:p="http://schemas.microsoft.com/office/2006/metadata/properties" xmlns:ns2="aeb5882b-e272-44ad-a78f-1e15784c7429" xmlns:ns3="4acf8a8a-b5bf-4cb0-b9be-3e177804d5f5" targetNamespace="http://schemas.microsoft.com/office/2006/metadata/properties" ma:root="true" ma:fieldsID="325f3cb51e9c65612e2ba67c35c7fe64" ns2:_="" ns3:_="">
    <xsd:import namespace="aeb5882b-e272-44ad-a78f-1e15784c7429"/>
    <xsd:import namespace="4acf8a8a-b5bf-4cb0-b9be-3e177804d5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b5882b-e272-44ad-a78f-1e15784c74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f8a8a-b5bf-4cb0-b9be-3e177804d5f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c026882-0f53-4585-8031-346adb788c64}" ma:internalName="TaxCatchAll" ma:showField="CatchAllData" ma:web="4acf8a8a-b5bf-4cb0-b9be-3e177804d5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acf8a8a-b5bf-4cb0-b9be-3e177804d5f5" xsi:nil="true"/>
    <lcf76f155ced4ddcb4097134ff3c332f xmlns="aeb5882b-e272-44ad-a78f-1e15784c742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4F93926-1797-4F66-A3F5-23EA6447B3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B1D9C5-CE76-4FB6-8406-B55E378F01D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b5882b-e272-44ad-a78f-1e15784c7429"/>
    <ds:schemaRef ds:uri="4acf8a8a-b5bf-4cb0-b9be-3e177804d5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6C6913-D614-474D-8AC5-0639F2E7FE81}">
  <ds:schemaRefs>
    <ds:schemaRef ds:uri="http://schemas.microsoft.com/office/2006/metadata/properties"/>
    <ds:schemaRef ds:uri="http://schemas.microsoft.com/office/infopath/2007/PartnerControls"/>
    <ds:schemaRef ds:uri="7c664c8c-a3f2-4ce5-a40c-62c74c3b6fdf"/>
    <ds:schemaRef ds:uri="34da855e-44fd-4b9e-81ef-de614fcfcba9"/>
    <ds:schemaRef ds:uri="4acf8a8a-b5bf-4cb0-b9be-3e177804d5f5"/>
    <ds:schemaRef ds:uri="aeb5882b-e272-44ad-a78f-1e15784c74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</TotalTime>
  <Words>433</Words>
  <Application>Microsoft Office PowerPoint</Application>
  <PresentationFormat>Widescreen</PresentationFormat>
  <Paragraphs>36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Sassoon Infant Std</vt:lpstr>
      <vt:lpstr>SassoonCRInfant</vt:lpstr>
      <vt:lpstr>Office Theme</vt:lpstr>
      <vt:lpstr>PowerPoint Presentation</vt:lpstr>
    </vt:vector>
  </TitlesOfParts>
  <Company>West Lothian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McLaughlin</dc:creator>
  <cp:lastModifiedBy>Silvana Smith</cp:lastModifiedBy>
  <cp:revision>30</cp:revision>
  <cp:lastPrinted>2024-09-05T09:45:46Z</cp:lastPrinted>
  <dcterms:created xsi:type="dcterms:W3CDTF">2024-08-27T08:26:55Z</dcterms:created>
  <dcterms:modified xsi:type="dcterms:W3CDTF">2026-10-26T15:11:48Z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0x0101009B758059060D6B468F7BA084DC88E2B0</vt:lpwstr>
  </property>
</Properties>
</file>