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82" d="100"/>
          <a:sy n="82" d="100"/>
        </p:scale>
        <p:origin x="-312" y="-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3FD62-E067-4A57-8C4E-95ED3F4A858B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D73E-EBC5-4B30-89B5-2B4D887D7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707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3FD62-E067-4A57-8C4E-95ED3F4A858B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D73E-EBC5-4B30-89B5-2B4D887D7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1733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3FD62-E067-4A57-8C4E-95ED3F4A858B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D73E-EBC5-4B30-89B5-2B4D887D7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920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3FD62-E067-4A57-8C4E-95ED3F4A858B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D73E-EBC5-4B30-89B5-2B4D887D7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4611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3FD62-E067-4A57-8C4E-95ED3F4A858B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D73E-EBC5-4B30-89B5-2B4D887D7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50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3FD62-E067-4A57-8C4E-95ED3F4A858B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D73E-EBC5-4B30-89B5-2B4D887D7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149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3FD62-E067-4A57-8C4E-95ED3F4A858B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D73E-EBC5-4B30-89B5-2B4D887D7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37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3FD62-E067-4A57-8C4E-95ED3F4A858B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D73E-EBC5-4B30-89B5-2B4D887D7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9685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3FD62-E067-4A57-8C4E-95ED3F4A858B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D73E-EBC5-4B30-89B5-2B4D887D7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2311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3FD62-E067-4A57-8C4E-95ED3F4A858B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D73E-EBC5-4B30-89B5-2B4D887D7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072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3FD62-E067-4A57-8C4E-95ED3F4A858B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D73E-EBC5-4B30-89B5-2B4D887D7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445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3FD62-E067-4A57-8C4E-95ED3F4A858B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4D73E-EBC5-4B30-89B5-2B4D887D7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1893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43100" y="163286"/>
            <a:ext cx="89280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SassoonCRInfant" panose="02010503020300020003" pitchFamily="2" charset="0"/>
              </a:rPr>
              <a:t> Primary 2 Term 1 Overview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3" y="48745"/>
            <a:ext cx="673708" cy="9099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6329" y="48745"/>
            <a:ext cx="608412" cy="827990"/>
          </a:xfrm>
          <a:prstGeom prst="rect">
            <a:avLst/>
          </a:prstGeom>
        </p:spPr>
      </p:pic>
      <p:pic>
        <p:nvPicPr>
          <p:cNvPr id="7" name="Picture 6" descr="Pow! clip art - vector clip art online, royalty free &amp;amp; public domain |  Free clip art, Superhero printables free, Superhero printables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996" y="656588"/>
            <a:ext cx="2379679" cy="148145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3385083" y="6198265"/>
            <a:ext cx="6253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SassoonCRInfant" panose="02010503020300020003" pitchFamily="2" charset="0"/>
              </a:rPr>
              <a:t>‘Born for Greater Things’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80275" y="1342706"/>
            <a:ext cx="1943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SassoonCRInfant" panose="02010503020300020003" pitchFamily="2" charset="0"/>
              </a:rPr>
              <a:t>Numeracy</a:t>
            </a:r>
          </a:p>
        </p:txBody>
      </p:sp>
      <p:pic>
        <p:nvPicPr>
          <p:cNvPr id="16" name="Picture 15" descr="Pow! clip art - vector clip art online, royalty free &amp;amp; public domain |  Free clip art, Superhero printables free, Superhero printables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365" y="1250374"/>
            <a:ext cx="2379679" cy="1481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 descr="Pow! clip art - vector clip art online, royalty free &amp;amp; public domain |  Free clip art, Superhero printables free, Superhero printables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685" y="576088"/>
            <a:ext cx="2379679" cy="1481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 descr="Pow! clip art - vector clip art online, royalty free &amp;amp; public domain |  Free clip art, Superhero printables free, Superhero printables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1716" y="624371"/>
            <a:ext cx="2379679" cy="148145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8"/>
          <p:cNvSpPr txBox="1"/>
          <p:nvPr/>
        </p:nvSpPr>
        <p:spPr>
          <a:xfrm>
            <a:off x="4929337" y="1250374"/>
            <a:ext cx="1943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SassoonCRInfant" panose="02010503020300020003" pitchFamily="2" charset="0"/>
              </a:rPr>
              <a:t>Health and </a:t>
            </a:r>
          </a:p>
          <a:p>
            <a:pPr algn="ctr"/>
            <a:r>
              <a:rPr lang="en-GB" sz="1200" dirty="0">
                <a:latin typeface="SassoonCRInfant" panose="02010503020300020003" pitchFamily="2" charset="0"/>
              </a:rPr>
              <a:t>Wellbeing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01978" y="1235917"/>
            <a:ext cx="1943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SassoonCRInfant" panose="02010503020300020003" pitchFamily="2" charset="0"/>
              </a:rPr>
              <a:t>Developing</a:t>
            </a:r>
          </a:p>
          <a:p>
            <a:pPr algn="ctr"/>
            <a:r>
              <a:rPr lang="en-GB" sz="1200" dirty="0">
                <a:latin typeface="SassoonCRInfant" panose="02010503020300020003" pitchFamily="2" charset="0"/>
              </a:rPr>
              <a:t> in Faith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997654" y="1884545"/>
            <a:ext cx="1943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SassoonCRInfant" panose="02010503020300020003" pitchFamily="2" charset="0"/>
              </a:rPr>
              <a:t>Developing</a:t>
            </a:r>
          </a:p>
          <a:p>
            <a:pPr algn="ctr"/>
            <a:r>
              <a:rPr lang="en-GB" sz="1200" dirty="0">
                <a:latin typeface="SassoonCRInfant" panose="02010503020300020003" pitchFamily="2" charset="0"/>
              </a:rPr>
              <a:t> our skills for life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91752" y="3060431"/>
            <a:ext cx="2058457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sz="1200" dirty="0">
                <a:latin typeface="Sassoon Infant Std" panose="020B0503020103030203" pitchFamily="34" charset="0"/>
              </a:rPr>
              <a:t>Revision of Primary 1 sounds and learning new diagraphs through the Vowel House and Collins Spelling Scheme.</a:t>
            </a:r>
          </a:p>
          <a:p>
            <a:pPr marL="285750" indent="-285750">
              <a:buFontTx/>
              <a:buChar char="-"/>
            </a:pPr>
            <a:r>
              <a:rPr lang="en-GB" sz="1200" dirty="0">
                <a:latin typeface="Sassoon Infant Std" panose="020B0503020103030203" pitchFamily="34" charset="0"/>
              </a:rPr>
              <a:t>A focus on blending and segmenting our new sounds in order to apply them in our writing.</a:t>
            </a:r>
          </a:p>
          <a:p>
            <a:pPr marL="285750" indent="-285750">
              <a:buFontTx/>
              <a:buChar char="-"/>
            </a:pPr>
            <a:r>
              <a:rPr lang="en-GB" sz="1200" dirty="0">
                <a:latin typeface="Sassoon Infant Std" panose="020B0503020103030203" pitchFamily="34" charset="0"/>
              </a:rPr>
              <a:t>An emphasis on consistently using capital letters, finger spaces and full stops.</a:t>
            </a:r>
          </a:p>
          <a:p>
            <a:pPr marL="285750" indent="-285750">
              <a:buFontTx/>
              <a:buChar char="-"/>
            </a:pPr>
            <a:r>
              <a:rPr lang="en-GB" sz="1200" b="0" i="0" u="none" strike="noStrike" baseline="0" dirty="0">
                <a:solidFill>
                  <a:srgbClr val="000000"/>
                </a:solidFill>
                <a:latin typeface="Sassoon Infant Std" panose="020B0503020103030203" pitchFamily="34" charset="0"/>
              </a:rPr>
              <a:t>Reading sessions will focus on characters, settings and making predictions about the story, allowing children to build on their comprehension skills. </a:t>
            </a:r>
            <a:endParaRPr lang="en-GB" sz="1200" dirty="0">
              <a:latin typeface="Sassoon Infant Std" panose="020B0503020103030203" pitchFamily="34" charset="0"/>
            </a:endParaRPr>
          </a:p>
          <a:p>
            <a:pPr marL="285750" indent="-285750">
              <a:buFontTx/>
              <a:buChar char="-"/>
            </a:pPr>
            <a:endParaRPr lang="en-GB" sz="1200" dirty="0">
              <a:latin typeface="Sassoon Infant Std" panose="020B0503020103030203" pitchFamily="34" charset="0"/>
            </a:endParaRPr>
          </a:p>
          <a:p>
            <a:endParaRPr lang="en-GB" sz="1400" dirty="0">
              <a:latin typeface="Sassoon Infant Std" panose="020B050302010303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185559" y="2245237"/>
            <a:ext cx="19431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Creation of a class charter and discussion of our rights and  responsibilities in school.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Exploring and identifying the four Zones of Regulation.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Discussion of what being ready, respectful and safe looks and feels like.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Learning about the different functions of the human body.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Demonstrating the importance of handwashing with regards to germs.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689760" y="2273927"/>
            <a:ext cx="19431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SassoonCRInfant" panose="02010503020300020003" pitchFamily="2" charset="0"/>
              </a:rPr>
              <a:t> Shares thoughts and feelings that God created and loves them and how life is a gift from God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SassoonCRInfant" panose="02010503020300020003" pitchFamily="2" charset="0"/>
              </a:rPr>
              <a:t> Participates in discussion and reflection about how God helps them and others in life and at difficult times.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SassoonCRInfant" panose="02010503020300020003" pitchFamily="2" charset="0"/>
              </a:rPr>
              <a:t> Engages in discussion about Bible stories and describes in their own words how God speaks through them.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>
                <a:latin typeface="SassoonCRInfant" panose="02010503020300020003" pitchFamily="2" charset="0"/>
              </a:rPr>
              <a:t> </a:t>
            </a:r>
            <a:r>
              <a:rPr lang="en-GB" sz="1200" dirty="0">
                <a:latin typeface="SassoonCRInfant" panose="02010503020300020003" pitchFamily="2" charset="0"/>
              </a:rPr>
              <a:t>Says some prayers on their own and as part of a worshipping community</a:t>
            </a:r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9997654" y="2948948"/>
            <a:ext cx="19431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Identifying our feelings and being able to discuss triggers and coping strategies.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Coping with disagreements between friends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Learning how to contribute ideas in class discussions in an appropriate way.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Showing what active listening looks like.</a:t>
            </a:r>
          </a:p>
        </p:txBody>
      </p:sp>
      <p:pic>
        <p:nvPicPr>
          <p:cNvPr id="26" name="Picture 25" descr="Pow! clip art - vector clip art online, royalty free &amp;amp; public domain |  Free clip art, Superhero printables free, Superhero printables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63" y="1392013"/>
            <a:ext cx="2379679" cy="1481454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TextBox 26"/>
          <p:cNvSpPr txBox="1"/>
          <p:nvPr/>
        </p:nvSpPr>
        <p:spPr>
          <a:xfrm>
            <a:off x="515889" y="2012335"/>
            <a:ext cx="1943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SassoonCRInfant" panose="02010503020300020003" pitchFamily="2" charset="0"/>
              </a:rPr>
              <a:t>Literacy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899647" y="2515876"/>
            <a:ext cx="19431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GB" sz="1200" dirty="0">
                <a:solidFill>
                  <a:srgbClr val="000000"/>
                </a:solidFill>
                <a:latin typeface="Sassoon Infant Std" panose="020B0503020103030203" pitchFamily="34" charset="0"/>
              </a:rPr>
              <a:t>We will be </a:t>
            </a:r>
            <a:r>
              <a:rPr lang="en-GB" sz="1200" b="0" i="0" u="none" strike="noStrike" baseline="0" dirty="0">
                <a:solidFill>
                  <a:srgbClr val="000000"/>
                </a:solidFill>
                <a:latin typeface="Sassoon Infant Std" panose="020B0503020103030203" pitchFamily="34" charset="0"/>
              </a:rPr>
              <a:t>developing our number sense –what numbers are and how numbers can be made. </a:t>
            </a:r>
          </a:p>
          <a:p>
            <a:pPr marL="171450" indent="-171450">
              <a:buFontTx/>
              <a:buChar char="-"/>
            </a:pPr>
            <a:r>
              <a:rPr lang="en-GB" sz="1200" b="0" i="0" u="none" strike="noStrike" baseline="0" dirty="0">
                <a:solidFill>
                  <a:srgbClr val="000000"/>
                </a:solidFill>
                <a:latin typeface="Sassoon Infant Std" panose="020B0503020103030203" pitchFamily="34" charset="0"/>
              </a:rPr>
              <a:t> A focus on subitising and addition/subtraction through concrete materials. </a:t>
            </a:r>
          </a:p>
          <a:p>
            <a:pPr marL="171450" indent="-171450">
              <a:buFontTx/>
              <a:buChar char="-"/>
            </a:pPr>
            <a:r>
              <a:rPr lang="en-GB" sz="1200" b="0" i="0" u="none" strike="noStrike" baseline="0" dirty="0">
                <a:solidFill>
                  <a:srgbClr val="000000"/>
                </a:solidFill>
                <a:latin typeface="Sassoon Infant Std" panose="020B0503020103030203" pitchFamily="34" charset="0"/>
              </a:rPr>
              <a:t>Revision of the numbers to 30 – counting forwards and backwards, recognising and ordering numbers.</a:t>
            </a:r>
          </a:p>
          <a:p>
            <a:pPr marL="171450" indent="-171450">
              <a:buFontTx/>
              <a:buChar char="-"/>
            </a:pPr>
            <a:r>
              <a:rPr lang="en-GB" sz="1200" dirty="0">
                <a:solidFill>
                  <a:srgbClr val="000000"/>
                </a:solidFill>
                <a:latin typeface="Sassoon Infant Std" panose="020B0503020103030203" pitchFamily="34" charset="0"/>
              </a:rPr>
              <a:t>Through SEAL activities, pupils will be supported to develop the ‘ counting on’ method. </a:t>
            </a:r>
          </a:p>
          <a:p>
            <a:pPr marL="171450" indent="-171450">
              <a:buFontTx/>
              <a:buChar char="-"/>
            </a:pPr>
            <a:r>
              <a:rPr lang="en-GB" sz="1200" dirty="0">
                <a:solidFill>
                  <a:srgbClr val="000000"/>
                </a:solidFill>
                <a:latin typeface="Sassoon Infant Std" panose="020B0503020103030203" pitchFamily="34" charset="0"/>
              </a:rPr>
              <a:t>Identifying 2D and 3D shape.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2752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acf8a8a-b5bf-4cb0-b9be-3e177804d5f5" xsi:nil="true"/>
    <lcf76f155ced4ddcb4097134ff3c332f xmlns="aeb5882b-e272-44ad-a78f-1e15784c7429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758059060D6B468F7BA084DC88E2B0" ma:contentTypeVersion="18" ma:contentTypeDescription="Create a new document." ma:contentTypeScope="" ma:versionID="d0fc628e1f0200836868a2a511694978">
  <xsd:schema xmlns:xsd="http://www.w3.org/2001/XMLSchema" xmlns:xs="http://www.w3.org/2001/XMLSchema" xmlns:p="http://schemas.microsoft.com/office/2006/metadata/properties" xmlns:ns2="aeb5882b-e272-44ad-a78f-1e15784c7429" xmlns:ns3="4acf8a8a-b5bf-4cb0-b9be-3e177804d5f5" targetNamespace="http://schemas.microsoft.com/office/2006/metadata/properties" ma:root="true" ma:fieldsID="325f3cb51e9c65612e2ba67c35c7fe64" ns2:_="" ns3:_="">
    <xsd:import namespace="aeb5882b-e272-44ad-a78f-1e15784c7429"/>
    <xsd:import namespace="4acf8a8a-b5bf-4cb0-b9be-3e177804d5f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b5882b-e272-44ad-a78f-1e15784c74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a8110b4-7946-418e-8ab0-d3d0ec8bff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cf8a8a-b5bf-4cb0-b9be-3e177804d5f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c026882-0f53-4585-8031-346adb788c64}" ma:internalName="TaxCatchAll" ma:showField="CatchAllData" ma:web="4acf8a8a-b5bf-4cb0-b9be-3e177804d5f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56C6913-D614-474D-8AC5-0639F2E7FE81}">
  <ds:schemaRefs>
    <ds:schemaRef ds:uri="http://schemas.microsoft.com/office/2006/metadata/properties"/>
    <ds:schemaRef ds:uri="http://schemas.microsoft.com/office/infopath/2007/PartnerControls"/>
    <ds:schemaRef ds:uri="7c664c8c-a3f2-4ce5-a40c-62c74c3b6fdf"/>
    <ds:schemaRef ds:uri="34da855e-44fd-4b9e-81ef-de614fcfcba9"/>
    <ds:schemaRef ds:uri="4acf8a8a-b5bf-4cb0-b9be-3e177804d5f5"/>
    <ds:schemaRef ds:uri="aeb5882b-e272-44ad-a78f-1e15784c7429"/>
  </ds:schemaRefs>
</ds:datastoreItem>
</file>

<file path=customXml/itemProps2.xml><?xml version="1.0" encoding="utf-8"?>
<ds:datastoreItem xmlns:ds="http://schemas.openxmlformats.org/officeDocument/2006/customXml" ds:itemID="{29B1D9C5-CE76-4FB6-8406-B55E378F01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b5882b-e272-44ad-a78f-1e15784c7429"/>
    <ds:schemaRef ds:uri="4acf8a8a-b5bf-4cb0-b9be-3e177804d5f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4F93926-1797-4F66-A3F5-23EA6447B36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340</Words>
  <Application>Microsoft Office PowerPoint</Application>
  <PresentationFormat>Widescreen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Sassoon Infant Std</vt:lpstr>
      <vt:lpstr>SassoonCRInfant</vt:lpstr>
      <vt:lpstr>Office Theme</vt:lpstr>
      <vt:lpstr>PowerPoint Presentation</vt:lpstr>
    </vt:vector>
  </TitlesOfParts>
  <Company>West Lothian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McLaughlin</dc:creator>
  <cp:lastModifiedBy>Silvana Smith</cp:lastModifiedBy>
  <cp:revision>27</cp:revision>
  <cp:lastPrinted>2024-09-05T09:45:46Z</cp:lastPrinted>
  <dcterms:created xsi:type="dcterms:W3CDTF">2024-08-27T08:26:55Z</dcterms:created>
  <dcterms:modified xsi:type="dcterms:W3CDTF">2026-09-02T18:11:39Z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0x0101009B758059060D6B468F7BA084DC88E2B0</vt:lpwstr>
  </property>
</Properties>
</file>