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FD62-E067-4A57-8C4E-95ED3F4A858B}" type="datetimeFigureOut">
              <a:rPr lang="en-GB" smtClean="0"/>
              <a:t>16/05/2025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D73E-EBC5-4B30-89B5-2B4D887D77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707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FD62-E067-4A57-8C4E-95ED3F4A858B}" type="datetimeFigureOut">
              <a:rPr lang="en-GB" smtClean="0"/>
              <a:t>16/05/2025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D73E-EBC5-4B30-89B5-2B4D887D77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1733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FD62-E067-4A57-8C4E-95ED3F4A858B}" type="datetimeFigureOut">
              <a:rPr lang="en-GB" smtClean="0"/>
              <a:t>16/05/2025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D73E-EBC5-4B30-89B5-2B4D887D77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920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FD62-E067-4A57-8C4E-95ED3F4A858B}" type="datetimeFigureOut">
              <a:rPr lang="en-GB" smtClean="0"/>
              <a:t>16/05/2025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D73E-EBC5-4B30-89B5-2B4D887D77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4611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FD62-E067-4A57-8C4E-95ED3F4A858B}" type="datetimeFigureOut">
              <a:rPr lang="en-GB" smtClean="0"/>
              <a:t>16/05/2025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D73E-EBC5-4B30-89B5-2B4D887D77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95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FD62-E067-4A57-8C4E-95ED3F4A858B}" type="datetimeFigureOut">
              <a:rPr lang="en-GB" smtClean="0"/>
              <a:t>16/05/2025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D73E-EBC5-4B30-89B5-2B4D887D77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3149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FD62-E067-4A57-8C4E-95ED3F4A858B}" type="datetimeFigureOut">
              <a:rPr lang="en-GB" smtClean="0"/>
              <a:t>16/05/2025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D73E-EBC5-4B30-89B5-2B4D887D77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337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FD62-E067-4A57-8C4E-95ED3F4A858B}" type="datetimeFigureOut">
              <a:rPr lang="en-GB" smtClean="0"/>
              <a:t>16/05/2025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D73E-EBC5-4B30-89B5-2B4D887D77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9685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FD62-E067-4A57-8C4E-95ED3F4A858B}" type="datetimeFigureOut">
              <a:rPr lang="en-GB" smtClean="0"/>
              <a:t>16/05/2025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D73E-EBC5-4B30-89B5-2B4D887D77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2311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FD62-E067-4A57-8C4E-95ED3F4A858B}" type="datetimeFigureOut">
              <a:rPr lang="en-GB" smtClean="0"/>
              <a:t>16/05/2025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D73E-EBC5-4B30-89B5-2B4D887D77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1072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FD62-E067-4A57-8C4E-95ED3F4A858B}" type="datetimeFigureOut">
              <a:rPr lang="en-GB" smtClean="0"/>
              <a:t>16/05/2025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D73E-EBC5-4B30-89B5-2B4D887D77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7445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3FD62-E067-4A57-8C4E-95ED3F4A858B}" type="datetimeFigureOut">
              <a:rPr lang="en-GB" smtClean="0"/>
              <a:t>16/05/2025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4D73E-EBC5-4B30-89B5-2B4D887D77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1893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43100" y="163286"/>
            <a:ext cx="89280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SassoonCRInfant" panose="02010503020300020003" pitchFamily="2" charset="0"/>
              </a:rPr>
              <a:t>Term 4 Overview</a:t>
            </a:r>
            <a:endParaRPr lang="en-GB" sz="2800" dirty="0">
              <a:latin typeface="SassoonCRInfant" panose="02010503020300020003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3" y="48745"/>
            <a:ext cx="673708" cy="9099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329" y="48745"/>
            <a:ext cx="608412" cy="827990"/>
          </a:xfrm>
          <a:prstGeom prst="rect">
            <a:avLst/>
          </a:prstGeom>
        </p:spPr>
      </p:pic>
      <p:pic>
        <p:nvPicPr>
          <p:cNvPr id="7" name="Picture 6" descr="Pow! clip art - vector clip art online, royalty free &amp;amp; public domain |  Free clip art, Superhero printables free, Superhero printables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996" y="656588"/>
            <a:ext cx="2379679" cy="1481454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/>
          <p:cNvSpPr txBox="1"/>
          <p:nvPr/>
        </p:nvSpPr>
        <p:spPr>
          <a:xfrm>
            <a:off x="3385083" y="6198265"/>
            <a:ext cx="6253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SassoonCRInfant" panose="02010503020300020003" pitchFamily="2" charset="0"/>
              </a:rPr>
              <a:t>‘Born for Greater Things’</a:t>
            </a:r>
            <a:endParaRPr lang="en-GB" sz="2800" dirty="0">
              <a:latin typeface="SassoonCRInfant" panose="02010503020300020003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80275" y="1342706"/>
            <a:ext cx="1943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SassoonCRInfant" panose="02010503020300020003" pitchFamily="2" charset="0"/>
              </a:rPr>
              <a:t>Numeracy</a:t>
            </a:r>
            <a:endParaRPr lang="en-GB" sz="1200" dirty="0">
              <a:latin typeface="SassoonCRInfant" panose="02010503020300020003" pitchFamily="2" charset="0"/>
            </a:endParaRPr>
          </a:p>
        </p:txBody>
      </p:sp>
      <p:pic>
        <p:nvPicPr>
          <p:cNvPr id="16" name="Picture 15" descr="Pow! clip art - vector clip art online, royalty free &amp;amp; public domain |  Free clip art, Superhero printables free, Superhero printables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9365" y="1250374"/>
            <a:ext cx="2379679" cy="14814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 descr="Pow! clip art - vector clip art online, royalty free &amp;amp; public domain |  Free clip art, Superhero printables free, Superhero printables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685" y="576088"/>
            <a:ext cx="2379679" cy="14814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 descr="Pow! clip art - vector clip art online, royalty free &amp;amp; public domain |  Free clip art, Superhero printables free, Superhero printables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1716" y="624371"/>
            <a:ext cx="2379679" cy="1481454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extBox 18"/>
          <p:cNvSpPr txBox="1"/>
          <p:nvPr/>
        </p:nvSpPr>
        <p:spPr>
          <a:xfrm>
            <a:off x="4929337" y="1250374"/>
            <a:ext cx="1943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SassoonCRInfant" panose="02010503020300020003" pitchFamily="2" charset="0"/>
              </a:rPr>
              <a:t>Health and </a:t>
            </a:r>
          </a:p>
          <a:p>
            <a:pPr algn="ctr"/>
            <a:r>
              <a:rPr lang="en-GB" sz="1200" dirty="0" smtClean="0">
                <a:latin typeface="SassoonCRInfant" panose="02010503020300020003" pitchFamily="2" charset="0"/>
              </a:rPr>
              <a:t>Wellbeing</a:t>
            </a:r>
            <a:endParaRPr lang="en-GB" sz="1200" dirty="0">
              <a:latin typeface="SassoonCRInfant" panose="02010503020300020003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01978" y="1235917"/>
            <a:ext cx="1943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SassoonCRInfant" panose="02010503020300020003" pitchFamily="2" charset="0"/>
              </a:rPr>
              <a:t>Developing</a:t>
            </a:r>
          </a:p>
          <a:p>
            <a:pPr algn="ctr"/>
            <a:r>
              <a:rPr lang="en-GB" sz="1200" dirty="0" smtClean="0">
                <a:latin typeface="SassoonCRInfant" panose="02010503020300020003" pitchFamily="2" charset="0"/>
              </a:rPr>
              <a:t> in Faith</a:t>
            </a:r>
            <a:endParaRPr lang="en-GB" sz="1200" dirty="0">
              <a:latin typeface="SassoonCRInfant" panose="02010503020300020003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997654" y="1884545"/>
            <a:ext cx="1943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SassoonCRInfant" panose="02010503020300020003" pitchFamily="2" charset="0"/>
              </a:rPr>
              <a:t>Developing</a:t>
            </a:r>
          </a:p>
          <a:p>
            <a:pPr algn="ctr"/>
            <a:r>
              <a:rPr lang="en-GB" sz="1200" dirty="0" smtClean="0">
                <a:latin typeface="SassoonCRInfant" panose="02010503020300020003" pitchFamily="2" charset="0"/>
              </a:rPr>
              <a:t> our skills for life </a:t>
            </a:r>
            <a:endParaRPr lang="en-GB" sz="1200" dirty="0">
              <a:latin typeface="SassoonCRInfant" panose="02010503020300020003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98021" y="2979113"/>
            <a:ext cx="246096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assoonCRInfant" panose="02010503020300020003" pitchFamily="2" charset="0"/>
              </a:rPr>
              <a:t>Focusing on language features such </a:t>
            </a:r>
            <a:r>
              <a:rPr lang="en-US" sz="1600" smtClean="0">
                <a:latin typeface="SassoonCRInfant" panose="02010503020300020003" pitchFamily="2" charset="0"/>
              </a:rPr>
              <a:t>as speech </a:t>
            </a:r>
            <a:r>
              <a:rPr lang="en-US" sz="1600" dirty="0" smtClean="0">
                <a:latin typeface="SassoonCRInfant" panose="02010503020300020003" pitchFamily="2" charset="0"/>
              </a:rPr>
              <a:t>marks, speech bubbles, sentence openers, lengths and endings.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assoonCRInfant" panose="02010503020300020003" pitchFamily="2" charset="0"/>
              </a:rPr>
              <a:t>Recount writing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assoonCRInfant" panose="02010503020300020003" pitchFamily="2" charset="0"/>
              </a:rPr>
              <a:t>Narrative writing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assoonCRInfant" panose="02010503020300020003" pitchFamily="2" charset="0"/>
              </a:rPr>
              <a:t>Transitional writing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600" dirty="0" smtClean="0">
              <a:latin typeface="SassoonCRInfant" panose="02010503020300020003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600" dirty="0" smtClean="0">
              <a:latin typeface="SassoonCRInfant" panose="02010503020300020003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85559" y="2245237"/>
            <a:ext cx="19431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assoonCRInfant" panose="02010503020300020003" pitchFamily="2" charset="0"/>
              </a:rPr>
              <a:t>Nutrition</a:t>
            </a:r>
            <a:endParaRPr lang="en-US" sz="1600" dirty="0" smtClean="0">
              <a:latin typeface="SassoonCRInfant" panose="02010503020300020003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assoonCRInfant" panose="02010503020300020003" pitchFamily="2" charset="0"/>
              </a:rPr>
              <a:t>Safety and hygiene </a:t>
            </a:r>
            <a:endParaRPr lang="en-US" sz="1600" dirty="0" smtClean="0">
              <a:latin typeface="SassoonCRInfant" panose="02010503020300020003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assoonCRInfant" panose="02010503020300020003" pitchFamily="2" charset="0"/>
              </a:rPr>
              <a:t>The rights of a child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assoonCRInfant" panose="02010503020300020003" pitchFamily="2" charset="0"/>
              </a:rPr>
              <a:t>Emotional regulation </a:t>
            </a:r>
            <a:r>
              <a:rPr lang="en-US" sz="1600" dirty="0" smtClean="0">
                <a:latin typeface="SassoonCRInfant" panose="02010503020300020003" pitchFamily="2" charset="0"/>
              </a:rPr>
              <a:t>work- mindfulness </a:t>
            </a:r>
          </a:p>
          <a:p>
            <a:endParaRPr lang="en-US" sz="1600" dirty="0" smtClean="0">
              <a:latin typeface="SassoonCRInfant" panose="02010503020300020003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600" dirty="0" smtClean="0">
              <a:latin typeface="SassoonCRInfant" panose="02010503020300020003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600" dirty="0">
              <a:latin typeface="SassoonCRInfant" panose="02010503020300020003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89760" y="2273927"/>
            <a:ext cx="19431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assoonCRInfant" panose="02010503020300020003" pitchFamily="2" charset="0"/>
              </a:rPr>
              <a:t>Sacrament of First Communion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assoonCRInfant" panose="02010503020300020003" pitchFamily="2" charset="0"/>
              </a:rPr>
              <a:t>Month of Mary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assoonCRInfant" panose="02010503020300020003" pitchFamily="2" charset="0"/>
              </a:rPr>
              <a:t>Death of Pope Francis</a:t>
            </a:r>
            <a:endParaRPr lang="en-US" sz="1600" dirty="0">
              <a:latin typeface="SassoonCRInfant" panose="02010503020300020003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assoonCRInfant" panose="02010503020300020003" pitchFamily="2" charset="0"/>
              </a:rPr>
              <a:t>Election of a new </a:t>
            </a:r>
            <a:r>
              <a:rPr lang="en-US" sz="1600" dirty="0" smtClean="0">
                <a:latin typeface="SassoonCRInfant" panose="02010503020300020003" pitchFamily="2" charset="0"/>
              </a:rPr>
              <a:t>Pope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assoonCRInfant" panose="02010503020300020003" pitchFamily="2" charset="0"/>
              </a:rPr>
              <a:t>Pilgrims of Hope</a:t>
            </a:r>
            <a:endParaRPr lang="en-US" sz="1600" dirty="0" smtClean="0">
              <a:latin typeface="SassoonCRInfant" panose="02010503020300020003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600" dirty="0" smtClean="0">
              <a:latin typeface="SassoonCRInfant" panose="02010503020300020003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992728" y="2773777"/>
            <a:ext cx="19431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assoonCRInfant" panose="02010503020300020003" pitchFamily="2" charset="0"/>
              </a:rPr>
              <a:t>Data analysis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assoonCRInfant" panose="02010503020300020003" pitchFamily="2" charset="0"/>
              </a:rPr>
              <a:t>Researching and handling information throughout IDL and literacy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Utilising technology to enhance all learning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Telling the 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How to keep ourselves healthy</a:t>
            </a:r>
          </a:p>
        </p:txBody>
      </p:sp>
      <p:pic>
        <p:nvPicPr>
          <p:cNvPr id="26" name="Picture 25" descr="Pow! clip art - vector clip art online, royalty free &amp;amp; public domain |  Free clip art, Superhero printables free, Superhero printables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663" y="1392013"/>
            <a:ext cx="2379679" cy="1481454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TextBox 26"/>
          <p:cNvSpPr txBox="1"/>
          <p:nvPr/>
        </p:nvSpPr>
        <p:spPr>
          <a:xfrm>
            <a:off x="515889" y="2012335"/>
            <a:ext cx="1943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SassoonCRInfant" panose="02010503020300020003" pitchFamily="2" charset="0"/>
              </a:rPr>
              <a:t>Literacy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837575" y="2245237"/>
            <a:ext cx="19431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Fractions, decimals and percentages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Problem solving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Measure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Time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Angles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Building Thinking Classrooms</a:t>
            </a:r>
          </a:p>
        </p:txBody>
      </p:sp>
    </p:spTree>
    <p:extLst>
      <p:ext uri="{BB962C8B-B14F-4D97-AF65-F5344CB8AC3E}">
        <p14:creationId xmlns:p14="http://schemas.microsoft.com/office/powerpoint/2010/main" val="3722752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118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SassoonCRInfant</vt:lpstr>
      <vt:lpstr>Office Theme</vt:lpstr>
      <vt:lpstr>PowerPoint Presentation</vt:lpstr>
    </vt:vector>
  </TitlesOfParts>
  <Company>West Lothian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McLaughlin</dc:creator>
  <cp:lastModifiedBy>Lauren Maxwell</cp:lastModifiedBy>
  <cp:revision>26</cp:revision>
  <cp:lastPrinted>2025-01-16T10:16:09Z</cp:lastPrinted>
  <dcterms:created xsi:type="dcterms:W3CDTF">2024-08-27T08:26:55Z</dcterms:created>
  <dcterms:modified xsi:type="dcterms:W3CDTF">2025-05-16T11:06:53Z</dcterms:modified>
</cp:coreProperties>
</file>