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0508E-14EE-9423-EC91-29A3BB78844C}" v="9" dt="2024-01-16T15:28:58.883"/>
    <p1510:client id="{DD142090-E376-308C-4EA6-082E628D622D}" v="1649" dt="2024-01-17T16:33:25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AD1A-BFBB-4900-9BA9-659957853514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B806C-C61D-43E1-9128-26BFBE2F3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Term 1 2024-2025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B806C-C61D-43E1-9128-26BFBE2F30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6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84F5B-2AA9-ED14-FCED-6098F8001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>
            <a:extLst>
              <a:ext uri="{FF2B5EF4-FFF2-40B4-BE49-F238E27FC236}">
                <a16:creationId xmlns:a16="http://schemas.microsoft.com/office/drawing/2014/main" id="{A820F3DC-9F5F-AD72-536A-BBF48BBE5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>
            <a:extLst>
              <a:ext uri="{FF2B5EF4-FFF2-40B4-BE49-F238E27FC236}">
                <a16:creationId xmlns:a16="http://schemas.microsoft.com/office/drawing/2014/main" id="{9DD28834-7FD5-FC31-9705-0185223964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>
            <a:extLst>
              <a:ext uri="{FF2B5EF4-FFF2-40B4-BE49-F238E27FC236}">
                <a16:creationId xmlns:a16="http://schemas.microsoft.com/office/drawing/2014/main" id="{209AFCA1-4247-0843-43B3-B8C2782162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>
            <a:extLst>
              <a:ext uri="{FF2B5EF4-FFF2-40B4-BE49-F238E27FC236}">
                <a16:creationId xmlns:a16="http://schemas.microsoft.com/office/drawing/2014/main" id="{84EE153E-8645-3024-5C77-DC4DFDE0DF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>
            <a:extLst>
              <a:ext uri="{FF2B5EF4-FFF2-40B4-BE49-F238E27FC236}">
                <a16:creationId xmlns:a16="http://schemas.microsoft.com/office/drawing/2014/main" id="{879E921B-BDAD-68B9-9F71-8B2F52085A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>
            <a:extLst>
              <a:ext uri="{FF2B5EF4-FFF2-40B4-BE49-F238E27FC236}">
                <a16:creationId xmlns:a16="http://schemas.microsoft.com/office/drawing/2014/main" id="{8B8D0DE6-0819-5F38-D923-35C82CA018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>
            <a:extLst>
              <a:ext uri="{FF2B5EF4-FFF2-40B4-BE49-F238E27FC236}">
                <a16:creationId xmlns:a16="http://schemas.microsoft.com/office/drawing/2014/main" id="{42FFEFF3-FB86-E2C6-AF84-CD3B0321B5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>
            <a:extLst>
              <a:ext uri="{FF2B5EF4-FFF2-40B4-BE49-F238E27FC236}">
                <a16:creationId xmlns:a16="http://schemas.microsoft.com/office/drawing/2014/main" id="{23CCDBE9-96AB-E387-B6DA-92E6AD4F62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>
            <a:extLst>
              <a:ext uri="{FF2B5EF4-FFF2-40B4-BE49-F238E27FC236}">
                <a16:creationId xmlns:a16="http://schemas.microsoft.com/office/drawing/2014/main" id="{F3B4AEB7-E1FC-95A8-302A-BE46208332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>
            <a:extLst>
              <a:ext uri="{FF2B5EF4-FFF2-40B4-BE49-F238E27FC236}">
                <a16:creationId xmlns:a16="http://schemas.microsoft.com/office/drawing/2014/main" id="{ADF8B1CC-E2C3-B46C-7CA1-3122763A57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>
            <a:extLst>
              <a:ext uri="{FF2B5EF4-FFF2-40B4-BE49-F238E27FC236}">
                <a16:creationId xmlns:a16="http://schemas.microsoft.com/office/drawing/2014/main" id="{660BDF32-94E1-A198-7406-2A08A63DFD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>
            <a:extLst>
              <a:ext uri="{FF2B5EF4-FFF2-40B4-BE49-F238E27FC236}">
                <a16:creationId xmlns:a16="http://schemas.microsoft.com/office/drawing/2014/main" id="{0573FA4A-81E3-A65F-5449-C5C50291F9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>
            <a:extLst>
              <a:ext uri="{FF2B5EF4-FFF2-40B4-BE49-F238E27FC236}">
                <a16:creationId xmlns:a16="http://schemas.microsoft.com/office/drawing/2014/main" id="{A6FD93F4-1D4D-8331-C09F-9D6117F951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>
            <a:extLst>
              <a:ext uri="{FF2B5EF4-FFF2-40B4-BE49-F238E27FC236}">
                <a16:creationId xmlns:a16="http://schemas.microsoft.com/office/drawing/2014/main" id="{9F9116A2-E69E-562E-90F0-65F4D8ECA3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>
            <a:extLst>
              <a:ext uri="{FF2B5EF4-FFF2-40B4-BE49-F238E27FC236}">
                <a16:creationId xmlns:a16="http://schemas.microsoft.com/office/drawing/2014/main" id="{29BA937C-7C6B-9CB2-1CC9-9FE9BCAE16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>
            <a:extLst>
              <a:ext uri="{FF2B5EF4-FFF2-40B4-BE49-F238E27FC236}">
                <a16:creationId xmlns:a16="http://schemas.microsoft.com/office/drawing/2014/main" id="{28625731-EC1B-B93B-7055-291898A9DD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>
            <a:extLst>
              <a:ext uri="{FF2B5EF4-FFF2-40B4-BE49-F238E27FC236}">
                <a16:creationId xmlns:a16="http://schemas.microsoft.com/office/drawing/2014/main" id="{AE5AD257-3085-21EE-46C6-ABF7266D28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>
            <a:extLst>
              <a:ext uri="{FF2B5EF4-FFF2-40B4-BE49-F238E27FC236}">
                <a16:creationId xmlns:a16="http://schemas.microsoft.com/office/drawing/2014/main" id="{C14C3181-610A-7172-D782-6977B7E119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>
            <a:extLst>
              <a:ext uri="{FF2B5EF4-FFF2-40B4-BE49-F238E27FC236}">
                <a16:creationId xmlns:a16="http://schemas.microsoft.com/office/drawing/2014/main" id="{20ADDB8B-B722-1913-8EE1-25A059B637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>
            <a:extLst>
              <a:ext uri="{FF2B5EF4-FFF2-40B4-BE49-F238E27FC236}">
                <a16:creationId xmlns:a16="http://schemas.microsoft.com/office/drawing/2014/main" id="{A580CFD1-56B7-72FC-D154-B464D15B24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59EA56-9A38-F94B-6789-A5ECB76FDA44}"/>
              </a:ext>
            </a:extLst>
          </p:cNvPr>
          <p:cNvGrpSpPr/>
          <p:nvPr/>
        </p:nvGrpSpPr>
        <p:grpSpPr>
          <a:xfrm>
            <a:off x="1718047" y="404019"/>
            <a:ext cx="9012244" cy="5454636"/>
            <a:chOff x="2174068" y="81281"/>
            <a:chExt cx="8334598" cy="4377100"/>
          </a:xfrm>
        </p:grpSpPr>
        <p:sp>
          <p:nvSpPr>
            <p:cNvPr id="5" name="Freeform 8">
              <a:extLst>
                <a:ext uri="{FF2B5EF4-FFF2-40B4-BE49-F238E27FC236}">
                  <a16:creationId xmlns:a16="http://schemas.microsoft.com/office/drawing/2014/main" id="{548EEE52-EFD6-597A-99F9-004209BA4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>
                <a:cs typeface="Arial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F20EECA-7F30-63F7-96ED-20FA2919B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>
                <a:cs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8944132-0C05-5DF5-9109-9B53C5466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344" y="81282"/>
              <a:ext cx="3360322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>
                <a:cs typeface="Arial" charset="0"/>
              </a:endParaRPr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C1346800-4001-62E3-3C77-BC9216661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>
                  <a:cs typeface="Arial" charset="0"/>
                </a:rPr>
                <a:t/>
              </a:r>
              <a:br>
                <a:rPr lang="en-GB">
                  <a:cs typeface="Arial" charset="0"/>
                </a:rPr>
              </a:br>
              <a:endParaRPr lang="en-GB">
                <a:cs typeface="Arial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51DA1642-B180-9260-4B48-09A45B756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>
                <a:cs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18FE7D-7C69-A046-B217-149B1FBF6C58}"/>
                </a:ext>
              </a:extLst>
            </p:cNvPr>
            <p:cNvSpPr/>
            <p:nvPr/>
          </p:nvSpPr>
          <p:spPr>
            <a:xfrm>
              <a:off x="4936965" y="169929"/>
              <a:ext cx="2583497" cy="1308977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600" b="1">
                  <a:latin typeface="SassoonCRInfant" panose="02010503020300020003" pitchFamily="2" charset="0"/>
                  <a:cs typeface="Arial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>
                  <a:latin typeface="SassoonCRInfant"/>
                  <a:cs typeface="Arial"/>
                </a:rPr>
                <a:t>Spelling- Revise vo diagraphs and final blends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>
                  <a:latin typeface="SassoonCRInfant" panose="02010503020300020003" pitchFamily="2" charset="0"/>
                  <a:cs typeface="Arial"/>
                </a:rPr>
                <a:t>Sentence Structure, full stops, capitals and question marks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>
                  <a:latin typeface="SassoonCRInfant" panose="02010503020300020003" pitchFamily="2" charset="0"/>
                  <a:cs typeface="Arial"/>
                </a:rPr>
                <a:t>Write instructions and directions</a:t>
              </a:r>
              <a:endParaRPr lang="en-GB" sz="1400">
                <a:latin typeface="SassoonCRInfant" panose="02010503020300020003" pitchFamily="2" charset="0"/>
                <a:cs typeface="Arial"/>
              </a:endParaRPr>
            </a:p>
          </p:txBody>
        </p:sp>
      </p:grpSp>
      <p:sp>
        <p:nvSpPr>
          <p:cNvPr id="66" name="AutoShape 24" descr="Text Box">
            <a:extLst>
              <a:ext uri="{FF2B5EF4-FFF2-40B4-BE49-F238E27FC236}">
                <a16:creationId xmlns:a16="http://schemas.microsoft.com/office/drawing/2014/main" id="{71140EBF-4F25-042C-90C3-4B36498105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4A63B72-4478-A18E-D89D-AA7EE7685DD5}"/>
              </a:ext>
            </a:extLst>
          </p:cNvPr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>
            <a:extLst>
              <a:ext uri="{FF2B5EF4-FFF2-40B4-BE49-F238E27FC236}">
                <a16:creationId xmlns:a16="http://schemas.microsoft.com/office/drawing/2014/main" id="{86BA98F9-9849-C6CE-8C4A-EB4DCE900BF0}"/>
              </a:ext>
            </a:extLst>
          </p:cNvPr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>
                <a:latin typeface="NTPreCursivefk" panose="03000400000000000000" pitchFamily="66" charset="0"/>
                <a:cs typeface="Arial" charset="0"/>
              </a:rPr>
              <a:t>     </a:t>
            </a:r>
            <a:endParaRPr lang="en-GB">
              <a:cs typeface="Arial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02F76D6-DF45-85DB-7D44-A04C0126FC39}"/>
              </a:ext>
            </a:extLst>
          </p:cNvPr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200">
                <a:solidFill>
                  <a:schemeClr val="bg1"/>
                </a:solidFill>
                <a:latin typeface="SassoonCRInfant" panose="02010503020300020003" pitchFamily="2" charset="0"/>
                <a:cs typeface="Calibri"/>
              </a:rPr>
              <a:t>In Primary 4 this term we are focussing on 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ED9E487-7454-BF04-2871-B6440775DBF7}"/>
              </a:ext>
            </a:extLst>
          </p:cNvPr>
          <p:cNvSpPr/>
          <p:nvPr/>
        </p:nvSpPr>
        <p:spPr>
          <a:xfrm>
            <a:off x="7742756" y="522245"/>
            <a:ext cx="2930167" cy="276998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/>
              </a:rPr>
              <a:t>Number processes- 2/3/4 digit numbers, partitioning, comparing, ordering and 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/>
              </a:rPr>
              <a:t>Estimating and rounding- nearest ten or one hundred. Numbers before, after and between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/>
              </a:rPr>
              <a:t>Number words and sequences- counting in 5,10,2,4,3 and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/>
              </a:rPr>
              <a:t>Time – </a:t>
            </a:r>
            <a:r>
              <a:rPr lang="en-GB" sz="1400" dirty="0" smtClean="0">
                <a:latin typeface="SassoonCRInfant" panose="02010503020300020003" pitchFamily="2" charset="0"/>
                <a:cs typeface="Arial"/>
              </a:rPr>
              <a:t>Measurements of time</a:t>
            </a:r>
            <a:endParaRPr lang="en-GB" sz="1400" dirty="0">
              <a:latin typeface="SassoonCRInfant" panose="02010503020300020003" pitchFamily="2" charset="0"/>
              <a:cs typeface="Arial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cs typeface="Arial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2AFF6-44D8-CD0C-46C3-9E17474B7795}"/>
              </a:ext>
            </a:extLst>
          </p:cNvPr>
          <p:cNvSpPr/>
          <p:nvPr/>
        </p:nvSpPr>
        <p:spPr>
          <a:xfrm>
            <a:off x="1813684" y="3660337"/>
            <a:ext cx="2827790" cy="25853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>
                <a:latin typeface="SassoonCRInfant" panose="02010503020300020003" pitchFamily="2" charset="0"/>
                <a:cs typeface="Arial"/>
              </a:rPr>
              <a:t>Health and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>
                <a:latin typeface="SassoonCRInfant" panose="02010503020300020003" pitchFamily="2" charset="0"/>
                <a:cs typeface="Arial"/>
              </a:rPr>
              <a:t>Ready, Respectful,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>
                <a:latin typeface="SassoonCRInfant" panose="02010503020300020003" pitchFamily="2" charset="0"/>
                <a:cs typeface="Arial"/>
              </a:rPr>
              <a:t>SHANARRI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>
                <a:latin typeface="SassoonCRInfant" panose="02010503020300020003" pitchFamily="2" charset="0"/>
                <a:cs typeface="Arial"/>
              </a:rPr>
              <a:t>Friendships and emotions and regulation strategies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>
                <a:latin typeface="SassoonCRInfant" panose="02010503020300020003" pitchFamily="2" charset="0"/>
                <a:cs typeface="Arial"/>
              </a:rPr>
              <a:t>RRS- Article of the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>
                <a:latin typeface="SassoonCRInfant" panose="02010503020300020003" pitchFamily="2" charset="0"/>
                <a:cs typeface="Arial"/>
              </a:rPr>
              <a:t>Zones of Regulation</a:t>
            </a:r>
            <a:endParaRPr lang="en-GB" sz="1600" b="1">
              <a:latin typeface="SassoonCRInfant" panose="02010503020300020003" pitchFamily="2" charset="0"/>
              <a:cs typeface="Arial" charset="0"/>
            </a:endParaRPr>
          </a:p>
          <a:p>
            <a:endParaRPr lang="en-GB" sz="1600">
              <a:latin typeface="cal"/>
              <a:cs typeface="Arial" charset="0"/>
            </a:endParaRPr>
          </a:p>
          <a:p>
            <a:pPr algn="ctr"/>
            <a:r>
              <a:rPr lang="en-GB">
                <a:latin typeface="cal"/>
                <a:cs typeface="Arial"/>
              </a:rPr>
              <a:t>  </a:t>
            </a:r>
            <a:endParaRPr lang="en-GB">
              <a:latin typeface="cal"/>
              <a:cs typeface="Arial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E388AA5-F7D5-E151-7A71-5C8D3346EC03}"/>
              </a:ext>
            </a:extLst>
          </p:cNvPr>
          <p:cNvSpPr/>
          <p:nvPr/>
        </p:nvSpPr>
        <p:spPr>
          <a:xfrm>
            <a:off x="5126887" y="3152087"/>
            <a:ext cx="261586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Developing our skills for life, learning and work</a:t>
            </a:r>
            <a:r>
              <a:rPr lang="en-GB" sz="1600" b="1">
                <a:solidFill>
                  <a:schemeClr val="bg1"/>
                </a:solidFill>
                <a:latin typeface="cal"/>
                <a:cs typeface="Arial"/>
              </a:rPr>
              <a:t> </a:t>
            </a:r>
            <a:endParaRPr lang="en-GB" sz="1600" b="1">
              <a:solidFill>
                <a:schemeClr val="bg1"/>
              </a:solidFill>
              <a:latin typeface="cal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Become more familiar with using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Investigate inventions and how they have developed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Research Scottish inventors and their discoveries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>
              <a:solidFill>
                <a:schemeClr val="bg1"/>
              </a:solidFill>
              <a:latin typeface="cal"/>
              <a:cs typeface="Arial"/>
            </a:endParaRPr>
          </a:p>
          <a:p>
            <a:endParaRPr lang="en-GB" sz="1600">
              <a:solidFill>
                <a:schemeClr val="bg1"/>
              </a:solidFill>
              <a:latin typeface="cal"/>
              <a:cs typeface="Arial"/>
            </a:endParaRPr>
          </a:p>
          <a:p>
            <a:endParaRPr lang="en-GB" sz="1600">
              <a:solidFill>
                <a:schemeClr val="bg1"/>
              </a:solidFill>
              <a:latin typeface="c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>
              <a:solidFill>
                <a:schemeClr val="bg1"/>
              </a:solidFill>
              <a:latin typeface="cal"/>
              <a:cs typeface="Arial"/>
            </a:endParaRPr>
          </a:p>
          <a:p>
            <a:pPr algn="ctr"/>
            <a:endParaRPr lang="en-GB" sz="1600" b="1">
              <a:latin typeface="cal"/>
              <a:cs typeface="Arial" charset="0"/>
            </a:endParaRPr>
          </a:p>
          <a:p>
            <a:pPr algn="ctr"/>
            <a:r>
              <a:rPr lang="en-GB">
                <a:cs typeface="Arial" charset="0"/>
              </a:rPr>
              <a:t>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D0C979-0796-BA07-5CE8-8D89B3EF0E3B}"/>
              </a:ext>
            </a:extLst>
          </p:cNvPr>
          <p:cNvSpPr/>
          <p:nvPr/>
        </p:nvSpPr>
        <p:spPr>
          <a:xfrm>
            <a:off x="8117217" y="3186292"/>
            <a:ext cx="2575016" cy="40010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GB" b="1">
                <a:latin typeface="SassoonCRInfant" panose="02010503020300020003" pitchFamily="2" charset="0"/>
                <a:cs typeface="Calibri"/>
              </a:rPr>
              <a:t>Developing our Faith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>
                <a:latin typeface="SassoonCRInfant" panose="02010503020300020003" pitchFamily="2" charset="0"/>
                <a:cs typeface="Calibri"/>
              </a:rPr>
              <a:t>Discuss Bible stories and understand how they help us lead a Christian life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>
                <a:latin typeface="SassoonCRInfant" panose="02010503020300020003" pitchFamily="2" charset="0"/>
                <a:cs typeface="Calibri"/>
              </a:rPr>
              <a:t>Discuss how God created and loves 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>
                <a:latin typeface="SassoonCRInfant" panose="02010503020300020003" pitchFamily="2" charset="0"/>
                <a:cs typeface="Calibri"/>
              </a:rPr>
              <a:t>Learn about Jesus as a teacher and a healer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>
                <a:latin typeface="SassoonCRInfant" panose="02010503020300020003" pitchFamily="2" charset="0"/>
                <a:cs typeface="Calibri"/>
              </a:rPr>
              <a:t>Explore the seasons and feast days in the liturgical year 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sz="1400" b="1">
              <a:latin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sz="1400" b="1">
              <a:latin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b="1">
              <a:latin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b="1">
              <a:latin typeface="Calibri"/>
              <a:cs typeface="Calibri"/>
            </a:endParaRPr>
          </a:p>
          <a:p>
            <a:pPr algn="ctr">
              <a:defRPr/>
            </a:pPr>
            <a:endParaRPr lang="en-GB" b="1">
              <a:latin typeface="Calibri"/>
              <a:cs typeface="Calibri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D488597-01BF-CB3D-3ECB-47E0DF405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B266CC11-F3FA-3A59-2B09-EA2AA1A32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8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8" ma:contentTypeDescription="Create a new document." ma:contentTypeScope="" ma:versionID="8fd2cc930e57dbfb684a2cd8f84c86d0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3bc04c0b802e8b453e230ee1ccd8334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59848A-4AB7-4005-9050-A2D61C14DCEF}">
  <ds:schemaRefs>
    <ds:schemaRef ds:uri="34da855e-44fd-4b9e-81ef-de614fcfcba9"/>
    <ds:schemaRef ds:uri="7c664c8c-a3f2-4ce5-a40c-62c74c3b6f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42B113-E1E6-41C2-8D99-4AE7B5EDBE7A}">
  <ds:schemaRefs>
    <ds:schemaRef ds:uri="http://schemas.microsoft.com/office/2006/metadata/properties"/>
    <ds:schemaRef ds:uri="http://purl.org/dc/elements/1.1/"/>
    <ds:schemaRef ds:uri="34da855e-44fd-4b9e-81ef-de614fcfcba9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7c664c8c-a3f2-4ce5-a40c-62c74c3b6fd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189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Mrs Ross</cp:lastModifiedBy>
  <cp:revision>5</cp:revision>
  <dcterms:created xsi:type="dcterms:W3CDTF">2021-12-02T16:03:48Z</dcterms:created>
  <dcterms:modified xsi:type="dcterms:W3CDTF">2024-09-11T14:43:48Z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