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720FC-9F6A-82DC-D48A-4C2A8E28A2FC}" v="1286" dt="2022-08-25T15:43:45.427"/>
    <p1510:client id="{E3E84FBF-2DFB-9520-6370-8613B424AF24}" v="7" dt="2022-04-29T12:08:14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718047" y="404019"/>
            <a:ext cx="8983559" cy="5454636"/>
            <a:chOff x="2174068" y="81281"/>
            <a:chExt cx="8308070" cy="437710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6965" y="169929"/>
              <a:ext cx="2583497" cy="2074605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600" b="1" dirty="0">
                  <a:latin typeface="Comic Sans MS" panose="030F0702030302020204" pitchFamily="66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latin typeface="Comic Sans MS" panose="030F0702030302020204" pitchFamily="66" charset="0"/>
                  <a:cs typeface="Arial"/>
                </a:rPr>
                <a:t>To increase fluency when reading aloud.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latin typeface="Comic Sans MS" panose="030F0702030302020204" pitchFamily="66" charset="0"/>
                </a:rPr>
                <a:t>To </a:t>
              </a:r>
              <a:r>
                <a:rPr lang="en-GB" sz="1400" dirty="0">
                  <a:latin typeface="Comic Sans MS" panose="030F0702030302020204" pitchFamily="66" charset="0"/>
                </a:rPr>
                <a:t>structure sentences correctly –including full stops, capital letters and finger spaces</a:t>
              </a:r>
              <a:r>
                <a:rPr lang="en-GB" sz="1400" dirty="0" smtClean="0">
                  <a:latin typeface="Comic Sans MS" panose="030F0702030302020204" pitchFamily="66" charset="0"/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latin typeface="Comic Sans MS" panose="030F0702030302020204" pitchFamily="66" charset="0"/>
                </a:rPr>
                <a:t>•</a:t>
              </a:r>
              <a:r>
                <a:rPr lang="en-GB" sz="1400" dirty="0">
                  <a:latin typeface="Comic Sans MS" panose="030F0702030302020204" pitchFamily="66" charset="0"/>
                </a:rPr>
                <a:t>To read and write simple poems.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600" dirty="0">
                <a:cs typeface="Arial"/>
              </a:endParaRPr>
            </a:p>
            <a:p>
              <a:endParaRPr lang="en-GB" dirty="0">
                <a:cs typeface="Arial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Comic Sans MS" panose="030F0702030302020204" pitchFamily="66" charset="0"/>
              </a:rPr>
              <a:t>In Primary 2 this term we are </a:t>
            </a:r>
            <a:r>
              <a:rPr lang="en-GB" sz="2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focusing </a:t>
            </a:r>
            <a:r>
              <a:rPr lang="en-GB" sz="2200" dirty="0">
                <a:solidFill>
                  <a:schemeClr val="bg1"/>
                </a:solidFill>
                <a:latin typeface="Comic Sans MS" panose="030F0702030302020204" pitchFamily="66" charset="0"/>
              </a:rPr>
              <a:t>on</a:t>
            </a:r>
            <a:r>
              <a:rPr lang="en-GB" sz="2200" dirty="0">
                <a:solidFill>
                  <a:schemeClr val="bg1"/>
                </a:solidFill>
                <a:latin typeface="NTPreCursivefk"/>
              </a:rPr>
              <a:t> </a:t>
            </a:r>
            <a:endParaRPr lang="en-GB" sz="2200" dirty="0">
              <a:solidFill>
                <a:schemeClr val="bg1"/>
              </a:solidFill>
              <a:latin typeface="NTPreCursivefk" panose="03000400000000000000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946522" y="522245"/>
            <a:ext cx="2726401" cy="21236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omic Sans MS" panose="030F0702030302020204" pitchFamily="66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To </a:t>
            </a:r>
            <a:r>
              <a:rPr lang="en-GB" sz="1400" dirty="0" smtClean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identify and describe 2D and 3D shapes.</a:t>
            </a:r>
            <a:endParaRPr lang="en-GB" sz="1400" dirty="0">
              <a:solidFill>
                <a:schemeClr val="bg1"/>
              </a:solidFill>
              <a:latin typeface="Comic Sans MS" panose="030F0702030302020204" pitchFamily="66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To identify lines of symmetry and create symmetrical pictures.</a:t>
            </a:r>
            <a:endParaRPr lang="en-GB" sz="1400" dirty="0">
              <a:solidFill>
                <a:schemeClr val="bg1"/>
              </a:solidFill>
              <a:latin typeface="Comic Sans MS" panose="030F0702030302020204" pitchFamily="66" charset="0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To identify, recognise and sequence numbers to 30.</a:t>
            </a:r>
            <a:endParaRPr lang="en-GB" sz="1400" dirty="0">
              <a:solidFill>
                <a:schemeClr val="bg1"/>
              </a:solidFill>
              <a:latin typeface="Comic Sans MS" panose="030F0702030302020204" pitchFamily="66" charset="0"/>
              <a:cs typeface="Calibri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cs typeface="Arial" charset="0"/>
              </a:rPr>
              <a:t> 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79565" y="3341889"/>
            <a:ext cx="2827790" cy="36625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  <a:cs typeface="Arial" charset="0"/>
              </a:rPr>
              <a:t>Health and Wellbeing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To understand the importance of being ready, respectful and safe at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•To recognise what makes a good friend.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rial" charset="0"/>
              </a:rPr>
              <a:t>To recognise our own talents and the talents of others.  </a:t>
            </a:r>
          </a:p>
          <a:p>
            <a:endParaRPr lang="en-GB" sz="1600" dirty="0" smtClean="0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cs typeface="Arial" charset="0"/>
            </a:endParaRPr>
          </a:p>
          <a:p>
            <a:pPr algn="ctr"/>
            <a:r>
              <a:rPr lang="en-GB" sz="1600" dirty="0">
                <a:latin typeface="NTPreCursivefk" panose="03000400000000000000" pitchFamily="66" charset="0"/>
                <a:cs typeface="Arial" charset="0"/>
              </a:rPr>
              <a:t> </a:t>
            </a:r>
          </a:p>
          <a:p>
            <a:pPr algn="ctr"/>
            <a:r>
              <a:rPr lang="en-GB" dirty="0">
                <a:cs typeface="Arial" charset="0"/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26887" y="3152087"/>
            <a:ext cx="2615869" cy="30469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omic Sans MS" panose="030F0702030302020204" pitchFamily="66" charset="0"/>
                <a:cs typeface="Arial" charset="0"/>
              </a:rPr>
              <a:t>Developing our skills for life, learning and work </a:t>
            </a:r>
            <a:endParaRPr lang="en-GB" sz="1600" b="1" dirty="0" smtClean="0">
              <a:solidFill>
                <a:schemeClr val="bg1"/>
              </a:solidFill>
              <a:latin typeface="Comic Sans MS" panose="030F0702030302020204" pitchFamily="66" charset="0"/>
              <a:cs typeface="Arial" charset="0"/>
            </a:endParaRPr>
          </a:p>
          <a:p>
            <a:pPr algn="ctr"/>
            <a:endParaRPr lang="en-GB" sz="1400" b="1" dirty="0" smtClean="0">
              <a:solidFill>
                <a:schemeClr val="bg1"/>
              </a:solidFill>
              <a:latin typeface="Comic Sans MS" panose="030F0702030302020204" pitchFamily="66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To follow rules and routines and explain why they are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To talk about our learning, strengths and next steps.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Comic Sans MS" panose="030F0702030302020204" pitchFamily="66" charset="0"/>
                <a:cs typeface="Arial"/>
              </a:rPr>
              <a:t>To develop ideas and take part in projects.</a:t>
            </a:r>
          </a:p>
          <a:p>
            <a:pPr algn="ctr"/>
            <a:endParaRPr lang="en-GB" sz="1600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27754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>
                <a:latin typeface="Comic Sans MS" panose="030F0702030302020204" pitchFamily="66" charset="0"/>
              </a:rPr>
              <a:t>Developing our Faith </a:t>
            </a:r>
            <a:endParaRPr lang="en-GB" sz="16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To </a:t>
            </a:r>
            <a:r>
              <a:rPr lang="en-GB" sz="1400" dirty="0">
                <a:latin typeface="Comic Sans MS" panose="030F0702030302020204" pitchFamily="66" charset="0"/>
              </a:rPr>
              <a:t>say our prayers daily and learn the 'Our Father'.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To recognise that the bible is a special and holy book.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To listen and respond to bible stories.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B25D31-10C9-BAB4-09F9-4C325A9BD86E}"/>
              </a:ext>
            </a:extLst>
          </p:cNvPr>
          <p:cNvSpPr txBox="1"/>
          <p:nvPr/>
        </p:nvSpPr>
        <p:spPr>
          <a:xfrm>
            <a:off x="5572125" y="3071812"/>
            <a:ext cx="10477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8" ma:contentTypeDescription="Create a new document." ma:contentTypeScope="" ma:versionID="4cdaba71716ba4db8d15fb4f4d95c5cd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eb136e6d47bf2a792e4da9fbae5a07e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1ABCCE-E056-47B8-8C19-5FBDC8796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2B113-E1E6-41C2-8D99-4AE7B5EDBE7A}">
  <ds:schemaRefs>
    <ds:schemaRef ds:uri="http://schemas.microsoft.com/office/2006/metadata/properties"/>
    <ds:schemaRef ds:uri="http://purl.org/dc/elements/1.1/"/>
    <ds:schemaRef ds:uri="34da855e-44fd-4b9e-81ef-de614fcfcba9"/>
    <ds:schemaRef ds:uri="http://schemas.openxmlformats.org/package/2006/metadata/core-properties"/>
    <ds:schemaRef ds:uri="7c664c8c-a3f2-4ce5-a40c-62c74c3b6fdf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199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NTPreCursivefk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Mrs Craig</cp:lastModifiedBy>
  <cp:revision>114</cp:revision>
  <dcterms:created xsi:type="dcterms:W3CDTF">2021-12-02T16:03:48Z</dcterms:created>
  <dcterms:modified xsi:type="dcterms:W3CDTF">2024-09-06T12:22:51Z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