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42BC6-5780-69A8-6C08-9E207D1C79FE}" v="4" dt="2023-08-28T12:05:58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38" d="100"/>
          <a:sy n="38" d="100"/>
        </p:scale>
        <p:origin x="5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203200" y="217836"/>
            <a:ext cx="11785599" cy="5640819"/>
            <a:chOff x="2174068" y="-68123"/>
            <a:chExt cx="8308070" cy="4526504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86334" y="81281"/>
              <a:ext cx="3297189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>     </a:t>
              </a: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  <a:t/>
              </a:r>
              <a:br>
                <a:rPr lang="en-GB" sz="1200" i="1" dirty="0">
                  <a:solidFill>
                    <a:schemeClr val="bg1"/>
                  </a:solidFill>
                  <a:latin typeface="SassoonCRInfant" panose="02010503020300020003" pitchFamily="2" charset="0"/>
                  <a:cs typeface="Arial" charset="0"/>
                </a:rPr>
              </a:br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19073" y="-68123"/>
              <a:ext cx="2902548" cy="23956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b="1" i="1" u="sng" dirty="0" smtClean="0">
                <a:latin typeface="SassoonCRInfant" panose="02010503020300020003" pitchFamily="2" charset="0"/>
                <a:cs typeface="Arial" charset="0"/>
              </a:endParaRPr>
            </a:p>
            <a:p>
              <a:pPr algn="ctr"/>
              <a:r>
                <a:rPr lang="en-GB" sz="1200" b="1" i="1" u="sng" dirty="0" smtClean="0">
                  <a:latin typeface="SassoonCRInfant" panose="02010503020300020003" pitchFamily="2" charset="0"/>
                  <a:cs typeface="Arial" charset="0"/>
                </a:rPr>
                <a:t>Literacy</a:t>
              </a:r>
              <a:endParaRPr lang="en-GB" sz="1200" b="1" i="1" u="sng" dirty="0">
                <a:latin typeface="SassoonCRInfant" panose="02010503020300020003" pitchFamily="2" charset="0"/>
                <a:cs typeface="Arial" charset="0"/>
              </a:endParaRPr>
            </a:p>
            <a:p>
              <a:r>
                <a:rPr lang="en-GB" sz="1400" u="sng" dirty="0" smtClean="0">
                  <a:latin typeface="SassoonCRInfant" panose="02010503020300020003" pitchFamily="2" charset="0"/>
                  <a:cs typeface="Arial" charset="0"/>
                </a:rPr>
                <a:t>Poetry </a:t>
              </a:r>
              <a:r>
                <a:rPr lang="en-GB" sz="1400" dirty="0" smtClean="0">
                  <a:latin typeface="SassoonCRInfant" panose="02010503020300020003" pitchFamily="2" charset="0"/>
                  <a:cs typeface="Arial" charset="0"/>
                </a:rPr>
                <a:t>-  </a:t>
              </a:r>
              <a:r>
                <a:rPr lang="en-GB" sz="1400" dirty="0">
                  <a:latin typeface="SassoonCRInfant" panose="02010503020300020003" pitchFamily="2" charset="0"/>
                </a:rPr>
                <a:t>Alliteration, </a:t>
              </a:r>
              <a:r>
                <a:rPr lang="en-GB" sz="1400" dirty="0" err="1" smtClean="0">
                  <a:latin typeface="SassoonCRInfant" panose="02010503020300020003" pitchFamily="2" charset="0"/>
                </a:rPr>
                <a:t>onomatopoeia,collective</a:t>
              </a:r>
              <a:r>
                <a:rPr lang="en-GB" sz="1400" dirty="0" smtClean="0">
                  <a:latin typeface="SassoonCRInfant" panose="02010503020300020003" pitchFamily="2" charset="0"/>
                </a:rPr>
                <a:t> nouns</a:t>
              </a:r>
            </a:p>
            <a:p>
              <a:r>
                <a:rPr lang="en-GB" sz="1400" u="sng" dirty="0" smtClean="0">
                  <a:latin typeface="SassoonCRInfant" panose="02010503020300020003" pitchFamily="2" charset="0"/>
                </a:rPr>
                <a:t>Persuasive Writing </a:t>
              </a:r>
              <a:r>
                <a:rPr lang="en-GB" sz="1400" dirty="0" smtClean="0">
                  <a:latin typeface="SassoonCRInfant" panose="02010503020300020003" pitchFamily="2" charset="0"/>
                </a:rPr>
                <a:t>- Persuade</a:t>
              </a:r>
              <a:r>
                <a:rPr lang="en-GB" sz="1400" dirty="0">
                  <a:latin typeface="SassoonCRInfant" panose="02010503020300020003" pitchFamily="2" charset="0"/>
                </a:rPr>
                <a:t>, argue, explore issues or express an opinion using relevant supporting detail and/or evidence. </a:t>
              </a:r>
              <a:endParaRPr lang="en-GB" sz="1400" dirty="0">
                <a:latin typeface="SassoonCRInfant" panose="020105030203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</a:rPr>
                <a:t>Talking and Listening - </a:t>
              </a:r>
              <a:r>
                <a:rPr lang="en-GB" sz="1400" dirty="0">
                  <a:latin typeface="SassoonCRInfant" panose="02010503020300020003" pitchFamily="2" charset="0"/>
                </a:rPr>
                <a:t> contribute </a:t>
              </a:r>
              <a:r>
                <a:rPr lang="en-GB" sz="1400">
                  <a:latin typeface="SassoonCRInfant" panose="02010503020300020003" pitchFamily="2" charset="0"/>
                </a:rPr>
                <a:t>to </a:t>
              </a:r>
              <a:endParaRPr lang="en-GB" sz="1400" smtClean="0">
                <a:latin typeface="SassoonCRInfant" panose="02010503020300020003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smtClean="0">
                  <a:latin typeface="SassoonCRInfant" panose="02010503020300020003" pitchFamily="2" charset="0"/>
                </a:rPr>
                <a:t>discussions</a:t>
              </a:r>
              <a:r>
                <a:rPr lang="en-GB" sz="1400" dirty="0">
                  <a:latin typeface="SassoonCRInfant" panose="02010503020300020003" pitchFamily="2" charset="0"/>
                </a:rPr>
                <a:t>, and  share relevant </a:t>
              </a:r>
            </a:p>
            <a:p>
              <a:r>
                <a:rPr lang="en-GB" sz="1400" dirty="0">
                  <a:latin typeface="SassoonCRInfant" panose="02010503020300020003" pitchFamily="2" charset="0"/>
                </a:rPr>
                <a:t>      ideas, information and opinions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u="sng" dirty="0">
                  <a:latin typeface="SassoonCRInfant" panose="02010503020300020003" pitchFamily="2" charset="0"/>
                </a:rPr>
                <a:t>Reading</a:t>
              </a:r>
              <a:r>
                <a:rPr lang="en-GB" sz="1400" dirty="0">
                  <a:latin typeface="SassoonCRInfant" panose="02010503020300020003" pitchFamily="2" charset="0"/>
                </a:rPr>
                <a:t> –Develop reading skills and strategies to improve knowledge and </a:t>
              </a:r>
              <a:r>
                <a:rPr lang="en-GB" sz="1400" dirty="0" smtClean="0">
                  <a:latin typeface="SassoonCRInfant" panose="02010503020300020003" pitchFamily="2" charset="0"/>
                </a:rPr>
                <a:t>understanding               </a:t>
              </a:r>
              <a:r>
                <a:rPr lang="en-GB" sz="1400" dirty="0">
                  <a:latin typeface="SassoonCRInfant" panose="02010503020300020003" pitchFamily="2" charset="0"/>
                </a:rPr>
                <a:t>across all areas </a:t>
              </a:r>
              <a:r>
                <a:rPr lang="en-GB" sz="1400" dirty="0" smtClean="0">
                  <a:latin typeface="SassoonCRInfant" panose="02010503020300020003" pitchFamily="2" charset="0"/>
                </a:rPr>
                <a:t>               of </a:t>
              </a:r>
              <a:r>
                <a:rPr lang="en-GB" sz="1400" dirty="0">
                  <a:latin typeface="SassoonCRInfant" panose="02010503020300020003" pitchFamily="2" charset="0"/>
                </a:rPr>
                <a:t>the curriculum.</a:t>
              </a:r>
            </a:p>
            <a:p>
              <a:r>
                <a:rPr lang="en-GB" sz="1200" i="1" dirty="0">
                  <a:latin typeface="SassoonCRInfant" panose="02010503020300020003" pitchFamily="2" charset="0"/>
                </a:rPr>
                <a:t> </a:t>
              </a:r>
            </a:p>
            <a:p>
              <a:endParaRPr lang="en-GB" sz="1200" i="1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186905" y="2625663"/>
            <a:ext cx="4612825" cy="3173060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5614" y="771918"/>
            <a:ext cx="2410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+mj-lt"/>
              </a:rPr>
              <a:t>In Primary 5 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044003" y="415328"/>
            <a:ext cx="3876997" cy="280076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u="sng" dirty="0">
                <a:solidFill>
                  <a:schemeClr val="bg1"/>
                </a:solidFill>
                <a:latin typeface="+mj-lt"/>
                <a:cs typeface="Arial" charset="0"/>
              </a:rPr>
              <a:t>Numeracy</a:t>
            </a:r>
          </a:p>
          <a:p>
            <a:endParaRPr lang="en-GB" sz="1600" b="1" u="sng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Calculate change in real life context  involving £ and p up to £100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Select appropriate strategies to solve money problems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  <a:cs typeface="Arial"/>
              </a:rPr>
              <a:t> </a:t>
            </a:r>
            <a:endParaRPr lang="en-GB" sz="1200" b="1" i="1" dirty="0" smtClean="0">
              <a:solidFill>
                <a:schemeClr val="bg1"/>
              </a:solidFill>
              <a:latin typeface="SassoonCRInfant" panose="02010503020300020003" pitchFamily="2" charset="0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M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anage 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money, compare costs from different retailers, and determine what 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can 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afford to 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buy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A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ccurately 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measure and draw angles using appropriate 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  Read 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and 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record time 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in both 12 hour and 24 </a:t>
            </a:r>
            <a:r>
              <a:rPr lang="en-GB" sz="1200" b="1" i="1" dirty="0" smtClean="0">
                <a:solidFill>
                  <a:schemeClr val="bg1"/>
                </a:solidFill>
                <a:latin typeface="SassoonCRInfant" panose="02010503020300020003" pitchFamily="2" charset="0"/>
              </a:rPr>
              <a:t>   hour </a:t>
            </a:r>
            <a:r>
              <a:rPr lang="en-GB" sz="1200" b="1" i="1" dirty="0">
                <a:solidFill>
                  <a:schemeClr val="bg1"/>
                </a:solidFill>
                <a:latin typeface="SassoonCRInfant" panose="02010503020300020003" pitchFamily="2" charset="0"/>
              </a:rPr>
              <a:t>notation and converts between the two. </a:t>
            </a:r>
            <a:endParaRPr lang="en-GB" sz="1200" i="1" dirty="0">
              <a:solidFill>
                <a:schemeClr val="bg1"/>
              </a:solidFill>
              <a:latin typeface="SassoonCRInfant" panose="02010503020300020003" pitchFamily="2" charset="0"/>
            </a:endParaRPr>
          </a:p>
          <a:p>
            <a:r>
              <a:rPr lang="en-GB" sz="1200" i="1" dirty="0">
                <a:solidFill>
                  <a:schemeClr val="bg1"/>
                </a:solidFill>
                <a:latin typeface="SassoonCRInfant" panose="02010503020300020003" pitchFamily="2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1" y="3619919"/>
            <a:ext cx="380981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latin typeface="+mj-lt"/>
                <a:cs typeface="Arial" charset="0"/>
              </a:rPr>
              <a:t>Health and Wellbeing </a:t>
            </a:r>
          </a:p>
          <a:p>
            <a:pPr algn="ctr"/>
            <a:endParaRPr lang="en-GB" sz="1600" b="1" dirty="0">
              <a:latin typeface="+mj-lt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+mj-lt"/>
              </a:rPr>
              <a:t>Developing  </a:t>
            </a:r>
            <a:r>
              <a:rPr lang="en-GB" sz="1600" b="1" dirty="0" smtClean="0">
                <a:latin typeface="+mj-lt"/>
              </a:rPr>
              <a:t>social and emotional awareness working with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+mj-lt"/>
              </a:rPr>
              <a:t>Developing understanding of emotions </a:t>
            </a:r>
            <a:endParaRPr lang="en-GB" sz="16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+mj-lt"/>
              </a:rPr>
              <a:t>Showing respect for myself and others through </a:t>
            </a:r>
            <a:r>
              <a:rPr lang="en-GB" sz="1600" b="1" dirty="0">
                <a:latin typeface="+mj-lt"/>
                <a:cs typeface="Arial" charset="0"/>
              </a:rPr>
              <a:t>their knowledge of Children’s Rights  </a:t>
            </a:r>
          </a:p>
          <a:p>
            <a:pPr algn="ctr"/>
            <a:r>
              <a:rPr lang="en-GB" dirty="0">
                <a:cs typeface="Arial" charset="0"/>
              </a:rPr>
              <a:t>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75200" y="3373508"/>
            <a:ext cx="31818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u="sng" dirty="0">
                <a:solidFill>
                  <a:schemeClr val="bg1"/>
                </a:solidFill>
                <a:latin typeface="SassoonCRInfant" panose="02010503020300020003" pitchFamily="2" charset="0"/>
                <a:cs typeface="Arial" charset="0"/>
              </a:rPr>
              <a:t>Developing our skills for life, learning and work 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SassoonCRInfant" panose="02010503020300020003" pitchFamily="2" charset="0"/>
              <a:cs typeface="Arial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SassoonCRInfant" panose="02010503020300020003" pitchFamily="2" charset="0"/>
              </a:rPr>
              <a:t>I can recognise the skills that I have and need for work</a:t>
            </a:r>
          </a:p>
          <a:p>
            <a:r>
              <a:rPr lang="en-GB" sz="1600" dirty="0">
                <a:solidFill>
                  <a:schemeClr val="bg1"/>
                </a:solidFill>
                <a:latin typeface="SassoonCRInfant" panose="02010503020300020003" pitchFamily="2" charset="0"/>
              </a:rPr>
              <a:t>* I can apply my skills to get more information about jobs/careers</a:t>
            </a:r>
          </a:p>
          <a:p>
            <a:r>
              <a:rPr lang="en-GB" sz="1600" dirty="0">
                <a:solidFill>
                  <a:schemeClr val="bg1"/>
                </a:solidFill>
                <a:latin typeface="SassoonCRInfant" panose="02010503020300020003" pitchFamily="2" charset="0"/>
              </a:rPr>
              <a:t>* I can use online tools available to me</a:t>
            </a:r>
          </a:p>
        </p:txBody>
      </p:sp>
      <p:sp>
        <p:nvSpPr>
          <p:cNvPr id="2" name="Rectangle 1"/>
          <p:cNvSpPr/>
          <p:nvPr/>
        </p:nvSpPr>
        <p:spPr>
          <a:xfrm>
            <a:off x="8568958" y="3186292"/>
            <a:ext cx="330900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i="1" u="sng" dirty="0">
                <a:latin typeface="SassoonCRInfant" panose="02010503020300020003" pitchFamily="2" charset="0"/>
              </a:rPr>
              <a:t>Developing our </a:t>
            </a:r>
            <a:r>
              <a:rPr lang="en-GB" sz="1600" i="1" u="sng" dirty="0" smtClean="0">
                <a:latin typeface="SassoonCRInfant" panose="02010503020300020003" pitchFamily="2" charset="0"/>
              </a:rPr>
              <a:t>Faith</a:t>
            </a:r>
          </a:p>
          <a:p>
            <a:pPr>
              <a:defRPr/>
            </a:pPr>
            <a:endParaRPr lang="en-GB" sz="1600" i="1" u="sng" dirty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200" b="1" dirty="0" smtClean="0">
                <a:latin typeface="SassoonCRInfant" panose="02010503020300020003" pitchFamily="2" charset="0"/>
              </a:rPr>
              <a:t>Celebration Mass for Consecration Journey to Jesus through Mary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CRInfant" panose="02010503020300020003" pitchFamily="2" charset="0"/>
              </a:rPr>
              <a:t>R</a:t>
            </a:r>
            <a:r>
              <a:rPr lang="en-GB" sz="1200" b="1" dirty="0" smtClean="0">
                <a:latin typeface="SassoonCRInfant" panose="02010503020300020003" pitchFamily="2" charset="0"/>
              </a:rPr>
              <a:t>ecognise </a:t>
            </a:r>
            <a:r>
              <a:rPr lang="en-GB" sz="1200" b="1" dirty="0">
                <a:latin typeface="SassoonCRInfant" panose="02010503020300020003" pitchFamily="2" charset="0"/>
              </a:rPr>
              <a:t>groups of people who were considered outcasts in Jesus’ time</a:t>
            </a:r>
            <a:r>
              <a:rPr lang="en-GB" sz="1200" b="1" dirty="0" smtClean="0">
                <a:latin typeface="SassoonCRInfant" panose="02010503020300020003" pitchFamily="2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CRInfant" panose="02010503020300020003" pitchFamily="2" charset="0"/>
              </a:rPr>
              <a:t>Jesus calls us to show leadership through </a:t>
            </a:r>
            <a:r>
              <a:rPr lang="en-GB" sz="1200" b="1" dirty="0" smtClean="0">
                <a:latin typeface="SassoonCRInfant" panose="02010503020300020003" pitchFamily="2" charset="0"/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CRInfant" panose="02010503020300020003" pitchFamily="2" charset="0"/>
              </a:rPr>
              <a:t>I can hear, read and recall the story of Creation from the Book of </a:t>
            </a:r>
            <a:r>
              <a:rPr lang="en-GB" sz="1200" b="1" dirty="0" smtClean="0">
                <a:latin typeface="SassoonCRInfant" panose="02010503020300020003" pitchFamily="2" charset="0"/>
              </a:rPr>
              <a:t>Genesis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CRInfant" panose="02010503020300020003" pitchFamily="2" charset="0"/>
              </a:rPr>
              <a:t>Celebrate Diwali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>
                <a:latin typeface="SassoonCRInfant" panose="02010503020300020003" pitchFamily="2" charset="0"/>
              </a:rPr>
              <a:t>Celebrate </a:t>
            </a:r>
            <a:r>
              <a:rPr lang="en-GB" sz="1200" b="1" smtClean="0">
                <a:latin typeface="SassoonCRInfant" panose="02010503020300020003" pitchFamily="2" charset="0"/>
              </a:rPr>
              <a:t>Advent</a:t>
            </a:r>
            <a:endParaRPr lang="en-GB" sz="1600" i="1" u="sng" dirty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dirty="0">
              <a:latin typeface="+mj-lt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54" y="214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814" y="2247812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7" ma:contentTypeDescription="Create a new document." ma:contentTypeScope="" ma:versionID="18aaa65a568e8341f76531a22fcc1bbc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bc128e5158fca4310ff32a4b6137ac03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827930-49be-4648-8d6d-0a9eb256a12c}" ma:internalName="TaxCatchAll" ma:showField="CatchAllData" ma:web="7c664c8c-a3f2-4ce5-a40c-62c74c3b6f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64c8c-a3f2-4ce5-a40c-62c74c3b6fdf" xsi:nil="true"/>
    <lcf76f155ced4ddcb4097134ff3c332f xmlns="34da855e-44fd-4b9e-81ef-de614fcfcb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FBF2FB-2139-4B4A-BDC1-3ACA12069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42B113-E1E6-41C2-8D99-4AE7B5EDBE7A}">
  <ds:schemaRefs>
    <ds:schemaRef ds:uri="http://schemas.microsoft.com/office/2006/metadata/properties"/>
    <ds:schemaRef ds:uri="http://purl.org/dc/terms/"/>
    <ds:schemaRef ds:uri="34da855e-44fd-4b9e-81ef-de614fcfcba9"/>
    <ds:schemaRef ds:uri="http://schemas.microsoft.com/office/2006/documentManagement/types"/>
    <ds:schemaRef ds:uri="http://schemas.openxmlformats.org/package/2006/metadata/core-properties"/>
    <ds:schemaRef ds:uri="7c664c8c-a3f2-4ce5-a40c-62c74c3b6fdf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270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Janet Miller</cp:lastModifiedBy>
  <cp:revision>25</cp:revision>
  <dcterms:created xsi:type="dcterms:W3CDTF">2021-12-02T16:03:48Z</dcterms:created>
  <dcterms:modified xsi:type="dcterms:W3CDTF">2023-10-09T13:59:59Z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  <property fmtid="{D5CDD505-2E9C-101B-9397-08002B2CF9AE}" pid="3" name="MediaServiceImageTags">
    <vt:lpwstr/>
  </property>
</Properties>
</file>