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>
        <p:scale>
          <a:sx n="75" d="100"/>
          <a:sy n="75" d="100"/>
        </p:scale>
        <p:origin x="172" y="-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1865070" y="311137"/>
            <a:ext cx="8983559" cy="5454636"/>
            <a:chOff x="2174068" y="81281"/>
            <a:chExt cx="8308070" cy="4377100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393926" y="81281"/>
              <a:ext cx="3325315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 smtClean="0">
                  <a:latin typeface="NTPreCursivefk" panose="03000400000000000000" pitchFamily="66" charset="0"/>
                  <a:cs typeface="Arial" charset="0"/>
                </a:rPr>
                <a:t>     </a:t>
              </a:r>
              <a:endParaRPr lang="en-GB" dirty="0"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81282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81282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 smtClean="0"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83525" y="1864050"/>
              <a:ext cx="2798613" cy="2588108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 smtClean="0">
                  <a:cs typeface="Arial" charset="0"/>
                </a:rPr>
                <a:t/>
              </a:r>
              <a:br>
                <a:rPr lang="en-GB" dirty="0" smtClean="0">
                  <a:cs typeface="Arial" charset="0"/>
                </a:rPr>
              </a:br>
              <a:endParaRPr lang="en-GB" dirty="0"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7406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36965" y="169928"/>
              <a:ext cx="2608198" cy="19325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 smtClean="0">
                  <a:latin typeface="SassoonCRInfant" panose="02010503020300020003" pitchFamily="2" charset="0"/>
                  <a:cs typeface="Arial" charset="0"/>
                </a:rPr>
                <a:t>Literacy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050" dirty="0">
                  <a:latin typeface="SassoonCRInfant" panose="02010503020300020003" pitchFamily="2" charset="0"/>
                  <a:cs typeface="Arial" charset="0"/>
                </a:rPr>
                <a:t>P</a:t>
              </a:r>
              <a:r>
                <a:rPr lang="en-GB" sz="1050" dirty="0" smtClean="0">
                  <a:latin typeface="SassoonCRInfant" panose="02010503020300020003" pitchFamily="2" charset="0"/>
                  <a:cs typeface="Arial" charset="0"/>
                </a:rPr>
                <a:t>resent </a:t>
              </a:r>
              <a:r>
                <a:rPr lang="en-GB" sz="1050" dirty="0">
                  <a:latin typeface="SassoonCRInfant" panose="02010503020300020003" pitchFamily="2" charset="0"/>
                  <a:cs typeface="Arial" charset="0"/>
                </a:rPr>
                <a:t>a solo talk based on an issue where I can express my opinion on. </a:t>
              </a:r>
              <a:r>
                <a:rPr lang="en-GB" sz="1000" dirty="0">
                  <a:latin typeface="SassoonCRInfant" panose="02010503020300020003" pitchFamily="2" charset="0"/>
                  <a:cs typeface="Arial" charset="0"/>
                </a:rPr>
                <a:t>(Issues might be environmental, an issue in the school, e.g., ‘I believe pupils should get longer for breaks</a:t>
              </a:r>
              <a:r>
                <a:rPr lang="en-GB" sz="1050" dirty="0" smtClean="0">
                  <a:latin typeface="SassoonCRInfant" panose="02010503020300020003" pitchFamily="2" charset="0"/>
                  <a:cs typeface="Arial" charset="0"/>
                </a:rPr>
                <a:t>’.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050" dirty="0">
                  <a:latin typeface="SassoonCRInfant" panose="02010503020300020003" pitchFamily="2" charset="0"/>
                  <a:cs typeface="Arial" charset="0"/>
                </a:rPr>
                <a:t> </a:t>
              </a:r>
              <a:r>
                <a:rPr lang="en-GB" sz="1050" dirty="0" smtClean="0">
                  <a:latin typeface="SassoonCRInfant" panose="02010503020300020003" pitchFamily="2" charset="0"/>
                  <a:cs typeface="Arial" charset="0"/>
                </a:rPr>
                <a:t>Identify </a:t>
              </a:r>
              <a:r>
                <a:rPr lang="en-GB" sz="1050" dirty="0">
                  <a:latin typeface="SassoonCRInfant" panose="02010503020300020003" pitchFamily="2" charset="0"/>
                  <a:cs typeface="Arial" charset="0"/>
                </a:rPr>
                <a:t>the purpose, audience and main ideas of an exposition, a narrative and a recount text. </a:t>
              </a:r>
              <a:endParaRPr lang="en-GB" sz="1050" dirty="0" smtClean="0">
                <a:latin typeface="SassoonCRInfant" panose="02010503020300020003" pitchFamily="2" charset="0"/>
                <a:cs typeface="Arial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050" dirty="0" smtClean="0">
                  <a:latin typeface="SassoonCRInfant" panose="02010503020300020003" pitchFamily="2" charset="0"/>
                  <a:cs typeface="Arial" charset="0"/>
                </a:rPr>
                <a:t>Produce an </a:t>
              </a:r>
              <a:r>
                <a:rPr lang="en-GB" sz="1050" dirty="0">
                  <a:latin typeface="SassoonCRInfant" panose="02010503020300020003" pitchFamily="2" charset="0"/>
                  <a:cs typeface="Arial" charset="0"/>
                </a:rPr>
                <a:t>exposition piece of </a:t>
              </a:r>
              <a:r>
                <a:rPr lang="en-GB" sz="1050" dirty="0" smtClean="0">
                  <a:latin typeface="SassoonCRInfant" panose="02010503020300020003" pitchFamily="2" charset="0"/>
                  <a:cs typeface="Arial" charset="0"/>
                </a:rPr>
                <a:t>writing, a recount and a narrative , using the correct structure, language features and format.</a:t>
              </a:r>
            </a:p>
            <a:p>
              <a:r>
                <a:rPr lang="en-GB" sz="1100" dirty="0">
                  <a:latin typeface="SassoonCRInfant" panose="02010503020300020003" pitchFamily="2" charset="0"/>
                  <a:cs typeface="Arial" charset="0"/>
                </a:rPr>
                <a:t> </a:t>
              </a:r>
              <a:endParaRPr lang="en-GB" sz="1100" dirty="0" smtClean="0">
                <a:latin typeface="SassoonCRInfant" panose="02010503020300020003" pitchFamily="2" charset="0"/>
                <a:cs typeface="Arial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100" dirty="0" smtClean="0">
                  <a:latin typeface="SassoonCRInfant" panose="02010503020300020003" pitchFamily="2" charset="0"/>
                  <a:cs typeface="Arial" charset="0"/>
                </a:rPr>
                <a:t>  </a:t>
              </a:r>
              <a:endParaRPr lang="en-GB" sz="1400" dirty="0">
                <a:latin typeface="SassoonCRInfant" panose="02010503020300020003" pitchFamily="2" charset="0"/>
                <a:cs typeface="Arial" charset="0"/>
              </a:endParaRP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70C0"/>
                </a:solidFill>
                <a:latin typeface="NTPreCursivefk" panose="03000400000000000000" pitchFamily="66" charset="0"/>
              </a:rPr>
              <a:t>Born for Greater Things</a:t>
            </a:r>
            <a:endParaRPr lang="en-GB" sz="4000" b="1" dirty="0">
              <a:solidFill>
                <a:srgbClr val="0070C0"/>
              </a:solidFill>
              <a:latin typeface="NTPreCursivefk" panose="03000400000000000000" pitchFamily="66" charset="0"/>
            </a:endParaRP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708296" y="2460350"/>
            <a:ext cx="3697821" cy="331339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 smtClean="0">
                <a:latin typeface="NTPreCursivefk" panose="03000400000000000000" pitchFamily="66" charset="0"/>
                <a:cs typeface="Arial" charset="0"/>
              </a:rPr>
              <a:t>     </a:t>
            </a:r>
            <a:endParaRPr lang="en-GB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88314" y="823188"/>
            <a:ext cx="24108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SassoonCRInfant" panose="02010503020300020003" pitchFamily="2" charset="0"/>
              </a:rPr>
              <a:t>In Primary 5 this term we are focussing on: </a:t>
            </a:r>
            <a:endParaRPr lang="en-GB" sz="2200" dirty="0">
              <a:latin typeface="SassoonCRInfant" panose="02010503020300020003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685388" y="464754"/>
            <a:ext cx="272640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latin typeface="SassoonCRInfant" panose="02010503020300020003" pitchFamily="2" charset="0"/>
                <a:cs typeface="Arial" charset="0"/>
              </a:rPr>
              <a:t>Numeracy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SassoonCRInfant" panose="02010503020300020003" pitchFamily="2" charset="0"/>
                <a:cs typeface="Arial" charset="0"/>
              </a:rPr>
              <a:t>R</a:t>
            </a:r>
            <a:r>
              <a:rPr lang="en-GB" sz="1100" dirty="0" smtClean="0">
                <a:latin typeface="SassoonCRInfant" panose="02010503020300020003" pitchFamily="2" charset="0"/>
                <a:cs typeface="Arial" charset="0"/>
              </a:rPr>
              <a:t>ead </a:t>
            </a:r>
            <a:r>
              <a:rPr lang="en-GB" sz="1100" dirty="0">
                <a:latin typeface="SassoonCRInfant" panose="02010503020300020003" pitchFamily="2" charset="0"/>
                <a:cs typeface="Arial" charset="0"/>
              </a:rPr>
              <a:t>and record time  in 12hr and </a:t>
            </a:r>
            <a:r>
              <a:rPr lang="en-GB" sz="1100" dirty="0" smtClean="0">
                <a:latin typeface="SassoonCRInfant" panose="02010503020300020003" pitchFamily="2" charset="0"/>
                <a:cs typeface="Arial" charset="0"/>
              </a:rPr>
              <a:t>24hr and convert between the two.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CRInfant" panose="02010503020300020003" pitchFamily="2" charset="0"/>
                <a:cs typeface="Arial" charset="0"/>
              </a:rPr>
              <a:t>Plan </a:t>
            </a:r>
            <a:r>
              <a:rPr lang="en-GB" sz="1100" dirty="0">
                <a:latin typeface="SassoonCRInfant" panose="02010503020300020003" pitchFamily="2" charset="0"/>
                <a:cs typeface="Arial" charset="0"/>
              </a:rPr>
              <a:t>a journey given a simple timetable presented in 12 hour notation. </a:t>
            </a:r>
            <a:endParaRPr lang="en-GB" sz="1100" dirty="0" smtClean="0">
              <a:latin typeface="SassoonCRInfant" panose="020105030203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CRInfant" panose="02010503020300020003" pitchFamily="2" charset="0"/>
                <a:cs typeface="Arial" charset="0"/>
              </a:rPr>
              <a:t>Solve </a:t>
            </a:r>
            <a:r>
              <a:rPr lang="en-GB" sz="1100" dirty="0">
                <a:latin typeface="SassoonCRInfant" panose="02010503020300020003" pitchFamily="2" charset="0"/>
                <a:cs typeface="Arial" charset="0"/>
              </a:rPr>
              <a:t>one step worded problems across a range of mathematical </a:t>
            </a:r>
            <a:r>
              <a:rPr lang="en-GB" sz="1100" dirty="0" smtClean="0">
                <a:latin typeface="SassoonCRInfant" panose="02010503020300020003" pitchFamily="2" charset="0"/>
                <a:cs typeface="Arial" charset="0"/>
              </a:rPr>
              <a:t>concepts.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00000"/>
                </a:solidFill>
                <a:latin typeface="SassoonCRInfant" panose="02010503020300020003" pitchFamily="2" charset="0"/>
              </a:rPr>
              <a:t>E</a:t>
            </a:r>
            <a:r>
              <a:rPr lang="en-GB" sz="1100" dirty="0" smtClean="0">
                <a:solidFill>
                  <a:srgbClr val="000000"/>
                </a:solidFill>
                <a:latin typeface="SassoonCRInfant" panose="02010503020300020003" pitchFamily="2" charset="0"/>
              </a:rPr>
              <a:t>xplain </a:t>
            </a:r>
            <a:r>
              <a:rPr lang="en-GB" sz="1100" dirty="0">
                <a:solidFill>
                  <a:srgbClr val="000000"/>
                </a:solidFill>
                <a:latin typeface="SassoonCRInfant" panose="02010503020300020003" pitchFamily="2" charset="0"/>
              </a:rPr>
              <a:t>why we have banks and what their role is and understand that it’s important to keep our money </a:t>
            </a:r>
            <a:r>
              <a:rPr lang="en-GB" sz="1100" dirty="0" smtClean="0">
                <a:solidFill>
                  <a:srgbClr val="000000"/>
                </a:solidFill>
                <a:latin typeface="SassoonCRInfant" panose="02010503020300020003" pitchFamily="2" charset="0"/>
              </a:rPr>
              <a:t>safe.</a:t>
            </a:r>
            <a:endParaRPr lang="en-GB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00000"/>
                </a:solidFill>
                <a:latin typeface="SassoonCRInfant" panose="02010503020300020003" pitchFamily="2" charset="0"/>
                <a:cs typeface="Calibri" panose="020F0502020204030204" pitchFamily="34" charset="0"/>
              </a:rPr>
              <a:t>Convert from </a:t>
            </a:r>
            <a:r>
              <a:rPr lang="en-GB" sz="1100" dirty="0">
                <a:solidFill>
                  <a:srgbClr val="000000"/>
                </a:solidFill>
                <a:latin typeface="SassoonCRInfant" panose="02010503020300020003" pitchFamily="2" charset="0"/>
                <a:cs typeface="Calibri" panose="020F0502020204030204" pitchFamily="34" charset="0"/>
              </a:rPr>
              <a:t>pounds and pence to pence and vice versa up to at least £20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>
              <a:latin typeface="SassoonCRInfant" panose="02010503020300020003" pitchFamily="2" charset="0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670054" y="3223670"/>
            <a:ext cx="2827790" cy="322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latin typeface="SassoonCRInfant" panose="02010503020300020003" pitchFamily="2" charset="0"/>
                <a:cs typeface="Arial" charset="0"/>
              </a:rPr>
              <a:t>Health and Wellbeing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700405" algn="l"/>
              </a:tabLst>
            </a:pPr>
            <a:r>
              <a:rPr lang="en-GB" sz="1400" dirty="0" smtClean="0">
                <a:latin typeface="SassoonCRInfant" panose="020105030203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Manages </a:t>
            </a:r>
            <a:r>
              <a:rPr lang="en-GB" sz="1400" dirty="0">
                <a:latin typeface="SassoonCRInfant" panose="020105030203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 profile and uses it to discuss interests, strengths and </a:t>
            </a:r>
            <a:r>
              <a:rPr lang="en-GB" sz="1400" dirty="0" smtClean="0">
                <a:latin typeface="SassoonCRInfant" panose="020105030203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skills.</a:t>
            </a:r>
            <a:endParaRPr lang="en-GB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700405" algn="l"/>
              </a:tabLst>
            </a:pPr>
            <a:r>
              <a:rPr lang="en-GB" sz="1400" dirty="0" smtClean="0">
                <a:latin typeface="SassoonCRInfant" panose="020105030203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Identifies </a:t>
            </a:r>
            <a:r>
              <a:rPr lang="en-GB" sz="1400" dirty="0">
                <a:latin typeface="SassoonCRInfant" panose="020105030203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connections between skills and the world of </a:t>
            </a:r>
            <a:r>
              <a:rPr lang="en-GB" sz="1400" dirty="0" smtClean="0">
                <a:latin typeface="SassoonCRInfant" panose="020105030203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work.</a:t>
            </a:r>
            <a:endParaRPr lang="en-GB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700405" algn="l"/>
              </a:tabLst>
            </a:pPr>
            <a:r>
              <a:rPr lang="en-GB" sz="1400" dirty="0" smtClean="0">
                <a:latin typeface="SassoonCRInfant" panose="020105030203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Uses </a:t>
            </a:r>
            <a:r>
              <a:rPr lang="en-GB" sz="1400" dirty="0">
                <a:latin typeface="SassoonCRInfant" panose="020105030203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investigative skills to gain more information about jobs/careers.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600" dirty="0" smtClean="0">
                <a:latin typeface="NTPreCursivefk" panose="03000400000000000000" pitchFamily="66" charset="0"/>
                <a:cs typeface="Arial" charset="0"/>
              </a:rPr>
              <a:t> </a:t>
            </a:r>
          </a:p>
          <a:p>
            <a:pPr algn="ctr"/>
            <a:r>
              <a:rPr lang="en-GB" dirty="0" smtClean="0">
                <a:cs typeface="Arial" charset="0"/>
              </a:rPr>
              <a:t>  </a:t>
            </a:r>
            <a:endParaRPr lang="en-GB" dirty="0"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734685" y="3358106"/>
            <a:ext cx="293953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SassoonCRInfant" panose="02010503020300020003" pitchFamily="2" charset="0"/>
                <a:cs typeface="Arial" charset="0"/>
              </a:rPr>
              <a:t>Developing our skills for life, </a:t>
            </a:r>
            <a:r>
              <a:rPr lang="en-GB" sz="1400" b="1" dirty="0">
                <a:latin typeface="SassoonCRInfant" panose="02010503020300020003" pitchFamily="2" charset="0"/>
                <a:cs typeface="Arial" charset="0"/>
              </a:rPr>
              <a:t>learning and 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SassoonCRInfant" panose="02010503020300020003" pitchFamily="2" charset="0"/>
                <a:cs typeface="Arial" charset="0"/>
              </a:rPr>
              <a:t>Use </a:t>
            </a:r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tools for speaking such as language, gesture, tone and facial expression, as appropriate for my purpose</a:t>
            </a:r>
            <a:r>
              <a:rPr lang="en-GB" sz="1400" dirty="0" smtClean="0">
                <a:latin typeface="SassoonCRInfant" panose="02010503020300020003" pitchFamily="2" charset="0"/>
                <a:cs typeface="Arial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I</a:t>
            </a:r>
            <a:r>
              <a:rPr lang="en-GB" sz="1400" dirty="0" smtClean="0">
                <a:latin typeface="SassoonCRInfant" panose="02010503020300020003" pitchFamily="2" charset="0"/>
                <a:cs typeface="Arial" charset="0"/>
              </a:rPr>
              <a:t>dentify </a:t>
            </a:r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whether sources from WW1 are facts and </a:t>
            </a:r>
            <a:r>
              <a:rPr lang="en-GB" sz="1400" dirty="0" smtClean="0">
                <a:latin typeface="SassoonCRInfant" panose="02010503020300020003" pitchFamily="2" charset="0"/>
                <a:cs typeface="Arial" charset="0"/>
              </a:rPr>
              <a:t>opinions and evaluate </a:t>
            </a:r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the reliability of my sources.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CRInfant" panose="020105030203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CRInfant" panose="020105030203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 smtClean="0">
              <a:latin typeface="NTPreCursivefk" panose="03000400000000000000" pitchFamily="66" charset="0"/>
              <a:cs typeface="Arial" charset="0"/>
            </a:endParaRPr>
          </a:p>
          <a:p>
            <a:pPr algn="ctr"/>
            <a:r>
              <a:rPr lang="en-GB" dirty="0" smtClean="0">
                <a:cs typeface="Arial" charset="0"/>
              </a:rPr>
              <a:t>  </a:t>
            </a:r>
            <a:endParaRPr lang="en-GB" dirty="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20067" y="2981966"/>
            <a:ext cx="257501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b="1" dirty="0">
                <a:latin typeface="SassoonCRInfant" panose="02010503020300020003" pitchFamily="2" charset="0"/>
              </a:rPr>
              <a:t>Developing our Faith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SassoonCRInfant" panose="02010503020300020003" pitchFamily="2" charset="0"/>
              </a:rPr>
              <a:t>Pray the Angelus frequently this month.  It is one of  the few new prayers introduced in P5 and hence key. </a:t>
            </a:r>
            <a:endParaRPr lang="en-GB" sz="1600" dirty="0" smtClean="0">
              <a:latin typeface="SassoonCRInfant" panose="020105030203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SassoonCRInfant" panose="02010503020300020003" pitchFamily="2" charset="0"/>
              </a:rPr>
              <a:t>Write out the Nicene Creed highlighting in 3 different colours where we honour each person of the Trinity.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24" y="2261422"/>
            <a:ext cx="935764" cy="62103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51" y="2246637"/>
            <a:ext cx="1028700" cy="69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311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NTPreCursivefk</vt:lpstr>
      <vt:lpstr>SassoonCRInfant</vt:lpstr>
      <vt:lpstr>Times New Roman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Silvana Smith</cp:lastModifiedBy>
  <cp:revision>31</cp:revision>
  <dcterms:created xsi:type="dcterms:W3CDTF">2021-12-02T16:03:48Z</dcterms:created>
  <dcterms:modified xsi:type="dcterms:W3CDTF">2022-04-29T11:44:46Z</dcterms:modified>
</cp:coreProperties>
</file>