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58" r:id="rId4"/>
    <p:sldId id="259" r:id="rId5"/>
    <p:sldId id="260" r:id="rId6"/>
    <p:sldId id="261" r:id="rId7"/>
    <p:sldId id="280" r:id="rId8"/>
    <p:sldId id="263" r:id="rId9"/>
    <p:sldId id="267" r:id="rId10"/>
    <p:sldId id="309" r:id="rId11"/>
    <p:sldId id="311" r:id="rId12"/>
    <p:sldId id="310" r:id="rId13"/>
    <p:sldId id="312" r:id="rId14"/>
    <p:sldId id="301" r:id="rId15"/>
    <p:sldId id="302" r:id="rId16"/>
    <p:sldId id="303" r:id="rId17"/>
    <p:sldId id="284" r:id="rId18"/>
    <p:sldId id="268" r:id="rId19"/>
    <p:sldId id="313" r:id="rId20"/>
    <p:sldId id="299" r:id="rId21"/>
    <p:sldId id="300" r:id="rId22"/>
    <p:sldId id="315" r:id="rId23"/>
    <p:sldId id="317" r:id="rId24"/>
    <p:sldId id="306" r:id="rId25"/>
    <p:sldId id="307" r:id="rId26"/>
    <p:sldId id="314" r:id="rId27"/>
    <p:sldId id="279" r:id="rId28"/>
    <p:sldId id="286" r:id="rId29"/>
    <p:sldId id="293" r:id="rId30"/>
    <p:sldId id="319" r:id="rId31"/>
    <p:sldId id="320" r:id="rId32"/>
    <p:sldId id="321" r:id="rId33"/>
    <p:sldId id="322" r:id="rId34"/>
    <p:sldId id="323" r:id="rId35"/>
    <p:sldId id="262" r:id="rId36"/>
    <p:sldId id="265" r:id="rId37"/>
    <p:sldId id="264" r:id="rId38"/>
    <p:sldId id="294" r:id="rId39"/>
    <p:sldId id="295" r:id="rId40"/>
    <p:sldId id="296" r:id="rId41"/>
    <p:sldId id="297" r:id="rId42"/>
    <p:sldId id="318" r:id="rId43"/>
    <p:sldId id="298" r:id="rId44"/>
    <p:sldId id="305" r:id="rId45"/>
    <p:sldId id="274" r:id="rId46"/>
    <p:sldId id="324" r:id="rId47"/>
    <p:sldId id="308" r:id="rId48"/>
    <p:sldId id="304" r:id="rId49"/>
    <p:sldId id="28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BEF2"/>
    <a:srgbClr val="29CE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9" autoAdjust="0"/>
    <p:restoredTop sz="98043" autoAdjust="0"/>
  </p:normalViewPr>
  <p:slideViewPr>
    <p:cSldViewPr snapToGrid="0">
      <p:cViewPr>
        <p:scale>
          <a:sx n="80" d="100"/>
          <a:sy n="80" d="100"/>
        </p:scale>
        <p:origin x="-402"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885BB-29D7-4213-AC98-519483AB101A}" type="datetimeFigureOut">
              <a:rPr lang="en-GB" smtClean="0"/>
              <a:t>09/06/2020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66716-DA73-4ABB-A36D-28BD00058C6E}" type="slidenum">
              <a:rPr lang="en-GB" smtClean="0"/>
              <a:t>‹#›</a:t>
            </a:fld>
            <a:endParaRPr lang="en-GB"/>
          </a:p>
        </p:txBody>
      </p:sp>
    </p:spTree>
    <p:extLst>
      <p:ext uri="{BB962C8B-B14F-4D97-AF65-F5344CB8AC3E}">
        <p14:creationId xmlns:p14="http://schemas.microsoft.com/office/powerpoint/2010/main" val="844378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966716-DA73-4ABB-A36D-28BD00058C6E}" type="slidenum">
              <a:rPr lang="en-GB" smtClean="0"/>
              <a:t>1</a:t>
            </a:fld>
            <a:endParaRPr lang="en-GB"/>
          </a:p>
        </p:txBody>
      </p:sp>
    </p:spTree>
    <p:extLst>
      <p:ext uri="{BB962C8B-B14F-4D97-AF65-F5344CB8AC3E}">
        <p14:creationId xmlns:p14="http://schemas.microsoft.com/office/powerpoint/2010/main" val="3003751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966716-DA73-4ABB-A36D-28BD00058C6E}" type="slidenum">
              <a:rPr lang="en-GB" smtClean="0"/>
              <a:t>25</a:t>
            </a:fld>
            <a:endParaRPr lang="en-GB"/>
          </a:p>
        </p:txBody>
      </p:sp>
    </p:spTree>
    <p:extLst>
      <p:ext uri="{BB962C8B-B14F-4D97-AF65-F5344CB8AC3E}">
        <p14:creationId xmlns:p14="http://schemas.microsoft.com/office/powerpoint/2010/main" val="101568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966716-DA73-4ABB-A36D-28BD00058C6E}" type="slidenum">
              <a:rPr lang="en-GB" smtClean="0"/>
              <a:t>38</a:t>
            </a:fld>
            <a:endParaRPr lang="en-GB"/>
          </a:p>
        </p:txBody>
      </p:sp>
    </p:spTree>
    <p:extLst>
      <p:ext uri="{BB962C8B-B14F-4D97-AF65-F5344CB8AC3E}">
        <p14:creationId xmlns:p14="http://schemas.microsoft.com/office/powerpoint/2010/main" val="230044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966716-DA73-4ABB-A36D-28BD00058C6E}" type="slidenum">
              <a:rPr lang="en-GB" smtClean="0"/>
              <a:t>48</a:t>
            </a:fld>
            <a:endParaRPr lang="en-GB"/>
          </a:p>
        </p:txBody>
      </p:sp>
    </p:spTree>
    <p:extLst>
      <p:ext uri="{BB962C8B-B14F-4D97-AF65-F5344CB8AC3E}">
        <p14:creationId xmlns:p14="http://schemas.microsoft.com/office/powerpoint/2010/main" val="525876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E4400B-FD73-4DB9-BE59-C1D05A3BAB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0C622517-E46C-4671-B5A8-730774F8C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6CE01F1-F1FE-416C-B101-8CD082F8B8D1}"/>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5" name="Footer Placeholder 4">
            <a:extLst>
              <a:ext uri="{FF2B5EF4-FFF2-40B4-BE49-F238E27FC236}">
                <a16:creationId xmlns:a16="http://schemas.microsoft.com/office/drawing/2014/main" xmlns="" id="{83B1FB0F-F3EA-4DD3-A1AC-89C34B86AD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9BD9D86-B42E-410F-86EF-C09969E1E069}"/>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2649819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819C17-0082-4F97-A190-F3039E6AB6A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7A6B9AF-378C-45E8-9A64-E1C22790F5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2483E5B-FB80-48C7-8DF5-5D4D547EE13C}"/>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5" name="Footer Placeholder 4">
            <a:extLst>
              <a:ext uri="{FF2B5EF4-FFF2-40B4-BE49-F238E27FC236}">
                <a16:creationId xmlns:a16="http://schemas.microsoft.com/office/drawing/2014/main" xmlns="" id="{896BAD2F-41A1-42E9-9810-A0CB25E347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4C54C66-81C6-458F-9B0E-2475F93A21AE}"/>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2463716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48AC207-30FA-4E73-9052-A7EB0146CA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E2F9669-060A-4EEC-BD70-169BE4290C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8F851EA-E6C9-49D4-845C-724BD54142DA}"/>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5" name="Footer Placeholder 4">
            <a:extLst>
              <a:ext uri="{FF2B5EF4-FFF2-40B4-BE49-F238E27FC236}">
                <a16:creationId xmlns:a16="http://schemas.microsoft.com/office/drawing/2014/main" xmlns="" id="{3AA98922-2DDF-49F4-B25F-C0582D3AB2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2724A2B-A295-4043-8333-B7BAD6404B6E}"/>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2382771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E162ED-0C51-4274-9DD8-B2BC0E6B47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1E6AE09-D6D1-4B94-9C8E-7C0495B78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FCB727F-A14C-40F1-8481-9EBE2F1AA194}"/>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5" name="Footer Placeholder 4">
            <a:extLst>
              <a:ext uri="{FF2B5EF4-FFF2-40B4-BE49-F238E27FC236}">
                <a16:creationId xmlns:a16="http://schemas.microsoft.com/office/drawing/2014/main" xmlns="" id="{8AFB707C-88E9-42FE-B423-A0DB1AFF24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806EA20-BD6B-4A41-B05D-43851FB1B8B9}"/>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900969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C4929-4FFD-4CB5-A9E4-2A72A7B212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70FCEAB-34EF-4823-999B-3F39680DF0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2ECC81A-73BA-4B5B-B88D-693A1C9795F8}"/>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5" name="Footer Placeholder 4">
            <a:extLst>
              <a:ext uri="{FF2B5EF4-FFF2-40B4-BE49-F238E27FC236}">
                <a16:creationId xmlns:a16="http://schemas.microsoft.com/office/drawing/2014/main" xmlns="" id="{7B661217-2667-447F-A38A-402970D1BF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DED083B1-03D5-4E2B-9115-E9CB059D995A}"/>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499882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EDBE8B-5BB7-468A-A053-8FA1FC9186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1EA2565-80F0-4853-A0E7-64C1426D81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3AAB5D23-ECF2-4FD9-B429-88C83FBA1C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A32CD9CF-C238-49E7-986C-6F4B8CED9D8C}"/>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6" name="Footer Placeholder 5">
            <a:extLst>
              <a:ext uri="{FF2B5EF4-FFF2-40B4-BE49-F238E27FC236}">
                <a16:creationId xmlns:a16="http://schemas.microsoft.com/office/drawing/2014/main" xmlns="" id="{6417C873-DBDD-4CD3-AA71-D21925DEB2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80670033-8130-4E45-8ACE-40F5C585F405}"/>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1381210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BCA72F-932A-484E-857E-FEE11A04D4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29D2EC3-343A-49C5-BA12-C31A69E2F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87C20CC-3D57-42DF-91F5-A1DA7C4C6E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605F29E2-6372-43DA-A2A8-F5FFBAED9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E34AF48-BA45-4479-85E4-5574C87EC9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C24A5FBE-511B-474A-A515-1A36D6B728CE}"/>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8" name="Footer Placeholder 7">
            <a:extLst>
              <a:ext uri="{FF2B5EF4-FFF2-40B4-BE49-F238E27FC236}">
                <a16:creationId xmlns:a16="http://schemas.microsoft.com/office/drawing/2014/main" xmlns="" id="{BFAE1DC6-90A1-4716-8607-70907B1359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F457A673-8182-4536-8763-23C3301B3556}"/>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194980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93D6C8-6B70-4048-8235-4920E76D7E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ED53066D-44A7-4F06-BDC1-7DACE4950DC1}"/>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4" name="Footer Placeholder 3">
            <a:extLst>
              <a:ext uri="{FF2B5EF4-FFF2-40B4-BE49-F238E27FC236}">
                <a16:creationId xmlns:a16="http://schemas.microsoft.com/office/drawing/2014/main" xmlns="" id="{011B25C0-8D51-4D3E-87DD-1E10A0A9FD4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69F24A13-F758-41AE-86AC-ED5FC17AF669}"/>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458269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8675F31-E3A1-4F33-8231-20E3DE99414F}"/>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3" name="Footer Placeholder 2">
            <a:extLst>
              <a:ext uri="{FF2B5EF4-FFF2-40B4-BE49-F238E27FC236}">
                <a16:creationId xmlns:a16="http://schemas.microsoft.com/office/drawing/2014/main" xmlns="" id="{558082E6-B3F0-4555-BC97-9CDB9249B9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44D7C1A8-5246-4CF5-A876-25ADA869EF74}"/>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106457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190988-B853-47DA-A1D3-A30BD2A54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2ED218E-59D7-4AC3-ACA5-13167E8F06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EE01358E-FD68-4488-AD5C-F60B6898C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F37629-3B04-4486-97AB-0C2D2AD0534E}"/>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6" name="Footer Placeholder 5">
            <a:extLst>
              <a:ext uri="{FF2B5EF4-FFF2-40B4-BE49-F238E27FC236}">
                <a16:creationId xmlns:a16="http://schemas.microsoft.com/office/drawing/2014/main" xmlns="" id="{31098FA7-8E16-4B25-885B-60EEBDA740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1562993E-C6BA-4FC8-9081-92EF5DE8C4CC}"/>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3158172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4D3D72-D60C-414B-ABA7-CA854B72BA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C21047C9-7AA0-49FD-A447-534FF3FC37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E64FD661-1751-4F26-BA25-C8AA5186D3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3D3EF6-B658-49FA-BEF8-CADF806CEB80}"/>
              </a:ext>
            </a:extLst>
          </p:cNvPr>
          <p:cNvSpPr>
            <a:spLocks noGrp="1"/>
          </p:cNvSpPr>
          <p:nvPr>
            <p:ph type="dt" sz="half" idx="10"/>
          </p:nvPr>
        </p:nvSpPr>
        <p:spPr/>
        <p:txBody>
          <a:bodyPr/>
          <a:lstStyle/>
          <a:p>
            <a:fld id="{FD09F1EB-AF8E-4221-A418-D286668AD2FC}" type="datetimeFigureOut">
              <a:rPr lang="en-GB" smtClean="0"/>
              <a:t>09/06/2020</a:t>
            </a:fld>
            <a:endParaRPr lang="en-GB"/>
          </a:p>
        </p:txBody>
      </p:sp>
      <p:sp>
        <p:nvSpPr>
          <p:cNvPr id="6" name="Footer Placeholder 5">
            <a:extLst>
              <a:ext uri="{FF2B5EF4-FFF2-40B4-BE49-F238E27FC236}">
                <a16:creationId xmlns:a16="http://schemas.microsoft.com/office/drawing/2014/main" xmlns="" id="{F688C89C-C845-4907-9C46-F2728764F5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85B7A2B6-BE92-4896-81BA-6F873B3DDAD8}"/>
              </a:ext>
            </a:extLst>
          </p:cNvPr>
          <p:cNvSpPr>
            <a:spLocks noGrp="1"/>
          </p:cNvSpPr>
          <p:nvPr>
            <p:ph type="sldNum" sz="quarter" idx="12"/>
          </p:nvPr>
        </p:nvSpPr>
        <p:spPr/>
        <p:txBody>
          <a:bodyPr/>
          <a:lstStyle/>
          <a:p>
            <a:fld id="{EE037A32-A0E2-4860-9E49-BC43DA6871A1}" type="slidenum">
              <a:rPr lang="en-GB" smtClean="0"/>
              <a:t>‹#›</a:t>
            </a:fld>
            <a:endParaRPr lang="en-GB"/>
          </a:p>
        </p:txBody>
      </p:sp>
    </p:spTree>
    <p:extLst>
      <p:ext uri="{BB962C8B-B14F-4D97-AF65-F5344CB8AC3E}">
        <p14:creationId xmlns:p14="http://schemas.microsoft.com/office/powerpoint/2010/main" val="160120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07DD1C3-4181-48B5-8DCB-8E1E4C7B71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9DBE222-3588-4322-BBF3-40144A1BB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B87BC2E-AC3A-4040-8B83-4C7E1A5B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9F1EB-AF8E-4221-A418-D286668AD2FC}" type="datetimeFigureOut">
              <a:rPr lang="en-GB" smtClean="0"/>
              <a:t>09/06/2020</a:t>
            </a:fld>
            <a:endParaRPr lang="en-GB"/>
          </a:p>
        </p:txBody>
      </p:sp>
      <p:sp>
        <p:nvSpPr>
          <p:cNvPr id="5" name="Footer Placeholder 4">
            <a:extLst>
              <a:ext uri="{FF2B5EF4-FFF2-40B4-BE49-F238E27FC236}">
                <a16:creationId xmlns:a16="http://schemas.microsoft.com/office/drawing/2014/main" xmlns="" id="{9535E3FB-BB8A-48C0-984C-9A062B4653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D429488F-D5D5-4465-8D6F-27044BE5E3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7A32-A0E2-4860-9E49-BC43DA6871A1}" type="slidenum">
              <a:rPr lang="en-GB" smtClean="0"/>
              <a:t>‹#›</a:t>
            </a:fld>
            <a:endParaRPr lang="en-GB"/>
          </a:p>
        </p:txBody>
      </p:sp>
    </p:spTree>
    <p:extLst>
      <p:ext uri="{BB962C8B-B14F-4D97-AF65-F5344CB8AC3E}">
        <p14:creationId xmlns:p14="http://schemas.microsoft.com/office/powerpoint/2010/main" val="3762108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g"/><Relationship Id="rId7" Type="http://schemas.openxmlformats.org/officeDocument/2006/relationships/image" Target="../media/image81.jpg"/><Relationship Id="rId12" Type="http://schemas.openxmlformats.org/officeDocument/2006/relationships/image" Target="../media/image8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0.jpg"/><Relationship Id="rId11" Type="http://schemas.openxmlformats.org/officeDocument/2006/relationships/image" Target="../media/image85.jpg"/><Relationship Id="rId5" Type="http://schemas.openxmlformats.org/officeDocument/2006/relationships/image" Target="../media/image79.jpg"/><Relationship Id="rId10" Type="http://schemas.openxmlformats.org/officeDocument/2006/relationships/image" Target="../media/image84.jpg"/><Relationship Id="rId4" Type="http://schemas.openxmlformats.org/officeDocument/2006/relationships/image" Target="../media/image78.jpg"/><Relationship Id="rId9"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U9Q6FKF12Qs" TargetMode="External"/><Relationship Id="rId2" Type="http://schemas.openxmlformats.org/officeDocument/2006/relationships/hyperlink" Target="https://youtu.be/xlg052EKMtk" TargetMode="External"/><Relationship Id="rId1" Type="http://schemas.openxmlformats.org/officeDocument/2006/relationships/slideLayout" Target="../slideLayouts/slideLayout2.xml"/><Relationship Id="rId4" Type="http://schemas.openxmlformats.org/officeDocument/2006/relationships/hyperlink" Target="https://youtu.be/RLOOOjGAM1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hyperlink" Target="https://www.bbc.co.uk/teach/supermovers" TargetMode="External"/><Relationship Id="rId3" Type="http://schemas.openxmlformats.org/officeDocument/2006/relationships/hyperlink" Target="https://www.youtube.com/user/CosmicKidsYoga" TargetMode="External"/><Relationship Id="rId7" Type="http://schemas.openxmlformats.org/officeDocument/2006/relationships/hyperlink" Target="https://app.gonoodle.com/channels/flow" TargetMode="External"/><Relationship Id="rId2" Type="http://schemas.openxmlformats.org/officeDocument/2006/relationships/hyperlink" Target="https://www.youtube.com/playlist?list=PLyCLoPd4VxBvQafyve889qVcPxYEjdSTl" TargetMode="External"/><Relationship Id="rId1" Type="http://schemas.openxmlformats.org/officeDocument/2006/relationships/slideLayout" Target="../slideLayouts/slideLayout2.xml"/><Relationship Id="rId6" Type="http://schemas.openxmlformats.org/officeDocument/2006/relationships/hyperlink" Target="https://www.youtube.com/user/mosetsanagape/videos" TargetMode="External"/><Relationship Id="rId11" Type="http://schemas.openxmlformats.org/officeDocument/2006/relationships/hyperlink" Target="https://app.gonoodle.com/channels/maximo" TargetMode="External"/><Relationship Id="rId5" Type="http://schemas.openxmlformats.org/officeDocument/2006/relationships/hyperlink" Target="https://www.youtube.com/user/KidzBopKids/videos" TargetMode="External"/><Relationship Id="rId10" Type="http://schemas.openxmlformats.org/officeDocument/2006/relationships/hyperlink" Target="https://app.gonoodle.com/channels/zumba-kids" TargetMode="External"/><Relationship Id="rId4" Type="http://schemas.openxmlformats.org/officeDocument/2006/relationships/hyperlink" Target="https://www.youtube.com/channel/UChIjW4BWKLqpojTrS_tX0mg" TargetMode="External"/><Relationship Id="rId9" Type="http://schemas.openxmlformats.org/officeDocument/2006/relationships/hyperlink" Target="https://www.jumpstartjonny.co.uk/hom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55B0E6E0-8C26-4F75-9AE3-02980D6A2BD3}"/>
              </a:ext>
            </a:extLst>
          </p:cNvPr>
          <p:cNvSpPr/>
          <p:nvPr/>
        </p:nvSpPr>
        <p:spPr>
          <a:xfrm>
            <a:off x="6455121" y="590635"/>
            <a:ext cx="4936757" cy="507864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0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St Columba’s Primary School</a:t>
            </a:r>
          </a:p>
          <a:p>
            <a:pPr algn="ctr">
              <a:lnSpc>
                <a:spcPct val="90000"/>
              </a:lnSpc>
              <a:spcBef>
                <a:spcPct val="0"/>
              </a:spcBef>
              <a:spcAft>
                <a:spcPts val="600"/>
              </a:spcAft>
            </a:pPr>
            <a:r>
              <a:rPr lang="en-US" sz="4000" b="1" cap="none" spc="0"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Fit</a:t>
            </a:r>
            <a:r>
              <a:rPr lang="en-US" sz="40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ness Fortnight</a:t>
            </a:r>
          </a:p>
          <a:p>
            <a:pPr algn="ctr">
              <a:lnSpc>
                <a:spcPct val="90000"/>
              </a:lnSpc>
              <a:spcBef>
                <a:spcPct val="0"/>
              </a:spcBef>
              <a:spcAft>
                <a:spcPts val="600"/>
              </a:spcAft>
            </a:pPr>
            <a:endParaRPr lang="en-US" sz="4000" b="1" cap="none" spc="0"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endParaRPr>
          </a:p>
          <a:p>
            <a:pPr algn="ctr">
              <a:lnSpc>
                <a:spcPct val="90000"/>
              </a:lnSpc>
              <a:spcBef>
                <a:spcPct val="0"/>
              </a:spcBef>
              <a:spcAft>
                <a:spcPts val="600"/>
              </a:spcAft>
            </a:pPr>
            <a:r>
              <a:rPr lang="en-US" sz="40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9th June – 19</a:t>
            </a:r>
            <a:r>
              <a:rPr lang="en-US" sz="4000" b="1" baseline="30000"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th</a:t>
            </a:r>
            <a:r>
              <a:rPr lang="en-US" sz="40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 June 2020</a:t>
            </a:r>
          </a:p>
          <a:p>
            <a:pPr algn="ctr">
              <a:lnSpc>
                <a:spcPct val="90000"/>
              </a:lnSpc>
              <a:spcBef>
                <a:spcPct val="0"/>
              </a:spcBef>
              <a:spcAft>
                <a:spcPts val="600"/>
              </a:spcAft>
            </a:pPr>
            <a:endParaRPr lang="en-US" sz="4000" b="1" cap="none" spc="0"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endParaRPr>
          </a:p>
          <a:p>
            <a:pPr algn="ctr">
              <a:lnSpc>
                <a:spcPct val="90000"/>
              </a:lnSpc>
              <a:spcBef>
                <a:spcPct val="0"/>
              </a:spcBef>
              <a:spcAft>
                <a:spcPts val="600"/>
              </a:spcAft>
            </a:pPr>
            <a:r>
              <a:rPr lang="en-US" sz="4000" b="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rPr>
              <a:t>Week 2</a:t>
            </a:r>
            <a:endParaRPr lang="en-US" sz="4000" b="1" cap="none" spc="0"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j-lt"/>
              <a:ea typeface="+mj-ea"/>
              <a:cs typeface="+mj-cs"/>
            </a:endParaRPr>
          </a:p>
        </p:txBody>
      </p:sp>
      <p:sp>
        <p:nvSpPr>
          <p:cNvPr id="23"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sign&#10;&#10;Description automatically generated">
            <a:extLst>
              <a:ext uri="{FF2B5EF4-FFF2-40B4-BE49-F238E27FC236}">
                <a16:creationId xmlns:a16="http://schemas.microsoft.com/office/drawing/2014/main" xmlns="" id="{BF645A36-315F-45BD-8F00-27F6960852F3}"/>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5862" r="7241" b="3"/>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4278803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5316D-ED2F-4F89-B4B4-8D9240B1A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483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4051EE7-A20B-4606-AB4C-856189B1278F}"/>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GB" sz="2600" dirty="0">
                <a:solidFill>
                  <a:srgbClr val="FFFFFF"/>
                </a:solidFill>
              </a:rPr>
              <a:t>Task 13 –	Part 1</a:t>
            </a:r>
          </a:p>
        </p:txBody>
      </p:sp>
      <p:pic>
        <p:nvPicPr>
          <p:cNvPr id="4" name="Picture 3">
            <a:extLst>
              <a:ext uri="{FF2B5EF4-FFF2-40B4-BE49-F238E27FC236}">
                <a16:creationId xmlns:a16="http://schemas.microsoft.com/office/drawing/2014/main" xmlns="" id="{9E328775-751B-427F-B1CB-83E74CF19977}"/>
              </a:ext>
            </a:extLst>
          </p:cNvPr>
          <p:cNvPicPr/>
          <p:nvPr/>
        </p:nvPicPr>
        <p:blipFill>
          <a:blip r:embed="rId2"/>
          <a:stretch>
            <a:fillRect/>
          </a:stretch>
        </p:blipFill>
        <p:spPr>
          <a:xfrm>
            <a:off x="3653828" y="276131"/>
            <a:ext cx="4301968" cy="6283105"/>
          </a:xfrm>
          <a:prstGeom prst="rect">
            <a:avLst/>
          </a:prstGeom>
        </p:spPr>
      </p:pic>
      <p:pic>
        <p:nvPicPr>
          <p:cNvPr id="5" name="Picture 4">
            <a:extLst>
              <a:ext uri="{FF2B5EF4-FFF2-40B4-BE49-F238E27FC236}">
                <a16:creationId xmlns:a16="http://schemas.microsoft.com/office/drawing/2014/main" xmlns="" id="{321D9215-B1DD-4DF0-B311-036501766D91}"/>
              </a:ext>
            </a:extLst>
          </p:cNvPr>
          <p:cNvPicPr/>
          <p:nvPr/>
        </p:nvPicPr>
        <p:blipFill>
          <a:blip r:embed="rId3"/>
          <a:stretch>
            <a:fillRect/>
          </a:stretch>
        </p:blipFill>
        <p:spPr>
          <a:xfrm>
            <a:off x="7651750" y="276131"/>
            <a:ext cx="4398412" cy="6115615"/>
          </a:xfrm>
          <a:prstGeom prst="rect">
            <a:avLst/>
          </a:prstGeom>
        </p:spPr>
      </p:pic>
    </p:spTree>
    <p:extLst>
      <p:ext uri="{BB962C8B-B14F-4D97-AF65-F5344CB8AC3E}">
        <p14:creationId xmlns:p14="http://schemas.microsoft.com/office/powerpoint/2010/main" val="694190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10BB9F2-1077-4A7F-9637-0356E843E3C3}"/>
              </a:ext>
            </a:extLst>
          </p:cNvPr>
          <p:cNvPicPr/>
          <p:nvPr/>
        </p:nvPicPr>
        <p:blipFill rotWithShape="1">
          <a:blip r:embed="rId2"/>
          <a:srcRect l="3856" t="-1" r="5318" b="1318"/>
          <a:stretch/>
        </p:blipFill>
        <p:spPr>
          <a:xfrm>
            <a:off x="0" y="0"/>
            <a:ext cx="5205744" cy="6703076"/>
          </a:xfrm>
          <a:prstGeom prst="rect">
            <a:avLst/>
          </a:prstGeom>
        </p:spPr>
      </p:pic>
      <p:pic>
        <p:nvPicPr>
          <p:cNvPr id="12" name="Picture 11">
            <a:extLst>
              <a:ext uri="{FF2B5EF4-FFF2-40B4-BE49-F238E27FC236}">
                <a16:creationId xmlns:a16="http://schemas.microsoft.com/office/drawing/2014/main" xmlns="" id="{71D818BA-C594-4A50-997E-65023A578040}"/>
              </a:ext>
            </a:extLst>
          </p:cNvPr>
          <p:cNvPicPr/>
          <p:nvPr/>
        </p:nvPicPr>
        <p:blipFill rotWithShape="1">
          <a:blip r:embed="rId3">
            <a:extLst>
              <a:ext uri="{28A0092B-C50C-407E-A947-70E740481C1C}">
                <a14:useLocalDpi xmlns:a14="http://schemas.microsoft.com/office/drawing/2010/main" val="0"/>
              </a:ext>
            </a:extLst>
          </a:blip>
          <a:srcRect t="3894" b="4124"/>
          <a:stretch/>
        </p:blipFill>
        <p:spPr>
          <a:xfrm>
            <a:off x="5555812" y="1"/>
            <a:ext cx="6636188" cy="3567066"/>
          </a:xfrm>
          <a:prstGeom prst="rect">
            <a:avLst/>
          </a:prstGeom>
        </p:spPr>
      </p:pic>
      <p:pic>
        <p:nvPicPr>
          <p:cNvPr id="16" name="Picture 15">
            <a:extLst>
              <a:ext uri="{FF2B5EF4-FFF2-40B4-BE49-F238E27FC236}">
                <a16:creationId xmlns:a16="http://schemas.microsoft.com/office/drawing/2014/main" xmlns="" id="{8893B2B6-3CB2-4242-BAE7-B36B47A0D61D}"/>
              </a:ext>
            </a:extLst>
          </p:cNvPr>
          <p:cNvPicPr/>
          <p:nvPr/>
        </p:nvPicPr>
        <p:blipFill rotWithShape="1">
          <a:blip r:embed="rId4"/>
          <a:srcRect l="1610" t="5032" r="1875" b="2692"/>
          <a:stretch/>
        </p:blipFill>
        <p:spPr>
          <a:xfrm>
            <a:off x="5555812" y="3497398"/>
            <a:ext cx="6636189" cy="3290934"/>
          </a:xfrm>
          <a:prstGeom prst="rect">
            <a:avLst/>
          </a:prstGeom>
        </p:spPr>
      </p:pic>
    </p:spTree>
    <p:extLst>
      <p:ext uri="{BB962C8B-B14F-4D97-AF65-F5344CB8AC3E}">
        <p14:creationId xmlns:p14="http://schemas.microsoft.com/office/powerpoint/2010/main" val="2776048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xmlns="" id="{03F41C8B-1774-46AA-B543-DC44D53D05F3}"/>
              </a:ext>
            </a:extLst>
          </p:cNvPr>
          <p:cNvGraphicFramePr>
            <a:graphicFrameLocks noGrp="1"/>
          </p:cNvGraphicFramePr>
          <p:nvPr>
            <p:extLst>
              <p:ext uri="{D42A27DB-BD31-4B8C-83A1-F6EECF244321}">
                <p14:modId xmlns:p14="http://schemas.microsoft.com/office/powerpoint/2010/main" val="900132476"/>
              </p:ext>
            </p:extLst>
          </p:nvPr>
        </p:nvGraphicFramePr>
        <p:xfrm>
          <a:off x="78375" y="60961"/>
          <a:ext cx="12000414" cy="6858000"/>
        </p:xfrm>
        <a:graphic>
          <a:graphicData uri="http://schemas.openxmlformats.org/drawingml/2006/table">
            <a:tbl>
              <a:tblPr firstRow="1" bandRow="1">
                <a:tableStyleId>{5C22544A-7EE6-4342-B048-85BDC9FD1C3A}</a:tableStyleId>
              </a:tblPr>
              <a:tblGrid>
                <a:gridCol w="6000207">
                  <a:extLst>
                    <a:ext uri="{9D8B030D-6E8A-4147-A177-3AD203B41FA5}">
                      <a16:colId xmlns:a16="http://schemas.microsoft.com/office/drawing/2014/main" xmlns="" val="2734653315"/>
                    </a:ext>
                  </a:extLst>
                </a:gridCol>
                <a:gridCol w="6000207">
                  <a:extLst>
                    <a:ext uri="{9D8B030D-6E8A-4147-A177-3AD203B41FA5}">
                      <a16:colId xmlns:a16="http://schemas.microsoft.com/office/drawing/2014/main" xmlns="" val="3473619267"/>
                    </a:ext>
                  </a:extLst>
                </a:gridCol>
              </a:tblGrid>
              <a:tr h="63439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Task 13 – Part 2 - Consider the Emoji clues in the following slide and complete the table below with your answers.</a:t>
                      </a:r>
                    </a:p>
                    <a:p>
                      <a:pPr algn="ctr"/>
                      <a:endParaRPr lang="en-GB" dirty="0"/>
                    </a:p>
                  </a:txBody>
                  <a:tcPr/>
                </a:tc>
                <a:tc hMerge="1">
                  <a:txBody>
                    <a:bodyPr/>
                    <a:lstStyle/>
                    <a:p>
                      <a:endParaRPr lang="en-GB" dirty="0"/>
                    </a:p>
                  </a:txBody>
                  <a:tcPr/>
                </a:tc>
                <a:extLst>
                  <a:ext uri="{0D108BD9-81ED-4DB2-BD59-A6C34878D82A}">
                    <a16:rowId xmlns:a16="http://schemas.microsoft.com/office/drawing/2014/main" xmlns="" val="1968098433"/>
                  </a:ext>
                </a:extLst>
              </a:tr>
              <a:tr h="362509">
                <a:tc>
                  <a:txBody>
                    <a:bodyPr/>
                    <a:lstStyle/>
                    <a:p>
                      <a:pPr algn="ctr"/>
                      <a:r>
                        <a:rPr lang="en-GB" dirty="0"/>
                        <a:t>Clue Number</a:t>
                      </a:r>
                    </a:p>
                  </a:txBody>
                  <a:tcPr/>
                </a:tc>
                <a:tc>
                  <a:txBody>
                    <a:bodyPr/>
                    <a:lstStyle/>
                    <a:p>
                      <a:pPr algn="ctr"/>
                      <a:r>
                        <a:rPr lang="en-GB" dirty="0"/>
                        <a:t>Answer</a:t>
                      </a:r>
                    </a:p>
                  </a:txBody>
                  <a:tcPr/>
                </a:tc>
                <a:extLst>
                  <a:ext uri="{0D108BD9-81ED-4DB2-BD59-A6C34878D82A}">
                    <a16:rowId xmlns:a16="http://schemas.microsoft.com/office/drawing/2014/main" xmlns="" val="580270537"/>
                  </a:ext>
                </a:extLst>
              </a:tr>
              <a:tr h="362509">
                <a:tc>
                  <a:txBody>
                    <a:bodyPr/>
                    <a:lstStyle/>
                    <a:p>
                      <a:pPr algn="ctr"/>
                      <a:r>
                        <a:rPr lang="en-GB" dirty="0"/>
                        <a:t>1</a:t>
                      </a:r>
                    </a:p>
                  </a:txBody>
                  <a:tcPr/>
                </a:tc>
                <a:tc>
                  <a:txBody>
                    <a:bodyPr/>
                    <a:lstStyle/>
                    <a:p>
                      <a:pPr algn="ctr"/>
                      <a:endParaRPr lang="en-GB"/>
                    </a:p>
                  </a:txBody>
                  <a:tcPr/>
                </a:tc>
                <a:extLst>
                  <a:ext uri="{0D108BD9-81ED-4DB2-BD59-A6C34878D82A}">
                    <a16:rowId xmlns:a16="http://schemas.microsoft.com/office/drawing/2014/main" xmlns="" val="586181521"/>
                  </a:ext>
                </a:extLst>
              </a:tr>
              <a:tr h="362509">
                <a:tc>
                  <a:txBody>
                    <a:bodyPr/>
                    <a:lstStyle/>
                    <a:p>
                      <a:pPr algn="ctr"/>
                      <a:r>
                        <a:rPr lang="en-GB" dirty="0"/>
                        <a:t>2</a:t>
                      </a:r>
                    </a:p>
                  </a:txBody>
                  <a:tcPr/>
                </a:tc>
                <a:tc>
                  <a:txBody>
                    <a:bodyPr/>
                    <a:lstStyle/>
                    <a:p>
                      <a:pPr algn="ctr"/>
                      <a:endParaRPr lang="en-GB"/>
                    </a:p>
                  </a:txBody>
                  <a:tcPr/>
                </a:tc>
                <a:extLst>
                  <a:ext uri="{0D108BD9-81ED-4DB2-BD59-A6C34878D82A}">
                    <a16:rowId xmlns:a16="http://schemas.microsoft.com/office/drawing/2014/main" xmlns="" val="2298486793"/>
                  </a:ext>
                </a:extLst>
              </a:tr>
              <a:tr h="362509">
                <a:tc>
                  <a:txBody>
                    <a:bodyPr/>
                    <a:lstStyle/>
                    <a:p>
                      <a:pPr algn="ctr"/>
                      <a:r>
                        <a:rPr lang="en-GB" dirty="0"/>
                        <a:t>3</a:t>
                      </a:r>
                    </a:p>
                  </a:txBody>
                  <a:tcPr/>
                </a:tc>
                <a:tc>
                  <a:txBody>
                    <a:bodyPr/>
                    <a:lstStyle/>
                    <a:p>
                      <a:pPr algn="ctr"/>
                      <a:endParaRPr lang="en-GB"/>
                    </a:p>
                  </a:txBody>
                  <a:tcPr/>
                </a:tc>
                <a:extLst>
                  <a:ext uri="{0D108BD9-81ED-4DB2-BD59-A6C34878D82A}">
                    <a16:rowId xmlns:a16="http://schemas.microsoft.com/office/drawing/2014/main" xmlns="" val="2588631438"/>
                  </a:ext>
                </a:extLst>
              </a:tr>
              <a:tr h="362509">
                <a:tc>
                  <a:txBody>
                    <a:bodyPr/>
                    <a:lstStyle/>
                    <a:p>
                      <a:pPr algn="ctr"/>
                      <a:r>
                        <a:rPr lang="en-GB" dirty="0"/>
                        <a:t>4</a:t>
                      </a:r>
                    </a:p>
                  </a:txBody>
                  <a:tcPr/>
                </a:tc>
                <a:tc>
                  <a:txBody>
                    <a:bodyPr/>
                    <a:lstStyle/>
                    <a:p>
                      <a:pPr algn="ctr"/>
                      <a:endParaRPr lang="en-GB"/>
                    </a:p>
                  </a:txBody>
                  <a:tcPr/>
                </a:tc>
                <a:extLst>
                  <a:ext uri="{0D108BD9-81ED-4DB2-BD59-A6C34878D82A}">
                    <a16:rowId xmlns:a16="http://schemas.microsoft.com/office/drawing/2014/main" xmlns="" val="82381897"/>
                  </a:ext>
                </a:extLst>
              </a:tr>
              <a:tr h="362509">
                <a:tc>
                  <a:txBody>
                    <a:bodyPr/>
                    <a:lstStyle/>
                    <a:p>
                      <a:pPr algn="ctr"/>
                      <a:r>
                        <a:rPr lang="en-GB" dirty="0"/>
                        <a:t>5</a:t>
                      </a:r>
                    </a:p>
                  </a:txBody>
                  <a:tcPr/>
                </a:tc>
                <a:tc>
                  <a:txBody>
                    <a:bodyPr/>
                    <a:lstStyle/>
                    <a:p>
                      <a:pPr algn="ctr"/>
                      <a:endParaRPr lang="en-GB"/>
                    </a:p>
                  </a:txBody>
                  <a:tcPr/>
                </a:tc>
                <a:extLst>
                  <a:ext uri="{0D108BD9-81ED-4DB2-BD59-A6C34878D82A}">
                    <a16:rowId xmlns:a16="http://schemas.microsoft.com/office/drawing/2014/main" xmlns="" val="185265422"/>
                  </a:ext>
                </a:extLst>
              </a:tr>
              <a:tr h="362509">
                <a:tc>
                  <a:txBody>
                    <a:bodyPr/>
                    <a:lstStyle/>
                    <a:p>
                      <a:pPr algn="ctr"/>
                      <a:r>
                        <a:rPr lang="en-GB" dirty="0"/>
                        <a:t>6</a:t>
                      </a:r>
                    </a:p>
                  </a:txBody>
                  <a:tcPr/>
                </a:tc>
                <a:tc>
                  <a:txBody>
                    <a:bodyPr/>
                    <a:lstStyle/>
                    <a:p>
                      <a:pPr algn="ctr"/>
                      <a:endParaRPr lang="en-GB"/>
                    </a:p>
                  </a:txBody>
                  <a:tcPr/>
                </a:tc>
                <a:extLst>
                  <a:ext uri="{0D108BD9-81ED-4DB2-BD59-A6C34878D82A}">
                    <a16:rowId xmlns:a16="http://schemas.microsoft.com/office/drawing/2014/main" xmlns="" val="1749973206"/>
                  </a:ext>
                </a:extLst>
              </a:tr>
              <a:tr h="362509">
                <a:tc>
                  <a:txBody>
                    <a:bodyPr/>
                    <a:lstStyle/>
                    <a:p>
                      <a:pPr algn="ctr"/>
                      <a:r>
                        <a:rPr lang="en-GB" dirty="0"/>
                        <a:t>7</a:t>
                      </a:r>
                    </a:p>
                  </a:txBody>
                  <a:tcPr/>
                </a:tc>
                <a:tc>
                  <a:txBody>
                    <a:bodyPr/>
                    <a:lstStyle/>
                    <a:p>
                      <a:pPr algn="ctr"/>
                      <a:endParaRPr lang="en-GB"/>
                    </a:p>
                  </a:txBody>
                  <a:tcPr/>
                </a:tc>
                <a:extLst>
                  <a:ext uri="{0D108BD9-81ED-4DB2-BD59-A6C34878D82A}">
                    <a16:rowId xmlns:a16="http://schemas.microsoft.com/office/drawing/2014/main" xmlns="" val="2232624032"/>
                  </a:ext>
                </a:extLst>
              </a:tr>
              <a:tr h="362509">
                <a:tc>
                  <a:txBody>
                    <a:bodyPr/>
                    <a:lstStyle/>
                    <a:p>
                      <a:pPr algn="ctr"/>
                      <a:r>
                        <a:rPr lang="en-GB" dirty="0"/>
                        <a:t>8</a:t>
                      </a:r>
                    </a:p>
                  </a:txBody>
                  <a:tcPr/>
                </a:tc>
                <a:tc>
                  <a:txBody>
                    <a:bodyPr/>
                    <a:lstStyle/>
                    <a:p>
                      <a:pPr algn="ctr"/>
                      <a:endParaRPr lang="en-GB"/>
                    </a:p>
                  </a:txBody>
                  <a:tcPr/>
                </a:tc>
                <a:extLst>
                  <a:ext uri="{0D108BD9-81ED-4DB2-BD59-A6C34878D82A}">
                    <a16:rowId xmlns:a16="http://schemas.microsoft.com/office/drawing/2014/main" xmlns="" val="1879343599"/>
                  </a:ext>
                </a:extLst>
              </a:tr>
              <a:tr h="362509">
                <a:tc>
                  <a:txBody>
                    <a:bodyPr/>
                    <a:lstStyle/>
                    <a:p>
                      <a:pPr algn="ctr"/>
                      <a:r>
                        <a:rPr lang="en-GB" dirty="0"/>
                        <a:t>9</a:t>
                      </a:r>
                    </a:p>
                  </a:txBody>
                  <a:tcPr/>
                </a:tc>
                <a:tc>
                  <a:txBody>
                    <a:bodyPr/>
                    <a:lstStyle/>
                    <a:p>
                      <a:pPr algn="ctr"/>
                      <a:endParaRPr lang="en-GB"/>
                    </a:p>
                  </a:txBody>
                  <a:tcPr/>
                </a:tc>
                <a:extLst>
                  <a:ext uri="{0D108BD9-81ED-4DB2-BD59-A6C34878D82A}">
                    <a16:rowId xmlns:a16="http://schemas.microsoft.com/office/drawing/2014/main" xmlns="" val="3766847093"/>
                  </a:ext>
                </a:extLst>
              </a:tr>
              <a:tr h="362509">
                <a:tc>
                  <a:txBody>
                    <a:bodyPr/>
                    <a:lstStyle/>
                    <a:p>
                      <a:pPr algn="ctr"/>
                      <a:r>
                        <a:rPr lang="en-GB" dirty="0"/>
                        <a:t>10</a:t>
                      </a:r>
                    </a:p>
                  </a:txBody>
                  <a:tcPr/>
                </a:tc>
                <a:tc>
                  <a:txBody>
                    <a:bodyPr/>
                    <a:lstStyle/>
                    <a:p>
                      <a:pPr algn="ctr"/>
                      <a:endParaRPr lang="en-GB"/>
                    </a:p>
                  </a:txBody>
                  <a:tcPr/>
                </a:tc>
                <a:extLst>
                  <a:ext uri="{0D108BD9-81ED-4DB2-BD59-A6C34878D82A}">
                    <a16:rowId xmlns:a16="http://schemas.microsoft.com/office/drawing/2014/main" xmlns="" val="3959607517"/>
                  </a:ext>
                </a:extLst>
              </a:tr>
              <a:tr h="362509">
                <a:tc>
                  <a:txBody>
                    <a:bodyPr/>
                    <a:lstStyle/>
                    <a:p>
                      <a:pPr algn="ctr"/>
                      <a:r>
                        <a:rPr lang="en-GB" dirty="0"/>
                        <a:t>11</a:t>
                      </a:r>
                    </a:p>
                  </a:txBody>
                  <a:tcPr/>
                </a:tc>
                <a:tc>
                  <a:txBody>
                    <a:bodyPr/>
                    <a:lstStyle/>
                    <a:p>
                      <a:pPr algn="ctr"/>
                      <a:endParaRPr lang="en-GB"/>
                    </a:p>
                  </a:txBody>
                  <a:tcPr/>
                </a:tc>
                <a:extLst>
                  <a:ext uri="{0D108BD9-81ED-4DB2-BD59-A6C34878D82A}">
                    <a16:rowId xmlns:a16="http://schemas.microsoft.com/office/drawing/2014/main" xmlns="" val="4065270622"/>
                  </a:ext>
                </a:extLst>
              </a:tr>
              <a:tr h="362509">
                <a:tc>
                  <a:txBody>
                    <a:bodyPr/>
                    <a:lstStyle/>
                    <a:p>
                      <a:pPr algn="ctr"/>
                      <a:r>
                        <a:rPr lang="en-GB" dirty="0"/>
                        <a:t>12</a:t>
                      </a:r>
                    </a:p>
                  </a:txBody>
                  <a:tcPr/>
                </a:tc>
                <a:tc>
                  <a:txBody>
                    <a:bodyPr/>
                    <a:lstStyle/>
                    <a:p>
                      <a:pPr algn="ctr"/>
                      <a:endParaRPr lang="en-GB"/>
                    </a:p>
                  </a:txBody>
                  <a:tcPr/>
                </a:tc>
                <a:extLst>
                  <a:ext uri="{0D108BD9-81ED-4DB2-BD59-A6C34878D82A}">
                    <a16:rowId xmlns:a16="http://schemas.microsoft.com/office/drawing/2014/main" xmlns="" val="4211802593"/>
                  </a:ext>
                </a:extLst>
              </a:tr>
              <a:tr h="362509">
                <a:tc>
                  <a:txBody>
                    <a:bodyPr/>
                    <a:lstStyle/>
                    <a:p>
                      <a:pPr algn="ctr"/>
                      <a:r>
                        <a:rPr lang="en-GB" dirty="0"/>
                        <a:t>13</a:t>
                      </a:r>
                    </a:p>
                  </a:txBody>
                  <a:tcPr/>
                </a:tc>
                <a:tc>
                  <a:txBody>
                    <a:bodyPr/>
                    <a:lstStyle/>
                    <a:p>
                      <a:pPr algn="ctr"/>
                      <a:endParaRPr lang="en-GB"/>
                    </a:p>
                  </a:txBody>
                  <a:tcPr/>
                </a:tc>
                <a:extLst>
                  <a:ext uri="{0D108BD9-81ED-4DB2-BD59-A6C34878D82A}">
                    <a16:rowId xmlns:a16="http://schemas.microsoft.com/office/drawing/2014/main" xmlns="" val="3218313357"/>
                  </a:ext>
                </a:extLst>
              </a:tr>
              <a:tr h="362509">
                <a:tc>
                  <a:txBody>
                    <a:bodyPr/>
                    <a:lstStyle/>
                    <a:p>
                      <a:pPr algn="ctr"/>
                      <a:r>
                        <a:rPr lang="en-GB" dirty="0"/>
                        <a:t>14</a:t>
                      </a:r>
                    </a:p>
                  </a:txBody>
                  <a:tcPr/>
                </a:tc>
                <a:tc>
                  <a:txBody>
                    <a:bodyPr/>
                    <a:lstStyle/>
                    <a:p>
                      <a:pPr algn="ctr"/>
                      <a:endParaRPr lang="en-GB"/>
                    </a:p>
                  </a:txBody>
                  <a:tcPr/>
                </a:tc>
                <a:extLst>
                  <a:ext uri="{0D108BD9-81ED-4DB2-BD59-A6C34878D82A}">
                    <a16:rowId xmlns:a16="http://schemas.microsoft.com/office/drawing/2014/main" xmlns="" val="2115371941"/>
                  </a:ext>
                </a:extLst>
              </a:tr>
              <a:tr h="362509">
                <a:tc>
                  <a:txBody>
                    <a:bodyPr/>
                    <a:lstStyle/>
                    <a:p>
                      <a:pPr algn="ctr"/>
                      <a:r>
                        <a:rPr lang="en-GB" dirty="0"/>
                        <a:t>15</a:t>
                      </a:r>
                    </a:p>
                  </a:txBody>
                  <a:tcPr/>
                </a:tc>
                <a:tc>
                  <a:txBody>
                    <a:bodyPr/>
                    <a:lstStyle/>
                    <a:p>
                      <a:pPr algn="ctr"/>
                      <a:endParaRPr lang="en-GB" dirty="0"/>
                    </a:p>
                  </a:txBody>
                  <a:tcPr/>
                </a:tc>
                <a:extLst>
                  <a:ext uri="{0D108BD9-81ED-4DB2-BD59-A6C34878D82A}">
                    <a16:rowId xmlns:a16="http://schemas.microsoft.com/office/drawing/2014/main" xmlns="" val="436243075"/>
                  </a:ext>
                </a:extLst>
              </a:tr>
              <a:tr h="362509">
                <a:tc>
                  <a:txBody>
                    <a:bodyPr/>
                    <a:lstStyle/>
                    <a:p>
                      <a:pPr algn="ctr"/>
                      <a:endParaRPr lang="en-GB"/>
                    </a:p>
                  </a:txBody>
                  <a:tcPr/>
                </a:tc>
                <a:tc>
                  <a:txBody>
                    <a:bodyPr/>
                    <a:lstStyle/>
                    <a:p>
                      <a:pPr algn="ctr"/>
                      <a:endParaRPr lang="en-GB" dirty="0"/>
                    </a:p>
                  </a:txBody>
                  <a:tcPr/>
                </a:tc>
                <a:extLst>
                  <a:ext uri="{0D108BD9-81ED-4DB2-BD59-A6C34878D82A}">
                    <a16:rowId xmlns:a16="http://schemas.microsoft.com/office/drawing/2014/main" xmlns="" val="1056596760"/>
                  </a:ext>
                </a:extLst>
              </a:tr>
            </a:tbl>
          </a:graphicData>
        </a:graphic>
      </p:graphicFrame>
    </p:spTree>
    <p:extLst>
      <p:ext uri="{BB962C8B-B14F-4D97-AF65-F5344CB8AC3E}">
        <p14:creationId xmlns:p14="http://schemas.microsoft.com/office/powerpoint/2010/main" val="3619281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xmlns="" id="{2AA6A4F8-8D01-4585-88E2-03C21396A980}"/>
              </a:ext>
            </a:extLst>
          </p:cNvPr>
          <p:cNvGraphicFramePr>
            <a:graphicFrameLocks noGrp="1"/>
          </p:cNvGraphicFramePr>
          <p:nvPr>
            <p:extLst>
              <p:ext uri="{D42A27DB-BD31-4B8C-83A1-F6EECF244321}">
                <p14:modId xmlns:p14="http://schemas.microsoft.com/office/powerpoint/2010/main" val="2270533012"/>
              </p:ext>
            </p:extLst>
          </p:nvPr>
        </p:nvGraphicFramePr>
        <p:xfrm>
          <a:off x="740229" y="243841"/>
          <a:ext cx="10711542" cy="6400800"/>
        </p:xfrm>
        <a:graphic>
          <a:graphicData uri="http://schemas.openxmlformats.org/drawingml/2006/table">
            <a:tbl>
              <a:tblPr firstRow="1" bandRow="1">
                <a:tableStyleId>{22838BEF-8BB2-4498-84A7-C5851F593DF1}</a:tableStyleId>
              </a:tblPr>
              <a:tblGrid>
                <a:gridCol w="5355771">
                  <a:extLst>
                    <a:ext uri="{9D8B030D-6E8A-4147-A177-3AD203B41FA5}">
                      <a16:colId xmlns:a16="http://schemas.microsoft.com/office/drawing/2014/main" xmlns="" val="2169113334"/>
                    </a:ext>
                  </a:extLst>
                </a:gridCol>
                <a:gridCol w="5355771">
                  <a:extLst>
                    <a:ext uri="{9D8B030D-6E8A-4147-A177-3AD203B41FA5}">
                      <a16:colId xmlns:a16="http://schemas.microsoft.com/office/drawing/2014/main" xmlns="" val="294385733"/>
                    </a:ext>
                  </a:extLst>
                </a:gridCol>
              </a:tblGrid>
              <a:tr h="882054">
                <a:tc>
                  <a:txBody>
                    <a:bodyPr/>
                    <a:lstStyle/>
                    <a:p>
                      <a:r>
                        <a:rPr lang="en-GB" b="1" dirty="0"/>
                        <a:t>1</a:t>
                      </a:r>
                    </a:p>
                    <a:p>
                      <a:endParaRPr lang="en-GB" b="1" dirty="0"/>
                    </a:p>
                    <a:p>
                      <a:endParaRPr lang="en-GB" b="1" dirty="0"/>
                    </a:p>
                  </a:txBody>
                  <a:tcPr/>
                </a:tc>
                <a:tc>
                  <a:txBody>
                    <a:bodyPr/>
                    <a:lstStyle/>
                    <a:p>
                      <a:r>
                        <a:rPr lang="en-GB" b="1" dirty="0"/>
                        <a:t>8</a:t>
                      </a:r>
                    </a:p>
                  </a:txBody>
                  <a:tcPr/>
                </a:tc>
                <a:extLst>
                  <a:ext uri="{0D108BD9-81ED-4DB2-BD59-A6C34878D82A}">
                    <a16:rowId xmlns:a16="http://schemas.microsoft.com/office/drawing/2014/main" xmlns="" val="2128115937"/>
                  </a:ext>
                </a:extLst>
              </a:tr>
              <a:tr h="882054">
                <a:tc>
                  <a:txBody>
                    <a:bodyPr/>
                    <a:lstStyle/>
                    <a:p>
                      <a:r>
                        <a:rPr lang="en-GB" b="1" dirty="0"/>
                        <a:t>2</a:t>
                      </a:r>
                    </a:p>
                    <a:p>
                      <a:endParaRPr lang="en-GB" b="1" dirty="0"/>
                    </a:p>
                    <a:p>
                      <a:endParaRPr lang="en-GB" b="1" dirty="0"/>
                    </a:p>
                  </a:txBody>
                  <a:tcPr/>
                </a:tc>
                <a:tc>
                  <a:txBody>
                    <a:bodyPr/>
                    <a:lstStyle/>
                    <a:p>
                      <a:r>
                        <a:rPr lang="en-GB" b="1" dirty="0"/>
                        <a:t>9</a:t>
                      </a:r>
                    </a:p>
                  </a:txBody>
                  <a:tcPr/>
                </a:tc>
                <a:extLst>
                  <a:ext uri="{0D108BD9-81ED-4DB2-BD59-A6C34878D82A}">
                    <a16:rowId xmlns:a16="http://schemas.microsoft.com/office/drawing/2014/main" xmlns="" val="4019931573"/>
                  </a:ext>
                </a:extLst>
              </a:tr>
              <a:tr h="882054">
                <a:tc>
                  <a:txBody>
                    <a:bodyPr/>
                    <a:lstStyle/>
                    <a:p>
                      <a:r>
                        <a:rPr lang="en-GB" b="1" dirty="0"/>
                        <a:t>3</a:t>
                      </a:r>
                    </a:p>
                    <a:p>
                      <a:endParaRPr lang="en-GB" b="1" dirty="0"/>
                    </a:p>
                    <a:p>
                      <a:endParaRPr lang="en-GB" b="1" dirty="0"/>
                    </a:p>
                  </a:txBody>
                  <a:tcPr/>
                </a:tc>
                <a:tc>
                  <a:txBody>
                    <a:bodyPr/>
                    <a:lstStyle/>
                    <a:p>
                      <a:r>
                        <a:rPr lang="en-GB" b="1" dirty="0"/>
                        <a:t>10</a:t>
                      </a:r>
                    </a:p>
                  </a:txBody>
                  <a:tcPr/>
                </a:tc>
                <a:extLst>
                  <a:ext uri="{0D108BD9-81ED-4DB2-BD59-A6C34878D82A}">
                    <a16:rowId xmlns:a16="http://schemas.microsoft.com/office/drawing/2014/main" xmlns="" val="3507238132"/>
                  </a:ext>
                </a:extLst>
              </a:tr>
              <a:tr h="882054">
                <a:tc>
                  <a:txBody>
                    <a:bodyPr/>
                    <a:lstStyle/>
                    <a:p>
                      <a:r>
                        <a:rPr lang="en-GB" b="1" dirty="0"/>
                        <a:t>4</a:t>
                      </a:r>
                    </a:p>
                    <a:p>
                      <a:endParaRPr lang="en-GB" b="1" dirty="0"/>
                    </a:p>
                    <a:p>
                      <a:endParaRPr lang="en-GB" b="1" dirty="0"/>
                    </a:p>
                  </a:txBody>
                  <a:tcPr/>
                </a:tc>
                <a:tc>
                  <a:txBody>
                    <a:bodyPr/>
                    <a:lstStyle/>
                    <a:p>
                      <a:r>
                        <a:rPr lang="en-GB" b="1" dirty="0"/>
                        <a:t>11</a:t>
                      </a:r>
                    </a:p>
                  </a:txBody>
                  <a:tcPr/>
                </a:tc>
                <a:extLst>
                  <a:ext uri="{0D108BD9-81ED-4DB2-BD59-A6C34878D82A}">
                    <a16:rowId xmlns:a16="http://schemas.microsoft.com/office/drawing/2014/main" xmlns="" val="4072013513"/>
                  </a:ext>
                </a:extLst>
              </a:tr>
              <a:tr h="882054">
                <a:tc>
                  <a:txBody>
                    <a:bodyPr/>
                    <a:lstStyle/>
                    <a:p>
                      <a:r>
                        <a:rPr lang="en-GB" b="1" dirty="0"/>
                        <a:t>5</a:t>
                      </a:r>
                    </a:p>
                    <a:p>
                      <a:endParaRPr lang="en-GB" b="1" dirty="0"/>
                    </a:p>
                    <a:p>
                      <a:endParaRPr lang="en-GB" b="1" dirty="0"/>
                    </a:p>
                  </a:txBody>
                  <a:tcPr/>
                </a:tc>
                <a:tc>
                  <a:txBody>
                    <a:bodyPr/>
                    <a:lstStyle/>
                    <a:p>
                      <a:r>
                        <a:rPr lang="en-GB" b="1" dirty="0"/>
                        <a:t>12</a:t>
                      </a:r>
                    </a:p>
                  </a:txBody>
                  <a:tcPr/>
                </a:tc>
                <a:extLst>
                  <a:ext uri="{0D108BD9-81ED-4DB2-BD59-A6C34878D82A}">
                    <a16:rowId xmlns:a16="http://schemas.microsoft.com/office/drawing/2014/main" xmlns="" val="992521454"/>
                  </a:ext>
                </a:extLst>
              </a:tr>
              <a:tr h="882054">
                <a:tc>
                  <a:txBody>
                    <a:bodyPr/>
                    <a:lstStyle/>
                    <a:p>
                      <a:r>
                        <a:rPr lang="en-GB" b="1" dirty="0"/>
                        <a:t>6</a:t>
                      </a:r>
                    </a:p>
                    <a:p>
                      <a:endParaRPr lang="en-GB" b="1" dirty="0"/>
                    </a:p>
                    <a:p>
                      <a:endParaRPr lang="en-GB" b="1" dirty="0"/>
                    </a:p>
                  </a:txBody>
                  <a:tcPr/>
                </a:tc>
                <a:tc>
                  <a:txBody>
                    <a:bodyPr/>
                    <a:lstStyle/>
                    <a:p>
                      <a:r>
                        <a:rPr lang="en-GB" b="1" dirty="0"/>
                        <a:t>13</a:t>
                      </a:r>
                    </a:p>
                  </a:txBody>
                  <a:tcPr/>
                </a:tc>
                <a:extLst>
                  <a:ext uri="{0D108BD9-81ED-4DB2-BD59-A6C34878D82A}">
                    <a16:rowId xmlns:a16="http://schemas.microsoft.com/office/drawing/2014/main" xmlns="" val="1954542794"/>
                  </a:ext>
                </a:extLst>
              </a:tr>
              <a:tr h="882054">
                <a:tc>
                  <a:txBody>
                    <a:bodyPr/>
                    <a:lstStyle/>
                    <a:p>
                      <a:r>
                        <a:rPr lang="en-GB" b="1" dirty="0"/>
                        <a:t>7</a:t>
                      </a:r>
                    </a:p>
                    <a:p>
                      <a:endParaRPr lang="en-GB" b="1" dirty="0"/>
                    </a:p>
                    <a:p>
                      <a:endParaRPr lang="en-GB" b="1" dirty="0"/>
                    </a:p>
                  </a:txBody>
                  <a:tcPr/>
                </a:tc>
                <a:tc>
                  <a:txBody>
                    <a:bodyPr/>
                    <a:lstStyle/>
                    <a:p>
                      <a:r>
                        <a:rPr lang="en-GB" b="1" dirty="0"/>
                        <a:t>14</a:t>
                      </a:r>
                    </a:p>
                  </a:txBody>
                  <a:tcPr/>
                </a:tc>
                <a:extLst>
                  <a:ext uri="{0D108BD9-81ED-4DB2-BD59-A6C34878D82A}">
                    <a16:rowId xmlns:a16="http://schemas.microsoft.com/office/drawing/2014/main" xmlns="" val="3171068531"/>
                  </a:ext>
                </a:extLst>
              </a:tr>
            </a:tbl>
          </a:graphicData>
        </a:graphic>
      </p:graphicFrame>
      <p:pic>
        <p:nvPicPr>
          <p:cNvPr id="7" name="Picture 6">
            <a:extLst>
              <a:ext uri="{FF2B5EF4-FFF2-40B4-BE49-F238E27FC236}">
                <a16:creationId xmlns:a16="http://schemas.microsoft.com/office/drawing/2014/main" xmlns="" id="{8D51DC5A-9431-4BA1-9A47-94760B591983}"/>
              </a:ext>
            </a:extLst>
          </p:cNvPr>
          <p:cNvPicPr>
            <a:picLocks noChangeAspect="1"/>
          </p:cNvPicPr>
          <p:nvPr/>
        </p:nvPicPr>
        <p:blipFill>
          <a:blip r:embed="rId2"/>
          <a:stretch>
            <a:fillRect/>
          </a:stretch>
        </p:blipFill>
        <p:spPr>
          <a:xfrm>
            <a:off x="1373027" y="353753"/>
            <a:ext cx="1907177" cy="727232"/>
          </a:xfrm>
          <a:prstGeom prst="rect">
            <a:avLst/>
          </a:prstGeom>
        </p:spPr>
      </p:pic>
      <p:pic>
        <p:nvPicPr>
          <p:cNvPr id="8" name="Picture 7">
            <a:extLst>
              <a:ext uri="{FF2B5EF4-FFF2-40B4-BE49-F238E27FC236}">
                <a16:creationId xmlns:a16="http://schemas.microsoft.com/office/drawing/2014/main" xmlns="" id="{F54649FA-B8DC-4EC0-94D4-B43BFF4303A1}"/>
              </a:ext>
            </a:extLst>
          </p:cNvPr>
          <p:cNvPicPr>
            <a:picLocks noChangeAspect="1"/>
          </p:cNvPicPr>
          <p:nvPr/>
        </p:nvPicPr>
        <p:blipFill>
          <a:blip r:embed="rId3"/>
          <a:stretch>
            <a:fillRect/>
          </a:stretch>
        </p:blipFill>
        <p:spPr>
          <a:xfrm>
            <a:off x="1471747" y="1190896"/>
            <a:ext cx="1709738" cy="752475"/>
          </a:xfrm>
          <a:prstGeom prst="rect">
            <a:avLst/>
          </a:prstGeom>
        </p:spPr>
      </p:pic>
      <p:pic>
        <p:nvPicPr>
          <p:cNvPr id="9" name="Picture 8">
            <a:extLst>
              <a:ext uri="{FF2B5EF4-FFF2-40B4-BE49-F238E27FC236}">
                <a16:creationId xmlns:a16="http://schemas.microsoft.com/office/drawing/2014/main" xmlns="" id="{17B65CEC-D02D-4185-9FD1-0BAAB4A52FFE}"/>
              </a:ext>
            </a:extLst>
          </p:cNvPr>
          <p:cNvPicPr>
            <a:picLocks noChangeAspect="1"/>
          </p:cNvPicPr>
          <p:nvPr/>
        </p:nvPicPr>
        <p:blipFill>
          <a:blip r:embed="rId4"/>
          <a:stretch>
            <a:fillRect/>
          </a:stretch>
        </p:blipFill>
        <p:spPr>
          <a:xfrm>
            <a:off x="1471747" y="2133405"/>
            <a:ext cx="2302023" cy="776831"/>
          </a:xfrm>
          <a:prstGeom prst="rect">
            <a:avLst/>
          </a:prstGeom>
        </p:spPr>
      </p:pic>
      <p:pic>
        <p:nvPicPr>
          <p:cNvPr id="10" name="Picture 9">
            <a:extLst>
              <a:ext uri="{FF2B5EF4-FFF2-40B4-BE49-F238E27FC236}">
                <a16:creationId xmlns:a16="http://schemas.microsoft.com/office/drawing/2014/main" xmlns="" id="{90F0C143-D3EA-4191-A28D-866AE28FA4A8}"/>
              </a:ext>
            </a:extLst>
          </p:cNvPr>
          <p:cNvPicPr>
            <a:picLocks noChangeAspect="1"/>
          </p:cNvPicPr>
          <p:nvPr/>
        </p:nvPicPr>
        <p:blipFill>
          <a:blip r:embed="rId5"/>
          <a:stretch>
            <a:fillRect/>
          </a:stretch>
        </p:blipFill>
        <p:spPr>
          <a:xfrm>
            <a:off x="1471747" y="3024417"/>
            <a:ext cx="2965132" cy="853503"/>
          </a:xfrm>
          <a:prstGeom prst="rect">
            <a:avLst/>
          </a:prstGeom>
        </p:spPr>
      </p:pic>
      <p:pic>
        <p:nvPicPr>
          <p:cNvPr id="11" name="Picture 10">
            <a:extLst>
              <a:ext uri="{FF2B5EF4-FFF2-40B4-BE49-F238E27FC236}">
                <a16:creationId xmlns:a16="http://schemas.microsoft.com/office/drawing/2014/main" xmlns="" id="{85F1CAA3-D91C-4014-BE28-537CB12C2C09}"/>
              </a:ext>
            </a:extLst>
          </p:cNvPr>
          <p:cNvPicPr>
            <a:picLocks noChangeAspect="1"/>
          </p:cNvPicPr>
          <p:nvPr/>
        </p:nvPicPr>
        <p:blipFill>
          <a:blip r:embed="rId6"/>
          <a:stretch>
            <a:fillRect/>
          </a:stretch>
        </p:blipFill>
        <p:spPr>
          <a:xfrm>
            <a:off x="1641974" y="3937074"/>
            <a:ext cx="2276884" cy="820917"/>
          </a:xfrm>
          <a:prstGeom prst="rect">
            <a:avLst/>
          </a:prstGeom>
        </p:spPr>
      </p:pic>
      <p:pic>
        <p:nvPicPr>
          <p:cNvPr id="12" name="Picture 11">
            <a:extLst>
              <a:ext uri="{FF2B5EF4-FFF2-40B4-BE49-F238E27FC236}">
                <a16:creationId xmlns:a16="http://schemas.microsoft.com/office/drawing/2014/main" xmlns="" id="{6C11C7E9-82C1-4C0F-911F-5F74FEDA9FA2}"/>
              </a:ext>
            </a:extLst>
          </p:cNvPr>
          <p:cNvPicPr>
            <a:picLocks noChangeAspect="1"/>
          </p:cNvPicPr>
          <p:nvPr/>
        </p:nvPicPr>
        <p:blipFill>
          <a:blip r:embed="rId7"/>
          <a:stretch>
            <a:fillRect/>
          </a:stretch>
        </p:blipFill>
        <p:spPr>
          <a:xfrm>
            <a:off x="1779403" y="4876299"/>
            <a:ext cx="1402082" cy="803440"/>
          </a:xfrm>
          <a:prstGeom prst="rect">
            <a:avLst/>
          </a:prstGeom>
        </p:spPr>
      </p:pic>
      <p:pic>
        <p:nvPicPr>
          <p:cNvPr id="13" name="Picture 12">
            <a:extLst>
              <a:ext uri="{FF2B5EF4-FFF2-40B4-BE49-F238E27FC236}">
                <a16:creationId xmlns:a16="http://schemas.microsoft.com/office/drawing/2014/main" xmlns="" id="{7484BB10-75F8-4AD0-A380-D881D93FF5A9}"/>
              </a:ext>
            </a:extLst>
          </p:cNvPr>
          <p:cNvPicPr>
            <a:picLocks noChangeAspect="1"/>
          </p:cNvPicPr>
          <p:nvPr/>
        </p:nvPicPr>
        <p:blipFill>
          <a:blip r:embed="rId8"/>
          <a:stretch>
            <a:fillRect/>
          </a:stretch>
        </p:blipFill>
        <p:spPr>
          <a:xfrm>
            <a:off x="1779403" y="5798047"/>
            <a:ext cx="1868070" cy="846594"/>
          </a:xfrm>
          <a:prstGeom prst="rect">
            <a:avLst/>
          </a:prstGeom>
        </p:spPr>
      </p:pic>
      <p:pic>
        <p:nvPicPr>
          <p:cNvPr id="14" name="Picture 13">
            <a:extLst>
              <a:ext uri="{FF2B5EF4-FFF2-40B4-BE49-F238E27FC236}">
                <a16:creationId xmlns:a16="http://schemas.microsoft.com/office/drawing/2014/main" xmlns="" id="{B7A8522F-1644-4D29-A85B-8F21CA420FAF}"/>
              </a:ext>
            </a:extLst>
          </p:cNvPr>
          <p:cNvPicPr>
            <a:picLocks noChangeAspect="1"/>
          </p:cNvPicPr>
          <p:nvPr/>
        </p:nvPicPr>
        <p:blipFill>
          <a:blip r:embed="rId9"/>
          <a:stretch>
            <a:fillRect/>
          </a:stretch>
        </p:blipFill>
        <p:spPr>
          <a:xfrm>
            <a:off x="6789404" y="2101837"/>
            <a:ext cx="1466322" cy="857028"/>
          </a:xfrm>
          <a:prstGeom prst="rect">
            <a:avLst/>
          </a:prstGeom>
        </p:spPr>
      </p:pic>
      <p:pic>
        <p:nvPicPr>
          <p:cNvPr id="15" name="Picture 14">
            <a:extLst>
              <a:ext uri="{FF2B5EF4-FFF2-40B4-BE49-F238E27FC236}">
                <a16:creationId xmlns:a16="http://schemas.microsoft.com/office/drawing/2014/main" xmlns="" id="{17D05C82-3953-41FA-991D-F7522C731A98}"/>
              </a:ext>
            </a:extLst>
          </p:cNvPr>
          <p:cNvPicPr>
            <a:picLocks noChangeAspect="1"/>
          </p:cNvPicPr>
          <p:nvPr/>
        </p:nvPicPr>
        <p:blipFill>
          <a:blip r:embed="rId10"/>
          <a:stretch>
            <a:fillRect/>
          </a:stretch>
        </p:blipFill>
        <p:spPr>
          <a:xfrm>
            <a:off x="6860930" y="3022262"/>
            <a:ext cx="1788386" cy="843957"/>
          </a:xfrm>
          <a:prstGeom prst="rect">
            <a:avLst/>
          </a:prstGeom>
        </p:spPr>
      </p:pic>
      <p:pic>
        <p:nvPicPr>
          <p:cNvPr id="16" name="Picture 15">
            <a:extLst>
              <a:ext uri="{FF2B5EF4-FFF2-40B4-BE49-F238E27FC236}">
                <a16:creationId xmlns:a16="http://schemas.microsoft.com/office/drawing/2014/main" xmlns="" id="{0345AB5D-8BC3-4534-92D7-17D93FD91349}"/>
              </a:ext>
            </a:extLst>
          </p:cNvPr>
          <p:cNvPicPr>
            <a:picLocks noChangeAspect="1"/>
          </p:cNvPicPr>
          <p:nvPr/>
        </p:nvPicPr>
        <p:blipFill>
          <a:blip r:embed="rId11"/>
          <a:stretch>
            <a:fillRect/>
          </a:stretch>
        </p:blipFill>
        <p:spPr>
          <a:xfrm>
            <a:off x="6592388" y="301381"/>
            <a:ext cx="2168026" cy="822492"/>
          </a:xfrm>
          <a:prstGeom prst="rect">
            <a:avLst/>
          </a:prstGeom>
        </p:spPr>
      </p:pic>
      <p:pic>
        <p:nvPicPr>
          <p:cNvPr id="17" name="Picture 16">
            <a:extLst>
              <a:ext uri="{FF2B5EF4-FFF2-40B4-BE49-F238E27FC236}">
                <a16:creationId xmlns:a16="http://schemas.microsoft.com/office/drawing/2014/main" xmlns="" id="{5A346A14-C950-4604-8212-EEF5DD61F67A}"/>
              </a:ext>
            </a:extLst>
          </p:cNvPr>
          <p:cNvPicPr>
            <a:picLocks noChangeAspect="1"/>
          </p:cNvPicPr>
          <p:nvPr/>
        </p:nvPicPr>
        <p:blipFill>
          <a:blip r:embed="rId12"/>
          <a:stretch>
            <a:fillRect/>
          </a:stretch>
        </p:blipFill>
        <p:spPr>
          <a:xfrm>
            <a:off x="6678453" y="1242198"/>
            <a:ext cx="1276350" cy="741314"/>
          </a:xfrm>
          <a:prstGeom prst="rect">
            <a:avLst/>
          </a:prstGeom>
        </p:spPr>
      </p:pic>
      <p:pic>
        <p:nvPicPr>
          <p:cNvPr id="18" name="Picture 17">
            <a:extLst>
              <a:ext uri="{FF2B5EF4-FFF2-40B4-BE49-F238E27FC236}">
                <a16:creationId xmlns:a16="http://schemas.microsoft.com/office/drawing/2014/main" xmlns="" id="{4E1D2F83-F418-4CB6-A0CB-82B5796C6F21}"/>
              </a:ext>
            </a:extLst>
          </p:cNvPr>
          <p:cNvPicPr>
            <a:picLocks noChangeAspect="1"/>
          </p:cNvPicPr>
          <p:nvPr/>
        </p:nvPicPr>
        <p:blipFill>
          <a:blip r:embed="rId13"/>
          <a:stretch>
            <a:fillRect/>
          </a:stretch>
        </p:blipFill>
        <p:spPr>
          <a:xfrm>
            <a:off x="6678453" y="3991125"/>
            <a:ext cx="2276884" cy="713902"/>
          </a:xfrm>
          <a:prstGeom prst="rect">
            <a:avLst/>
          </a:prstGeom>
        </p:spPr>
      </p:pic>
      <p:pic>
        <p:nvPicPr>
          <p:cNvPr id="19" name="Picture 18">
            <a:extLst>
              <a:ext uri="{FF2B5EF4-FFF2-40B4-BE49-F238E27FC236}">
                <a16:creationId xmlns:a16="http://schemas.microsoft.com/office/drawing/2014/main" xmlns="" id="{8058BB30-D21B-4C77-8953-D77159ABF609}"/>
              </a:ext>
            </a:extLst>
          </p:cNvPr>
          <p:cNvPicPr>
            <a:picLocks noChangeAspect="1"/>
          </p:cNvPicPr>
          <p:nvPr/>
        </p:nvPicPr>
        <p:blipFill>
          <a:blip r:embed="rId14"/>
          <a:stretch>
            <a:fillRect/>
          </a:stretch>
        </p:blipFill>
        <p:spPr>
          <a:xfrm>
            <a:off x="6678453" y="4857254"/>
            <a:ext cx="2786062" cy="819150"/>
          </a:xfrm>
          <a:prstGeom prst="rect">
            <a:avLst/>
          </a:prstGeom>
        </p:spPr>
      </p:pic>
      <p:pic>
        <p:nvPicPr>
          <p:cNvPr id="20" name="Picture 19">
            <a:extLst>
              <a:ext uri="{FF2B5EF4-FFF2-40B4-BE49-F238E27FC236}">
                <a16:creationId xmlns:a16="http://schemas.microsoft.com/office/drawing/2014/main" xmlns="" id="{513F7F8D-0825-4315-AA68-6A4A9CB90740}"/>
              </a:ext>
            </a:extLst>
          </p:cNvPr>
          <p:cNvPicPr>
            <a:picLocks noChangeAspect="1"/>
          </p:cNvPicPr>
          <p:nvPr/>
        </p:nvPicPr>
        <p:blipFill>
          <a:blip r:embed="rId15"/>
          <a:stretch>
            <a:fillRect/>
          </a:stretch>
        </p:blipFill>
        <p:spPr>
          <a:xfrm>
            <a:off x="6860930" y="5764608"/>
            <a:ext cx="1587833" cy="785629"/>
          </a:xfrm>
          <a:prstGeom prst="rect">
            <a:avLst/>
          </a:prstGeom>
        </p:spPr>
      </p:pic>
    </p:spTree>
    <p:extLst>
      <p:ext uri="{BB962C8B-B14F-4D97-AF65-F5344CB8AC3E}">
        <p14:creationId xmlns:p14="http://schemas.microsoft.com/office/powerpoint/2010/main" val="20242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2B72033-5E16-4AEC-8D67-5C32D3AD89CF}"/>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Task 14 - Active Quiz</a:t>
            </a:r>
          </a:p>
        </p:txBody>
      </p:sp>
      <p:cxnSp>
        <p:nvCxnSpPr>
          <p:cNvPr id="12" name="Straight Connector 11">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xmlns="" id="{D1D5CEDA-14D4-4F0B-9F57-BBEC3C541D05}"/>
              </a:ext>
            </a:extLst>
          </p:cNvPr>
          <p:cNvPicPr>
            <a:picLocks noChangeAspect="1"/>
          </p:cNvPicPr>
          <p:nvPr/>
        </p:nvPicPr>
        <p:blipFill>
          <a:blip r:embed="rId2"/>
          <a:stretch>
            <a:fillRect/>
          </a:stretch>
        </p:blipFill>
        <p:spPr>
          <a:xfrm>
            <a:off x="367514" y="2426818"/>
            <a:ext cx="5384022" cy="3997637"/>
          </a:xfrm>
          <a:prstGeom prst="rect">
            <a:avLst/>
          </a:prstGeom>
        </p:spPr>
      </p:pic>
      <p:cxnSp>
        <p:nvCxnSpPr>
          <p:cNvPr id="14" name="Straight Connector 13">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5E27A0C4-00CC-4436-9EF8-31B8DB8067D2}"/>
              </a:ext>
            </a:extLst>
          </p:cNvPr>
          <p:cNvPicPr>
            <a:picLocks noChangeAspect="1"/>
          </p:cNvPicPr>
          <p:nvPr/>
        </p:nvPicPr>
        <p:blipFill>
          <a:blip r:embed="rId3"/>
          <a:stretch>
            <a:fillRect/>
          </a:stretch>
        </p:blipFill>
        <p:spPr>
          <a:xfrm>
            <a:off x="6445073" y="2570625"/>
            <a:ext cx="5455917" cy="3710023"/>
          </a:xfrm>
          <a:prstGeom prst="rect">
            <a:avLst/>
          </a:prstGeom>
        </p:spPr>
      </p:pic>
    </p:spTree>
    <p:extLst>
      <p:ext uri="{BB962C8B-B14F-4D97-AF65-F5344CB8AC3E}">
        <p14:creationId xmlns:p14="http://schemas.microsoft.com/office/powerpoint/2010/main" val="3423848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523147E-A066-4581-80FF-2E3C5ABAE84E}"/>
              </a:ext>
            </a:extLst>
          </p:cNvPr>
          <p:cNvPicPr>
            <a:picLocks noChangeAspect="1"/>
          </p:cNvPicPr>
          <p:nvPr/>
        </p:nvPicPr>
        <p:blipFill>
          <a:blip r:embed="rId2"/>
          <a:stretch>
            <a:fillRect/>
          </a:stretch>
        </p:blipFill>
        <p:spPr>
          <a:xfrm>
            <a:off x="1690687" y="962025"/>
            <a:ext cx="8810625" cy="4933950"/>
          </a:xfrm>
          <a:prstGeom prst="rect">
            <a:avLst/>
          </a:prstGeom>
        </p:spPr>
      </p:pic>
    </p:spTree>
    <p:extLst>
      <p:ext uri="{BB962C8B-B14F-4D97-AF65-F5344CB8AC3E}">
        <p14:creationId xmlns:p14="http://schemas.microsoft.com/office/powerpoint/2010/main" val="3066989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55CB2E-00E0-4C3B-910B-6DBC84D34AEE}"/>
              </a:ext>
            </a:extLst>
          </p:cNvPr>
          <p:cNvPicPr>
            <a:picLocks noChangeAspect="1"/>
          </p:cNvPicPr>
          <p:nvPr/>
        </p:nvPicPr>
        <p:blipFill>
          <a:blip r:embed="rId2"/>
          <a:stretch>
            <a:fillRect/>
          </a:stretch>
        </p:blipFill>
        <p:spPr>
          <a:xfrm>
            <a:off x="1695450" y="966787"/>
            <a:ext cx="8801100" cy="4924425"/>
          </a:xfrm>
          <a:prstGeom prst="rect">
            <a:avLst/>
          </a:prstGeom>
        </p:spPr>
      </p:pic>
    </p:spTree>
    <p:extLst>
      <p:ext uri="{BB962C8B-B14F-4D97-AF65-F5344CB8AC3E}">
        <p14:creationId xmlns:p14="http://schemas.microsoft.com/office/powerpoint/2010/main" val="2962784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C3DFD0-ED35-40C2-B695-7DFB09629463}"/>
              </a:ext>
            </a:extLst>
          </p:cNvPr>
          <p:cNvSpPr>
            <a:spLocks noGrp="1"/>
          </p:cNvSpPr>
          <p:nvPr>
            <p:ph type="title"/>
          </p:nvPr>
        </p:nvSpPr>
        <p:spPr/>
        <p:txBody>
          <a:bodyPr/>
          <a:lstStyle/>
          <a:p>
            <a:r>
              <a:rPr lang="en-GB" dirty="0"/>
              <a:t>Task 15 – Travel to Tokyo</a:t>
            </a:r>
          </a:p>
        </p:txBody>
      </p:sp>
      <p:sp>
        <p:nvSpPr>
          <p:cNvPr id="3" name="Content Placeholder 2">
            <a:extLst>
              <a:ext uri="{FF2B5EF4-FFF2-40B4-BE49-F238E27FC236}">
                <a16:creationId xmlns:a16="http://schemas.microsoft.com/office/drawing/2014/main" xmlns="" id="{AB5DD66C-21B1-415F-86E6-033AD97A1301}"/>
              </a:ext>
            </a:extLst>
          </p:cNvPr>
          <p:cNvSpPr>
            <a:spLocks noGrp="1"/>
          </p:cNvSpPr>
          <p:nvPr>
            <p:ph idx="1"/>
          </p:nvPr>
        </p:nvSpPr>
        <p:spPr/>
        <p:txBody>
          <a:bodyPr/>
          <a:lstStyle/>
          <a:p>
            <a:r>
              <a:rPr lang="en-GB"/>
              <a:t>Can you clock up an hour of activity to contribute to our Get Set Tokyo score? </a:t>
            </a:r>
          </a:p>
          <a:p>
            <a:pPr marL="0" indent="0">
              <a:buNone/>
            </a:pPr>
            <a:endParaRPr lang="en-GB"/>
          </a:p>
          <a:p>
            <a:r>
              <a:rPr lang="en-GB"/>
              <a:t>Let your team know what you are doing and remember to log it on the website posted on teams. </a:t>
            </a:r>
          </a:p>
          <a:p>
            <a:pPr marL="0" indent="0">
              <a:buNone/>
            </a:pPr>
            <a:endParaRPr lang="en-GB"/>
          </a:p>
          <a:p>
            <a:r>
              <a:rPr lang="en-GB"/>
              <a:t>If you need a reminder how to access the website, check back to slide 7 for some help.</a:t>
            </a:r>
          </a:p>
          <a:p>
            <a:pPr marL="0" indent="0">
              <a:buNone/>
            </a:pPr>
            <a:endParaRPr lang="en-GB"/>
          </a:p>
        </p:txBody>
      </p:sp>
      <p:pic>
        <p:nvPicPr>
          <p:cNvPr id="4" name="Picture 3" descr="A picture containing drawing&#10;&#10;Description automatically generated">
            <a:extLst>
              <a:ext uri="{FF2B5EF4-FFF2-40B4-BE49-F238E27FC236}">
                <a16:creationId xmlns:a16="http://schemas.microsoft.com/office/drawing/2014/main" xmlns="" id="{4F583F74-ED22-4CEE-9A66-D5C37E1BDB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979" y="365125"/>
            <a:ext cx="5156763" cy="837974"/>
          </a:xfrm>
          <a:prstGeom prst="rect">
            <a:avLst/>
          </a:prstGeom>
        </p:spPr>
      </p:pic>
    </p:spTree>
    <p:extLst>
      <p:ext uri="{BB962C8B-B14F-4D97-AF65-F5344CB8AC3E}">
        <p14:creationId xmlns:p14="http://schemas.microsoft.com/office/powerpoint/2010/main" val="203782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Box 17">
            <a:extLst>
              <a:ext uri="{FF2B5EF4-FFF2-40B4-BE49-F238E27FC236}">
                <a16:creationId xmlns:a16="http://schemas.microsoft.com/office/drawing/2014/main" xmlns="" id="{135E2AD3-7321-4C07-A59D-EC88A4B5638F}"/>
              </a:ext>
            </a:extLst>
          </p:cNvPr>
          <p:cNvSpPr txBox="1"/>
          <p:nvPr/>
        </p:nvSpPr>
        <p:spPr>
          <a:xfrm>
            <a:off x="6378679" y="972842"/>
            <a:ext cx="6003210" cy="4524315"/>
          </a:xfrm>
          <a:prstGeom prst="rect">
            <a:avLst/>
          </a:prstGeom>
          <a:noFill/>
        </p:spPr>
        <p:txBody>
          <a:bodyPr wrap="square" rtlCol="0">
            <a:spAutoFit/>
          </a:bodyPr>
          <a:lstStyle/>
          <a:p>
            <a:pPr algn="ctr"/>
            <a:r>
              <a:rPr lang="en-GB" sz="9600" dirty="0"/>
              <a:t>Tuesday 16</a:t>
            </a:r>
            <a:r>
              <a:rPr lang="en-GB" sz="9600" baseline="30000" dirty="0"/>
              <a:t>th</a:t>
            </a:r>
            <a:r>
              <a:rPr lang="en-GB" sz="9600" dirty="0"/>
              <a:t> </a:t>
            </a:r>
          </a:p>
          <a:p>
            <a:pPr algn="ctr"/>
            <a:r>
              <a:rPr lang="en-GB" sz="9600" dirty="0"/>
              <a:t>June</a:t>
            </a:r>
          </a:p>
        </p:txBody>
      </p:sp>
      <p:pic>
        <p:nvPicPr>
          <p:cNvPr id="2" name="Picture 1">
            <a:extLst>
              <a:ext uri="{FF2B5EF4-FFF2-40B4-BE49-F238E27FC236}">
                <a16:creationId xmlns:a16="http://schemas.microsoft.com/office/drawing/2014/main" xmlns="" id="{1BA4958A-83C4-4199-B73A-E2FD480505A5}"/>
              </a:ext>
            </a:extLst>
          </p:cNvPr>
          <p:cNvPicPr>
            <a:picLocks noChangeAspect="1"/>
          </p:cNvPicPr>
          <p:nvPr/>
        </p:nvPicPr>
        <p:blipFill>
          <a:blip r:embed="rId3"/>
          <a:stretch>
            <a:fillRect/>
          </a:stretch>
        </p:blipFill>
        <p:spPr>
          <a:xfrm>
            <a:off x="534155" y="1701673"/>
            <a:ext cx="3660664" cy="3893423"/>
          </a:xfrm>
          <a:prstGeom prst="rect">
            <a:avLst/>
          </a:prstGeom>
        </p:spPr>
      </p:pic>
    </p:spTree>
    <p:extLst>
      <p:ext uri="{BB962C8B-B14F-4D97-AF65-F5344CB8AC3E}">
        <p14:creationId xmlns:p14="http://schemas.microsoft.com/office/powerpoint/2010/main" val="1397656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9E5C1E46-7446-4B33-AEC8-71B440097ACC}"/>
              </a:ext>
            </a:extLst>
          </p:cNvPr>
          <p:cNvSpPr>
            <a:spLocks noGrp="1"/>
          </p:cNvSpPr>
          <p:nvPr>
            <p:ph type="title"/>
          </p:nvPr>
        </p:nvSpPr>
        <p:spPr>
          <a:xfrm>
            <a:off x="640079" y="2053641"/>
            <a:ext cx="3669161" cy="2760098"/>
          </a:xfrm>
        </p:spPr>
        <p:txBody>
          <a:bodyPr>
            <a:normAutofit/>
          </a:bodyPr>
          <a:lstStyle/>
          <a:p>
            <a:r>
              <a:rPr lang="en-GB">
                <a:solidFill>
                  <a:srgbClr val="FFFFFF"/>
                </a:solidFill>
              </a:rPr>
              <a:t>Task 16	</a:t>
            </a:r>
          </a:p>
        </p:txBody>
      </p:sp>
      <p:sp>
        <p:nvSpPr>
          <p:cNvPr id="3" name="Content Placeholder 2">
            <a:extLst>
              <a:ext uri="{FF2B5EF4-FFF2-40B4-BE49-F238E27FC236}">
                <a16:creationId xmlns:a16="http://schemas.microsoft.com/office/drawing/2014/main" xmlns="" id="{86863842-82AD-4FB8-AAE7-2D5132A59F24}"/>
              </a:ext>
            </a:extLst>
          </p:cNvPr>
          <p:cNvSpPr>
            <a:spLocks noGrp="1"/>
          </p:cNvSpPr>
          <p:nvPr>
            <p:ph idx="1"/>
          </p:nvPr>
        </p:nvSpPr>
        <p:spPr>
          <a:xfrm>
            <a:off x="6090574" y="801866"/>
            <a:ext cx="5306084" cy="5230634"/>
          </a:xfrm>
        </p:spPr>
        <p:txBody>
          <a:bodyPr anchor="ctr">
            <a:normAutofit/>
          </a:bodyPr>
          <a:lstStyle/>
          <a:p>
            <a:r>
              <a:rPr lang="en-GB" sz="2400" dirty="0">
                <a:solidFill>
                  <a:srgbClr val="000000"/>
                </a:solidFill>
              </a:rPr>
              <a:t>P1 – P3 You should complete the Super Friend</a:t>
            </a:r>
          </a:p>
          <a:p>
            <a:endParaRPr lang="en-GB" sz="2400" dirty="0">
              <a:solidFill>
                <a:srgbClr val="000000"/>
              </a:solidFill>
            </a:endParaRPr>
          </a:p>
          <a:p>
            <a:r>
              <a:rPr lang="en-GB" sz="2400" dirty="0">
                <a:solidFill>
                  <a:srgbClr val="000000"/>
                </a:solidFill>
              </a:rPr>
              <a:t>P4 – P7 You should complete the determination bookmark task</a:t>
            </a:r>
          </a:p>
        </p:txBody>
      </p:sp>
    </p:spTree>
    <p:extLst>
      <p:ext uri="{BB962C8B-B14F-4D97-AF65-F5344CB8AC3E}">
        <p14:creationId xmlns:p14="http://schemas.microsoft.com/office/powerpoint/2010/main" val="3251830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Soccer ball in goal">
            <a:extLst>
              <a:ext uri="{FF2B5EF4-FFF2-40B4-BE49-F238E27FC236}">
                <a16:creationId xmlns:a16="http://schemas.microsoft.com/office/drawing/2014/main" xmlns="" id="{176126DA-B044-4F59-A674-4C5B56F2750D}"/>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9279" r="23972" b="1"/>
          <a:stretch/>
        </p:blipFill>
        <p:spPr>
          <a:xfrm>
            <a:off x="3125968" y="2527222"/>
            <a:ext cx="3316388"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Picture 6" descr="Tennis racket and ball">
            <a:extLst>
              <a:ext uri="{FF2B5EF4-FFF2-40B4-BE49-F238E27FC236}">
                <a16:creationId xmlns:a16="http://schemas.microsoft.com/office/drawing/2014/main" xmlns="" id="{58BC9656-124E-4437-801C-EE124FCEEE42}"/>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2266" r="9194" b="-2"/>
          <a:stretch/>
        </p:blipFill>
        <p:spPr>
          <a:xfrm>
            <a:off x="1" y="1"/>
            <a:ext cx="4443799" cy="3776782"/>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5" name="Picture 4" descr="Child playing hopscotch">
            <a:extLst>
              <a:ext uri="{FF2B5EF4-FFF2-40B4-BE49-F238E27FC236}">
                <a16:creationId xmlns:a16="http://schemas.microsoft.com/office/drawing/2014/main" xmlns="" id="{6331C05C-F711-4A14-A708-42882B0CFA4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3811" r="8341" b="-4"/>
          <a:stretch/>
        </p:blipFill>
        <p:spPr>
          <a:xfrm>
            <a:off x="20" y="3917273"/>
            <a:ext cx="344056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4" name="Picture 13">
            <a:extLst>
              <a:ext uri="{FF2B5EF4-FFF2-40B4-BE49-F238E27FC236}">
                <a16:creationId xmlns:a16="http://schemas.microsoft.com/office/drawing/2014/main" xmlns="" id="{DD257392-088E-4D55-B128-FFD59A895D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xmlns="" id="{FF7BB8AD-E9CE-4F8F-878A-1B6C4989D358}"/>
              </a:ext>
            </a:extLst>
          </p:cNvPr>
          <p:cNvSpPr>
            <a:spLocks noGrp="1"/>
          </p:cNvSpPr>
          <p:nvPr>
            <p:ph type="title"/>
          </p:nvPr>
        </p:nvSpPr>
        <p:spPr>
          <a:xfrm>
            <a:off x="6738267" y="802955"/>
            <a:ext cx="4333814" cy="1454051"/>
          </a:xfrm>
        </p:spPr>
        <p:txBody>
          <a:bodyPr>
            <a:normAutofit/>
          </a:bodyPr>
          <a:lstStyle/>
          <a:p>
            <a:r>
              <a:rPr lang="en-GB" sz="3600" dirty="0">
                <a:solidFill>
                  <a:srgbClr val="000000"/>
                </a:solidFill>
              </a:rPr>
              <a:t>Fitness Fortnight Schedule</a:t>
            </a:r>
          </a:p>
        </p:txBody>
      </p:sp>
      <p:sp>
        <p:nvSpPr>
          <p:cNvPr id="3" name="Content Placeholder 2">
            <a:extLst>
              <a:ext uri="{FF2B5EF4-FFF2-40B4-BE49-F238E27FC236}">
                <a16:creationId xmlns:a16="http://schemas.microsoft.com/office/drawing/2014/main" xmlns="" id="{A4ED3FFB-2BF0-4FD0-8273-50A2B5D1CE8F}"/>
              </a:ext>
            </a:extLst>
          </p:cNvPr>
          <p:cNvSpPr>
            <a:spLocks noGrp="1"/>
          </p:cNvSpPr>
          <p:nvPr>
            <p:ph idx="1"/>
          </p:nvPr>
        </p:nvSpPr>
        <p:spPr>
          <a:xfrm>
            <a:off x="6734684" y="2076626"/>
            <a:ext cx="5095468" cy="4573816"/>
          </a:xfrm>
        </p:spPr>
        <p:txBody>
          <a:bodyPr anchor="ctr">
            <a:normAutofit/>
          </a:bodyPr>
          <a:lstStyle/>
          <a:p>
            <a:r>
              <a:rPr lang="en-GB" sz="1700" dirty="0">
                <a:solidFill>
                  <a:srgbClr val="000000"/>
                </a:solidFill>
              </a:rPr>
              <a:t>This PowerPoint contains a day by day program for pupils and parent/carers to use over the next few days.</a:t>
            </a:r>
            <a:endParaRPr lang="en-GB" sz="1700" dirty="0">
              <a:cs typeface="Calibri"/>
            </a:endParaRPr>
          </a:p>
          <a:p>
            <a:r>
              <a:rPr lang="en-GB" sz="1700" dirty="0">
                <a:solidFill>
                  <a:srgbClr val="000000"/>
                </a:solidFill>
              </a:rPr>
              <a:t>All lesson instructions and most resources can be found on here.  You can print off any pages or worksheets if you wish but you can record your tasks in whatever way works for you.</a:t>
            </a:r>
          </a:p>
          <a:p>
            <a:r>
              <a:rPr lang="en-GB" sz="1700" dirty="0">
                <a:solidFill>
                  <a:srgbClr val="000000"/>
                </a:solidFill>
              </a:rPr>
              <a:t>If you have any questions, please firstly directly them to your class teacher who will help where required.</a:t>
            </a:r>
            <a:endParaRPr lang="en-GB" sz="1700" dirty="0">
              <a:solidFill>
                <a:srgbClr val="000000"/>
              </a:solidFill>
              <a:cs typeface="Calibri"/>
            </a:endParaRPr>
          </a:p>
          <a:p>
            <a:r>
              <a:rPr lang="en-GB" sz="1700" dirty="0">
                <a:solidFill>
                  <a:srgbClr val="000000"/>
                </a:solidFill>
              </a:rPr>
              <a:t>We would love to see what you get up to over week 2 so please share with us on the Fitness Fortnight blog posts, with your class teachers and on Twitter @Tennant_PE and @StColumbas2016</a:t>
            </a:r>
            <a:endParaRPr lang="en-GB" sz="1700" dirty="0">
              <a:solidFill>
                <a:srgbClr val="000000"/>
              </a:solidFill>
              <a:cs typeface="Calibri"/>
            </a:endParaRPr>
          </a:p>
        </p:txBody>
      </p:sp>
    </p:spTree>
    <p:extLst>
      <p:ext uri="{BB962C8B-B14F-4D97-AF65-F5344CB8AC3E}">
        <p14:creationId xmlns:p14="http://schemas.microsoft.com/office/powerpoint/2010/main" val="4067224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5A6E843-E804-4DDE-AA2B-12041E886908}"/>
              </a:ext>
            </a:extLst>
          </p:cNvPr>
          <p:cNvPicPr>
            <a:picLocks noChangeAspect="1"/>
          </p:cNvPicPr>
          <p:nvPr/>
        </p:nvPicPr>
        <p:blipFill>
          <a:blip r:embed="rId2"/>
          <a:stretch>
            <a:fillRect/>
          </a:stretch>
        </p:blipFill>
        <p:spPr>
          <a:xfrm>
            <a:off x="219634" y="301214"/>
            <a:ext cx="8253403" cy="5660988"/>
          </a:xfrm>
          <a:prstGeom prst="rect">
            <a:avLst/>
          </a:prstGeom>
        </p:spPr>
      </p:pic>
      <p:pic>
        <p:nvPicPr>
          <p:cNvPr id="5" name="Picture 4">
            <a:extLst>
              <a:ext uri="{FF2B5EF4-FFF2-40B4-BE49-F238E27FC236}">
                <a16:creationId xmlns:a16="http://schemas.microsoft.com/office/drawing/2014/main" xmlns="" id="{A51D20EC-2BE6-406A-ABFE-EDB31869CC3C}"/>
              </a:ext>
            </a:extLst>
          </p:cNvPr>
          <p:cNvPicPr>
            <a:picLocks noChangeAspect="1"/>
          </p:cNvPicPr>
          <p:nvPr/>
        </p:nvPicPr>
        <p:blipFill>
          <a:blip r:embed="rId3"/>
          <a:stretch>
            <a:fillRect/>
          </a:stretch>
        </p:blipFill>
        <p:spPr>
          <a:xfrm>
            <a:off x="5793324" y="2675166"/>
            <a:ext cx="6179042" cy="2989520"/>
          </a:xfrm>
          <a:prstGeom prst="rect">
            <a:avLst/>
          </a:prstGeom>
        </p:spPr>
      </p:pic>
    </p:spTree>
    <p:extLst>
      <p:ext uri="{BB962C8B-B14F-4D97-AF65-F5344CB8AC3E}">
        <p14:creationId xmlns:p14="http://schemas.microsoft.com/office/powerpoint/2010/main" val="1061889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1773ED2-8721-4538-930A-F418560399DE}"/>
              </a:ext>
            </a:extLst>
          </p:cNvPr>
          <p:cNvPicPr>
            <a:picLocks noChangeAspect="1"/>
          </p:cNvPicPr>
          <p:nvPr/>
        </p:nvPicPr>
        <p:blipFill rotWithShape="1">
          <a:blip r:embed="rId2"/>
          <a:srcRect l="37224" t="26224" r="31104" b="2134"/>
          <a:stretch/>
        </p:blipFill>
        <p:spPr>
          <a:xfrm>
            <a:off x="3937299" y="57651"/>
            <a:ext cx="4141693" cy="6425592"/>
          </a:xfrm>
          <a:prstGeom prst="rect">
            <a:avLst/>
          </a:prstGeom>
        </p:spPr>
      </p:pic>
    </p:spTree>
    <p:extLst>
      <p:ext uri="{BB962C8B-B14F-4D97-AF65-F5344CB8AC3E}">
        <p14:creationId xmlns:p14="http://schemas.microsoft.com/office/powerpoint/2010/main" val="2160073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xmlns="" id="{9E90EB45-EEE9-4563-8179-65EF62AE09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EEDA3E08-687E-43C2-AA7B-0CEC4A9A91E0}"/>
              </a:ext>
            </a:extLst>
          </p:cNvPr>
          <p:cNvPicPr/>
          <p:nvPr/>
        </p:nvPicPr>
        <p:blipFill>
          <a:blip r:embed="rId2"/>
          <a:stretch>
            <a:fillRect/>
          </a:stretch>
        </p:blipFill>
        <p:spPr>
          <a:xfrm>
            <a:off x="6176433" y="2441877"/>
            <a:ext cx="5372100" cy="1974246"/>
          </a:xfrm>
          <a:prstGeom prst="rect">
            <a:avLst/>
          </a:prstGeom>
        </p:spPr>
      </p:pic>
      <p:sp>
        <p:nvSpPr>
          <p:cNvPr id="17" name="Rectangle 11">
            <a:extLst>
              <a:ext uri="{FF2B5EF4-FFF2-40B4-BE49-F238E27FC236}">
                <a16:creationId xmlns:a16="http://schemas.microsoft.com/office/drawing/2014/main" xmlns="" id="{23D0EF74-AD1E-4FD9-914D-8EC9058EBB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08780761-8D4C-424C-BB72-CF37F656A853}"/>
              </a:ext>
            </a:extLst>
          </p:cNvPr>
          <p:cNvPicPr/>
          <p:nvPr/>
        </p:nvPicPr>
        <p:blipFill>
          <a:blip r:embed="rId3"/>
          <a:stretch>
            <a:fillRect/>
          </a:stretch>
        </p:blipFill>
        <p:spPr>
          <a:xfrm>
            <a:off x="404961" y="480060"/>
            <a:ext cx="5532966" cy="5897880"/>
          </a:xfrm>
          <a:prstGeom prst="rect">
            <a:avLst/>
          </a:prstGeom>
        </p:spPr>
      </p:pic>
    </p:spTree>
    <p:extLst>
      <p:ext uri="{BB962C8B-B14F-4D97-AF65-F5344CB8AC3E}">
        <p14:creationId xmlns:p14="http://schemas.microsoft.com/office/powerpoint/2010/main" val="2865108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9E5C1E46-7446-4B33-AEC8-71B440097ACC}"/>
              </a:ext>
            </a:extLst>
          </p:cNvPr>
          <p:cNvSpPr>
            <a:spLocks noGrp="1"/>
          </p:cNvSpPr>
          <p:nvPr>
            <p:ph type="title"/>
          </p:nvPr>
        </p:nvSpPr>
        <p:spPr>
          <a:xfrm>
            <a:off x="640079" y="2053641"/>
            <a:ext cx="3669161" cy="2760098"/>
          </a:xfrm>
        </p:spPr>
        <p:txBody>
          <a:bodyPr>
            <a:normAutofit/>
          </a:bodyPr>
          <a:lstStyle/>
          <a:p>
            <a:r>
              <a:rPr lang="en-GB" dirty="0">
                <a:solidFill>
                  <a:srgbClr val="FFFFFF"/>
                </a:solidFill>
              </a:rPr>
              <a:t>Task 17	</a:t>
            </a:r>
          </a:p>
        </p:txBody>
      </p:sp>
      <p:sp>
        <p:nvSpPr>
          <p:cNvPr id="3" name="Content Placeholder 2">
            <a:extLst>
              <a:ext uri="{FF2B5EF4-FFF2-40B4-BE49-F238E27FC236}">
                <a16:creationId xmlns:a16="http://schemas.microsoft.com/office/drawing/2014/main" xmlns="" id="{86863842-82AD-4FB8-AAE7-2D5132A59F24}"/>
              </a:ext>
            </a:extLst>
          </p:cNvPr>
          <p:cNvSpPr>
            <a:spLocks noGrp="1"/>
          </p:cNvSpPr>
          <p:nvPr>
            <p:ph idx="1"/>
          </p:nvPr>
        </p:nvSpPr>
        <p:spPr>
          <a:xfrm>
            <a:off x="6090574" y="801866"/>
            <a:ext cx="5306084" cy="5230634"/>
          </a:xfrm>
        </p:spPr>
        <p:txBody>
          <a:bodyPr anchor="ctr">
            <a:normAutofit/>
          </a:bodyPr>
          <a:lstStyle/>
          <a:p>
            <a:r>
              <a:rPr lang="en-GB" sz="2400" dirty="0">
                <a:solidFill>
                  <a:srgbClr val="000000"/>
                </a:solidFill>
              </a:rPr>
              <a:t>P1 – P3 You should complete the Olympic and Paralympic Values task</a:t>
            </a:r>
          </a:p>
          <a:p>
            <a:endParaRPr lang="en-GB" sz="2400" dirty="0">
              <a:solidFill>
                <a:srgbClr val="000000"/>
              </a:solidFill>
            </a:endParaRPr>
          </a:p>
          <a:p>
            <a:r>
              <a:rPr lang="en-GB" sz="2400" dirty="0">
                <a:solidFill>
                  <a:srgbClr val="000000"/>
                </a:solidFill>
              </a:rPr>
              <a:t>P4 – P7 You should complete the Business Challenge</a:t>
            </a:r>
          </a:p>
        </p:txBody>
      </p:sp>
    </p:spTree>
    <p:extLst>
      <p:ext uri="{BB962C8B-B14F-4D97-AF65-F5344CB8AC3E}">
        <p14:creationId xmlns:p14="http://schemas.microsoft.com/office/powerpoint/2010/main" val="805031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A680967-8B1A-4EA4-B20E-82D35DDB1B34}"/>
              </a:ext>
            </a:extLst>
          </p:cNvPr>
          <p:cNvPicPr>
            <a:picLocks noChangeAspect="1"/>
          </p:cNvPicPr>
          <p:nvPr/>
        </p:nvPicPr>
        <p:blipFill>
          <a:blip r:embed="rId2"/>
          <a:stretch>
            <a:fillRect/>
          </a:stretch>
        </p:blipFill>
        <p:spPr>
          <a:xfrm>
            <a:off x="1509524" y="85726"/>
            <a:ext cx="8910825" cy="5705588"/>
          </a:xfrm>
          <a:prstGeom prst="rect">
            <a:avLst/>
          </a:prstGeom>
        </p:spPr>
      </p:pic>
    </p:spTree>
    <p:extLst>
      <p:ext uri="{BB962C8B-B14F-4D97-AF65-F5344CB8AC3E}">
        <p14:creationId xmlns:p14="http://schemas.microsoft.com/office/powerpoint/2010/main" val="190420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996FD1-D133-49AD-99A0-B543F002F7B4}"/>
              </a:ext>
            </a:extLst>
          </p:cNvPr>
          <p:cNvPicPr>
            <a:picLocks noChangeAspect="1"/>
          </p:cNvPicPr>
          <p:nvPr/>
        </p:nvPicPr>
        <p:blipFill>
          <a:blip r:embed="rId3"/>
          <a:stretch>
            <a:fillRect/>
          </a:stretch>
        </p:blipFill>
        <p:spPr>
          <a:xfrm>
            <a:off x="1085849" y="214153"/>
            <a:ext cx="9667875" cy="6203553"/>
          </a:xfrm>
          <a:prstGeom prst="rect">
            <a:avLst/>
          </a:prstGeom>
        </p:spPr>
      </p:pic>
    </p:spTree>
    <p:extLst>
      <p:ext uri="{BB962C8B-B14F-4D97-AF65-F5344CB8AC3E}">
        <p14:creationId xmlns:p14="http://schemas.microsoft.com/office/powerpoint/2010/main" val="4171942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xmlns="" id="{9E90EB45-EEE9-4563-8179-65EF62AE09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87D90006-1BF5-4F39-BC58-DDB0F0DEB568}"/>
              </a:ext>
            </a:extLst>
          </p:cNvPr>
          <p:cNvPicPr/>
          <p:nvPr/>
        </p:nvPicPr>
        <p:blipFill>
          <a:blip r:embed="rId2"/>
          <a:stretch>
            <a:fillRect/>
          </a:stretch>
        </p:blipFill>
        <p:spPr>
          <a:xfrm>
            <a:off x="6376395" y="643467"/>
            <a:ext cx="4972176" cy="5571066"/>
          </a:xfrm>
          <a:prstGeom prst="rect">
            <a:avLst/>
          </a:prstGeom>
        </p:spPr>
      </p:pic>
      <p:sp>
        <p:nvSpPr>
          <p:cNvPr id="17" name="Rectangle 11">
            <a:extLst>
              <a:ext uri="{FF2B5EF4-FFF2-40B4-BE49-F238E27FC236}">
                <a16:creationId xmlns:a16="http://schemas.microsoft.com/office/drawing/2014/main" xmlns="" id="{23D0EF74-AD1E-4FD9-914D-8EC9058EBB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E8F61630-15E3-49EC-B983-F4C542FA8491}"/>
              </a:ext>
            </a:extLst>
          </p:cNvPr>
          <p:cNvPicPr/>
          <p:nvPr/>
        </p:nvPicPr>
        <p:blipFill>
          <a:blip r:embed="rId3"/>
          <a:stretch>
            <a:fillRect/>
          </a:stretch>
        </p:blipFill>
        <p:spPr>
          <a:xfrm>
            <a:off x="933958" y="643467"/>
            <a:ext cx="4791115" cy="5571066"/>
          </a:xfrm>
          <a:prstGeom prst="rect">
            <a:avLst/>
          </a:prstGeom>
        </p:spPr>
      </p:pic>
    </p:spTree>
    <p:extLst>
      <p:ext uri="{BB962C8B-B14F-4D97-AF65-F5344CB8AC3E}">
        <p14:creationId xmlns:p14="http://schemas.microsoft.com/office/powerpoint/2010/main" val="156645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xmlns="" id="{666777FD-FE3E-4E64-9324-DF420E662AF6}"/>
              </a:ext>
            </a:extLst>
          </p:cNvPr>
          <p:cNvSpPr txBox="1"/>
          <p:nvPr/>
        </p:nvSpPr>
        <p:spPr>
          <a:xfrm>
            <a:off x="6167535" y="1278294"/>
            <a:ext cx="6024463" cy="3046988"/>
          </a:xfrm>
          <a:prstGeom prst="rect">
            <a:avLst/>
          </a:prstGeom>
          <a:noFill/>
        </p:spPr>
        <p:txBody>
          <a:bodyPr wrap="square" rtlCol="0">
            <a:spAutoFit/>
          </a:bodyPr>
          <a:lstStyle/>
          <a:p>
            <a:pPr algn="ctr"/>
            <a:r>
              <a:rPr lang="en-GB" sz="9600" dirty="0"/>
              <a:t>Wednesday 17</a:t>
            </a:r>
            <a:r>
              <a:rPr lang="en-GB" sz="9600" baseline="30000" dirty="0"/>
              <a:t>th</a:t>
            </a:r>
            <a:r>
              <a:rPr lang="en-GB" sz="9600" dirty="0"/>
              <a:t> June</a:t>
            </a:r>
          </a:p>
        </p:txBody>
      </p:sp>
      <p:pic>
        <p:nvPicPr>
          <p:cNvPr id="2" name="Picture 1">
            <a:extLst>
              <a:ext uri="{FF2B5EF4-FFF2-40B4-BE49-F238E27FC236}">
                <a16:creationId xmlns:a16="http://schemas.microsoft.com/office/drawing/2014/main" xmlns="" id="{9560C2D5-6922-407A-BCDC-FC51858BA0FA}"/>
              </a:ext>
            </a:extLst>
          </p:cNvPr>
          <p:cNvPicPr>
            <a:picLocks noChangeAspect="1"/>
          </p:cNvPicPr>
          <p:nvPr/>
        </p:nvPicPr>
        <p:blipFill>
          <a:blip r:embed="rId3"/>
          <a:stretch>
            <a:fillRect/>
          </a:stretch>
        </p:blipFill>
        <p:spPr>
          <a:xfrm>
            <a:off x="322474" y="1665380"/>
            <a:ext cx="4127350" cy="4127350"/>
          </a:xfrm>
          <a:prstGeom prst="rect">
            <a:avLst/>
          </a:prstGeom>
        </p:spPr>
      </p:pic>
    </p:spTree>
    <p:extLst>
      <p:ext uri="{BB962C8B-B14F-4D97-AF65-F5344CB8AC3E}">
        <p14:creationId xmlns:p14="http://schemas.microsoft.com/office/powerpoint/2010/main" val="2195231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C96C8BAF-68F3-4B78-B238-35DF5D8656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xmlns="" id="{4F4CD6D0-5A87-4BA2-A13A-0E40511C3CF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34774" y="699565"/>
            <a:ext cx="3553132" cy="5156200"/>
            <a:chOff x="7807230" y="2012810"/>
            <a:chExt cx="3251252" cy="3459865"/>
          </a:xfrm>
        </p:grpSpPr>
        <p:sp>
          <p:nvSpPr>
            <p:cNvPr id="31" name="Rectangle 30">
              <a:extLst>
                <a:ext uri="{FF2B5EF4-FFF2-40B4-BE49-F238E27FC236}">
                  <a16:creationId xmlns:a16="http://schemas.microsoft.com/office/drawing/2014/main" xmlns="" id="{5877EAC0-2063-444D-8EE9-72FED2E03B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2C155BF8-661A-4F4A-B4EC-923105C692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A close up of a sign&#10;&#10;Description automatically generated">
            <a:extLst>
              <a:ext uri="{FF2B5EF4-FFF2-40B4-BE49-F238E27FC236}">
                <a16:creationId xmlns:a16="http://schemas.microsoft.com/office/drawing/2014/main" xmlns="" id="{C9E83944-2936-4089-A7C8-7FADBE968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68" y="1672893"/>
            <a:ext cx="3209544" cy="3209544"/>
          </a:xfrm>
          <a:prstGeom prst="rect">
            <a:avLst/>
          </a:prstGeom>
        </p:spPr>
      </p:pic>
      <p:grpSp>
        <p:nvGrpSpPr>
          <p:cNvPr id="34" name="Group 33">
            <a:extLst>
              <a:ext uri="{FF2B5EF4-FFF2-40B4-BE49-F238E27FC236}">
                <a16:creationId xmlns:a16="http://schemas.microsoft.com/office/drawing/2014/main" xmlns="" id="{E9537076-EF48-4F72-9164-FD8260D550A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319434" y="699565"/>
            <a:ext cx="3553132" cy="5156200"/>
            <a:chOff x="7807230" y="2012810"/>
            <a:chExt cx="3251252" cy="3459865"/>
          </a:xfrm>
        </p:grpSpPr>
        <p:sp>
          <p:nvSpPr>
            <p:cNvPr id="35" name="Rectangle 34">
              <a:extLst>
                <a:ext uri="{FF2B5EF4-FFF2-40B4-BE49-F238E27FC236}">
                  <a16:creationId xmlns:a16="http://schemas.microsoft.com/office/drawing/2014/main" xmlns="" id="{689673CB-C48B-4D05-B6E4-B88CD5BAA0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96C31A20-B341-476E-8C04-A26C87E149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xmlns="" id="{59EA5150-9921-41CB-A852-C7D733172BD7}"/>
              </a:ext>
            </a:extLst>
          </p:cNvPr>
          <p:cNvPicPr>
            <a:picLocks noChangeAspect="1"/>
          </p:cNvPicPr>
          <p:nvPr/>
        </p:nvPicPr>
        <p:blipFill>
          <a:blip r:embed="rId3"/>
          <a:stretch>
            <a:fillRect/>
          </a:stretch>
        </p:blipFill>
        <p:spPr>
          <a:xfrm>
            <a:off x="4487333" y="1672893"/>
            <a:ext cx="3209544" cy="3209544"/>
          </a:xfrm>
          <a:prstGeom prst="rect">
            <a:avLst/>
          </a:prstGeom>
        </p:spPr>
      </p:pic>
      <p:grpSp>
        <p:nvGrpSpPr>
          <p:cNvPr id="38" name="Group 37">
            <a:extLst>
              <a:ext uri="{FF2B5EF4-FFF2-40B4-BE49-F238E27FC236}">
                <a16:creationId xmlns:a16="http://schemas.microsoft.com/office/drawing/2014/main" xmlns="" id="{6EFC3492-86BD-4D75-B5B4-C2DBFE0BD1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104093" y="699565"/>
            <a:ext cx="3553132" cy="5156200"/>
            <a:chOff x="7807230" y="2012810"/>
            <a:chExt cx="3251252" cy="3459865"/>
          </a:xfrm>
        </p:grpSpPr>
        <p:sp>
          <p:nvSpPr>
            <p:cNvPr id="39" name="Rectangle 38">
              <a:extLst>
                <a:ext uri="{FF2B5EF4-FFF2-40B4-BE49-F238E27FC236}">
                  <a16:creationId xmlns:a16="http://schemas.microsoft.com/office/drawing/2014/main" xmlns="" id="{F72E5074-2516-4705-BFF1-F508394A0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02259E4C-F24C-4180-AEC3-76255D535E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A person wearing a suit and tie&#10;&#10;Description automatically generated">
            <a:extLst>
              <a:ext uri="{FF2B5EF4-FFF2-40B4-BE49-F238E27FC236}">
                <a16:creationId xmlns:a16="http://schemas.microsoft.com/office/drawing/2014/main" xmlns="" id="{4B9F1B40-CB84-458C-AEDE-A17C7F304714}"/>
              </a:ext>
            </a:extLst>
          </p:cNvPr>
          <p:cNvPicPr>
            <a:picLocks noChangeAspect="1"/>
          </p:cNvPicPr>
          <p:nvPr/>
        </p:nvPicPr>
        <p:blipFill>
          <a:blip r:embed="rId4"/>
          <a:stretch>
            <a:fillRect/>
          </a:stretch>
        </p:blipFill>
        <p:spPr>
          <a:xfrm>
            <a:off x="8275887" y="2350909"/>
            <a:ext cx="3209544" cy="1853511"/>
          </a:xfrm>
          <a:prstGeom prst="rect">
            <a:avLst/>
          </a:prstGeom>
        </p:spPr>
      </p:pic>
    </p:spTree>
    <p:extLst>
      <p:ext uri="{BB962C8B-B14F-4D97-AF65-F5344CB8AC3E}">
        <p14:creationId xmlns:p14="http://schemas.microsoft.com/office/powerpoint/2010/main" val="1115770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E3049BB-9FFC-4834-BB32-99F7439C1367}"/>
              </a:ext>
            </a:extLst>
          </p:cNvPr>
          <p:cNvSpPr>
            <a:spLocks noGrp="1"/>
          </p:cNvSpPr>
          <p:nvPr>
            <p:ph idx="1"/>
          </p:nvPr>
        </p:nvSpPr>
        <p:spPr/>
        <p:txBody>
          <a:bodyPr>
            <a:normAutofit fontScale="92500" lnSpcReduction="20000"/>
          </a:bodyPr>
          <a:lstStyle/>
          <a:p>
            <a:r>
              <a:rPr lang="en-GB" dirty="0"/>
              <a:t>For 24 hours... it's World Record Day! I have hand selected a variety of different world records we can attempt at home. Not only will you be trying to beat the WR, your teachers will be taking part and posting their scores too and we will crown a St Columba's Primary Record Holder. If you would like Tweet @Tennant_PE and @St Columbas2016 with your attempts too.</a:t>
            </a:r>
          </a:p>
          <a:p>
            <a:pPr marL="0" indent="0">
              <a:buNone/>
            </a:pPr>
            <a:r>
              <a:rPr lang="en-GB" dirty="0"/>
              <a:t> </a:t>
            </a:r>
          </a:p>
          <a:p>
            <a:pPr marL="0" indent="0">
              <a:buNone/>
            </a:pPr>
            <a:r>
              <a:rPr lang="en-GB" dirty="0"/>
              <a:t>First up, watch the World Record Day Intro and Quiz PowerPoint</a:t>
            </a:r>
          </a:p>
          <a:p>
            <a:r>
              <a:rPr lang="en-GB" dirty="0"/>
              <a:t>Have a go at the world record challenges! Remember determination is key and don't give up if you find it difficult, we learn most when we keep trying!</a:t>
            </a:r>
          </a:p>
          <a:p>
            <a:r>
              <a:rPr lang="en-GB" dirty="0"/>
              <a:t>Complete the wordsearches</a:t>
            </a:r>
          </a:p>
          <a:p>
            <a:r>
              <a:rPr lang="en-GB" dirty="0"/>
              <a:t>Try the mindfulness challenge</a:t>
            </a:r>
          </a:p>
          <a:p>
            <a:endParaRPr lang="en-GB" dirty="0"/>
          </a:p>
        </p:txBody>
      </p:sp>
      <p:pic>
        <p:nvPicPr>
          <p:cNvPr id="5" name="Picture 4">
            <a:extLst>
              <a:ext uri="{FF2B5EF4-FFF2-40B4-BE49-F238E27FC236}">
                <a16:creationId xmlns:a16="http://schemas.microsoft.com/office/drawing/2014/main" xmlns="" id="{8343C5BC-8633-4E62-ADF6-5C4FD6159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377" y="457199"/>
            <a:ext cx="7105650" cy="447675"/>
          </a:xfrm>
          <a:prstGeom prst="rect">
            <a:avLst/>
          </a:prstGeom>
        </p:spPr>
      </p:pic>
      <p:pic>
        <p:nvPicPr>
          <p:cNvPr id="6" name="Picture 5">
            <a:extLst>
              <a:ext uri="{FF2B5EF4-FFF2-40B4-BE49-F238E27FC236}">
                <a16:creationId xmlns:a16="http://schemas.microsoft.com/office/drawing/2014/main" xmlns="" id="{2D031F24-D9DA-42E2-A0F0-9833562C4D9B}"/>
              </a:ext>
            </a:extLst>
          </p:cNvPr>
          <p:cNvPicPr>
            <a:picLocks noChangeAspect="1"/>
          </p:cNvPicPr>
          <p:nvPr/>
        </p:nvPicPr>
        <p:blipFill>
          <a:blip r:embed="rId3"/>
          <a:stretch>
            <a:fillRect/>
          </a:stretch>
        </p:blipFill>
        <p:spPr>
          <a:xfrm>
            <a:off x="9175601" y="224565"/>
            <a:ext cx="1360618" cy="1360618"/>
          </a:xfrm>
          <a:prstGeom prst="rect">
            <a:avLst/>
          </a:prstGeom>
        </p:spPr>
      </p:pic>
    </p:spTree>
    <p:extLst>
      <p:ext uri="{BB962C8B-B14F-4D97-AF65-F5344CB8AC3E}">
        <p14:creationId xmlns:p14="http://schemas.microsoft.com/office/powerpoint/2010/main" val="3869158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DE09615D-24FD-4086-87D4-3BC6FF4383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2CD1987F-8813-4F4A-BE57-BB00FB4F081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xmlns="" id="{A5DB1A25-AC7B-410A-8221-09821D096B0E}"/>
              </a:ext>
            </a:extLst>
          </p:cNvPr>
          <p:cNvSpPr>
            <a:spLocks noGrp="1"/>
          </p:cNvSpPr>
          <p:nvPr>
            <p:ph type="title"/>
          </p:nvPr>
        </p:nvSpPr>
        <p:spPr>
          <a:xfrm>
            <a:off x="6738267" y="802955"/>
            <a:ext cx="4333814" cy="1454051"/>
          </a:xfrm>
        </p:spPr>
        <p:txBody>
          <a:bodyPr>
            <a:normAutofit/>
          </a:bodyPr>
          <a:lstStyle/>
          <a:p>
            <a:r>
              <a:rPr lang="en-GB" sz="3600" dirty="0">
                <a:solidFill>
                  <a:srgbClr val="000000"/>
                </a:solidFill>
              </a:rPr>
              <a:t>Keep going – you are doing great!</a:t>
            </a:r>
          </a:p>
        </p:txBody>
      </p:sp>
      <p:sp>
        <p:nvSpPr>
          <p:cNvPr id="20" name="Freeform 67">
            <a:extLst>
              <a:ext uri="{FF2B5EF4-FFF2-40B4-BE49-F238E27FC236}">
                <a16:creationId xmlns:a16="http://schemas.microsoft.com/office/drawing/2014/main" xmlns="" id="{68C00EAE-4816-44D0-8DA9-3F070179BA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Oval 21">
            <a:extLst>
              <a:ext uri="{FF2B5EF4-FFF2-40B4-BE49-F238E27FC236}">
                <a16:creationId xmlns:a16="http://schemas.microsoft.com/office/drawing/2014/main" xmlns="" id="{D5391212-5277-4C05-9E96-E724C9611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65">
            <a:extLst>
              <a:ext uri="{FF2B5EF4-FFF2-40B4-BE49-F238E27FC236}">
                <a16:creationId xmlns:a16="http://schemas.microsoft.com/office/drawing/2014/main" xmlns="" id="{0B331F10-0144-4133-AB48-EDEFB35465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eometric shapes on a wooden background">
            <a:extLst>
              <a:ext uri="{FF2B5EF4-FFF2-40B4-BE49-F238E27FC236}">
                <a16:creationId xmlns:a16="http://schemas.microsoft.com/office/drawing/2014/main" xmlns="" id="{7C9539D1-34B0-4150-B763-44CE1F67027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387" r="14810" b="4"/>
          <a:stretch/>
        </p:blipFill>
        <p:spPr>
          <a:xfrm>
            <a:off x="20" y="4310923"/>
            <a:ext cx="3083422" cy="2547077"/>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7" name="Picture 6" descr="Boy in park holding magnifying glass to eye with friends">
            <a:extLst>
              <a:ext uri="{FF2B5EF4-FFF2-40B4-BE49-F238E27FC236}">
                <a16:creationId xmlns:a16="http://schemas.microsoft.com/office/drawing/2014/main" xmlns="" id="{9918D95F-99B2-41B7-9ACA-CD608A732AD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33249" r="2" b="2"/>
          <a:stretch/>
        </p:blipFill>
        <p:spPr>
          <a:xfrm>
            <a:off x="3532736" y="2984162"/>
            <a:ext cx="2555402" cy="2555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1" name="Picture 10" descr="Student writing in class  close-up">
            <a:extLst>
              <a:ext uri="{FF2B5EF4-FFF2-40B4-BE49-F238E27FC236}">
                <a16:creationId xmlns:a16="http://schemas.microsoft.com/office/drawing/2014/main" xmlns="" id="{8C07686E-674C-4793-BA9A-416B2F465D89}"/>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r="20675" b="-3"/>
          <a:stretch/>
        </p:blipFill>
        <p:spPr>
          <a:xfrm>
            <a:off x="1" y="-1"/>
            <a:ext cx="3943111" cy="3318096"/>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3" name="Content Placeholder 2">
            <a:extLst>
              <a:ext uri="{FF2B5EF4-FFF2-40B4-BE49-F238E27FC236}">
                <a16:creationId xmlns:a16="http://schemas.microsoft.com/office/drawing/2014/main" xmlns="" id="{48E512AE-E902-47D6-A816-5D5B7158E2A2}"/>
              </a:ext>
            </a:extLst>
          </p:cNvPr>
          <p:cNvSpPr>
            <a:spLocks noGrp="1"/>
          </p:cNvSpPr>
          <p:nvPr>
            <p:ph idx="1"/>
          </p:nvPr>
        </p:nvSpPr>
        <p:spPr>
          <a:xfrm>
            <a:off x="6734684" y="2019116"/>
            <a:ext cx="5066713" cy="4041855"/>
          </a:xfrm>
        </p:spPr>
        <p:txBody>
          <a:bodyPr anchor="ctr">
            <a:normAutofit/>
          </a:bodyPr>
          <a:lstStyle/>
          <a:p>
            <a:r>
              <a:rPr lang="en-GB" sz="1600" dirty="0">
                <a:solidFill>
                  <a:srgbClr val="000000"/>
                </a:solidFill>
              </a:rPr>
              <a:t>We will continue with our daily tasks for the remainder of this week but please remember we have our overall task to keep working on – </a:t>
            </a:r>
            <a:r>
              <a:rPr lang="en-GB" sz="1600" b="1" u="sng" dirty="0">
                <a:solidFill>
                  <a:srgbClr val="000000"/>
                </a:solidFill>
              </a:rPr>
              <a:t>Fitness Fortnight Activity Tracker </a:t>
            </a:r>
            <a:r>
              <a:rPr lang="en-GB" sz="1600" dirty="0">
                <a:solidFill>
                  <a:srgbClr val="000000"/>
                </a:solidFill>
              </a:rPr>
              <a:t>and the </a:t>
            </a:r>
            <a:r>
              <a:rPr lang="en-GB" sz="1600" b="1" u="sng" dirty="0">
                <a:solidFill>
                  <a:srgbClr val="000000"/>
                </a:solidFill>
              </a:rPr>
              <a:t>Get Set Tokyo website.</a:t>
            </a:r>
          </a:p>
          <a:p>
            <a:r>
              <a:rPr lang="en-GB" sz="1600" dirty="0">
                <a:solidFill>
                  <a:srgbClr val="000000"/>
                </a:solidFill>
              </a:rPr>
              <a:t>You will hopefully have already added to your Activity Tracker.  Please remember that once you have completed a day’s daily assignments you are being challenged to complete 1 main Health and Wellbeing activity each day in addition to the tasks detailed on this PowerPoint.  The next 2 slides contain the record sheet (which can be printed if possible or recorded in another way) and a list of suggested tasks.</a:t>
            </a:r>
            <a:endParaRPr lang="en-GB" sz="1600" dirty="0">
              <a:cs typeface="Calibri"/>
            </a:endParaRPr>
          </a:p>
          <a:p>
            <a:r>
              <a:rPr lang="en-GB" sz="1600" dirty="0">
                <a:solidFill>
                  <a:srgbClr val="000000"/>
                </a:solidFill>
              </a:rPr>
              <a:t>On 29</a:t>
            </a:r>
            <a:r>
              <a:rPr lang="en-GB" sz="1600" baseline="30000" dirty="0">
                <a:solidFill>
                  <a:srgbClr val="000000"/>
                </a:solidFill>
              </a:rPr>
              <a:t>th</a:t>
            </a:r>
            <a:r>
              <a:rPr lang="en-GB" sz="1600" dirty="0">
                <a:solidFill>
                  <a:srgbClr val="000000"/>
                </a:solidFill>
              </a:rPr>
              <a:t> May you are invited to upload your results by replying to the Fitness Fortnight blog post.  Please only use initials in the name box, no full names should be posted.</a:t>
            </a:r>
            <a:endParaRPr lang="en-GB" sz="1600" dirty="0">
              <a:solidFill>
                <a:srgbClr val="000000"/>
              </a:solidFill>
              <a:cs typeface="Calibri"/>
            </a:endParaRPr>
          </a:p>
        </p:txBody>
      </p:sp>
    </p:spTree>
    <p:extLst>
      <p:ext uri="{BB962C8B-B14F-4D97-AF65-F5344CB8AC3E}">
        <p14:creationId xmlns:p14="http://schemas.microsoft.com/office/powerpoint/2010/main" val="2102768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ECD0B2D-3377-4243-BB9A-1345F8F2ED6E}"/>
              </a:ext>
            </a:extLst>
          </p:cNvPr>
          <p:cNvPicPr>
            <a:picLocks noChangeAspect="1"/>
          </p:cNvPicPr>
          <p:nvPr/>
        </p:nvPicPr>
        <p:blipFill>
          <a:blip r:embed="rId2"/>
          <a:stretch>
            <a:fillRect/>
          </a:stretch>
        </p:blipFill>
        <p:spPr>
          <a:xfrm>
            <a:off x="643467" y="1138936"/>
            <a:ext cx="10905066" cy="4580126"/>
          </a:xfrm>
          <a:prstGeom prst="rect">
            <a:avLst/>
          </a:prstGeom>
        </p:spPr>
      </p:pic>
      <p:sp>
        <p:nvSpPr>
          <p:cNvPr id="5" name="Rectangle 4">
            <a:extLst>
              <a:ext uri="{FF2B5EF4-FFF2-40B4-BE49-F238E27FC236}">
                <a16:creationId xmlns:a16="http://schemas.microsoft.com/office/drawing/2014/main" xmlns="" id="{05E749C0-2A85-4A82-8CE3-943EFDD0611C}"/>
              </a:ext>
            </a:extLst>
          </p:cNvPr>
          <p:cNvSpPr/>
          <p:nvPr/>
        </p:nvSpPr>
        <p:spPr>
          <a:xfrm>
            <a:off x="5325127" y="2090143"/>
            <a:ext cx="2211355" cy="410547"/>
          </a:xfrm>
          <a:prstGeom prst="rect">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721573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62B1FFD-CAAA-4064-AFE8-757265F1EC96}"/>
              </a:ext>
            </a:extLst>
          </p:cNvPr>
          <p:cNvPicPr>
            <a:picLocks noChangeAspect="1"/>
          </p:cNvPicPr>
          <p:nvPr/>
        </p:nvPicPr>
        <p:blipFill>
          <a:blip r:embed="rId2"/>
          <a:stretch>
            <a:fillRect/>
          </a:stretch>
        </p:blipFill>
        <p:spPr>
          <a:xfrm>
            <a:off x="643467" y="1098042"/>
            <a:ext cx="10905066" cy="4661914"/>
          </a:xfrm>
          <a:prstGeom prst="rect">
            <a:avLst/>
          </a:prstGeom>
        </p:spPr>
      </p:pic>
      <p:sp>
        <p:nvSpPr>
          <p:cNvPr id="3" name="Rectangle 2">
            <a:extLst>
              <a:ext uri="{FF2B5EF4-FFF2-40B4-BE49-F238E27FC236}">
                <a16:creationId xmlns:a16="http://schemas.microsoft.com/office/drawing/2014/main" xmlns="" id="{D5E6C591-1F07-4164-A4F7-267E8417691A}"/>
              </a:ext>
            </a:extLst>
          </p:cNvPr>
          <p:cNvSpPr/>
          <p:nvPr/>
        </p:nvSpPr>
        <p:spPr>
          <a:xfrm>
            <a:off x="887351" y="2064976"/>
            <a:ext cx="2308855" cy="410547"/>
          </a:xfrm>
          <a:prstGeom prst="rect">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852875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A71325F-4389-46E5-AA82-726F5A4A8EC7}"/>
              </a:ext>
            </a:extLst>
          </p:cNvPr>
          <p:cNvPicPr>
            <a:picLocks noChangeAspect="1"/>
          </p:cNvPicPr>
          <p:nvPr/>
        </p:nvPicPr>
        <p:blipFill>
          <a:blip r:embed="rId2"/>
          <a:stretch>
            <a:fillRect/>
          </a:stretch>
        </p:blipFill>
        <p:spPr>
          <a:xfrm>
            <a:off x="643467" y="1084410"/>
            <a:ext cx="10905066" cy="4689179"/>
          </a:xfrm>
          <a:prstGeom prst="rect">
            <a:avLst/>
          </a:prstGeom>
        </p:spPr>
      </p:pic>
      <p:sp>
        <p:nvSpPr>
          <p:cNvPr id="3" name="Rectangle 2">
            <a:extLst>
              <a:ext uri="{FF2B5EF4-FFF2-40B4-BE49-F238E27FC236}">
                <a16:creationId xmlns:a16="http://schemas.microsoft.com/office/drawing/2014/main" xmlns="" id="{E4817BA1-F568-4A74-86D5-8D481C88AB64}"/>
              </a:ext>
            </a:extLst>
          </p:cNvPr>
          <p:cNvSpPr/>
          <p:nvPr/>
        </p:nvSpPr>
        <p:spPr>
          <a:xfrm>
            <a:off x="5476129" y="1653915"/>
            <a:ext cx="2211355" cy="410547"/>
          </a:xfrm>
          <a:prstGeom prst="rect">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242032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23B569A-1A9B-4AE5-B3A8-6B194FD69667}"/>
              </a:ext>
            </a:extLst>
          </p:cNvPr>
          <p:cNvPicPr>
            <a:picLocks noChangeAspect="1"/>
          </p:cNvPicPr>
          <p:nvPr/>
        </p:nvPicPr>
        <p:blipFill>
          <a:blip r:embed="rId2"/>
          <a:stretch>
            <a:fillRect/>
          </a:stretch>
        </p:blipFill>
        <p:spPr>
          <a:xfrm>
            <a:off x="643467" y="1084410"/>
            <a:ext cx="10905066" cy="4689179"/>
          </a:xfrm>
          <a:prstGeom prst="rect">
            <a:avLst/>
          </a:prstGeom>
        </p:spPr>
      </p:pic>
      <p:sp>
        <p:nvSpPr>
          <p:cNvPr id="3" name="Rectangle 2">
            <a:extLst>
              <a:ext uri="{FF2B5EF4-FFF2-40B4-BE49-F238E27FC236}">
                <a16:creationId xmlns:a16="http://schemas.microsoft.com/office/drawing/2014/main" xmlns="" id="{F0843C21-3BC2-4BE2-AE63-EDEFFB076759}"/>
              </a:ext>
            </a:extLst>
          </p:cNvPr>
          <p:cNvSpPr/>
          <p:nvPr/>
        </p:nvSpPr>
        <p:spPr>
          <a:xfrm>
            <a:off x="895739" y="1989476"/>
            <a:ext cx="2211355" cy="410547"/>
          </a:xfrm>
          <a:prstGeom prst="rect">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581798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table, sitting, man&#10;&#10;Description automatically generated">
            <a:extLst>
              <a:ext uri="{FF2B5EF4-FFF2-40B4-BE49-F238E27FC236}">
                <a16:creationId xmlns:a16="http://schemas.microsoft.com/office/drawing/2014/main" xmlns="" id="{0F05582D-9B44-4AD9-B737-C3F956B87528}"/>
              </a:ext>
            </a:extLst>
          </p:cNvPr>
          <p:cNvPicPr>
            <a:picLocks noChangeAspect="1"/>
          </p:cNvPicPr>
          <p:nvPr/>
        </p:nvPicPr>
        <p:blipFill>
          <a:blip r:embed="rId2"/>
          <a:stretch>
            <a:fillRect/>
          </a:stretch>
        </p:blipFill>
        <p:spPr>
          <a:xfrm>
            <a:off x="643467" y="1098042"/>
            <a:ext cx="10905066" cy="4661914"/>
          </a:xfrm>
          <a:prstGeom prst="rect">
            <a:avLst/>
          </a:prstGeom>
        </p:spPr>
      </p:pic>
      <p:sp>
        <p:nvSpPr>
          <p:cNvPr id="3" name="Rectangle 2">
            <a:extLst>
              <a:ext uri="{FF2B5EF4-FFF2-40B4-BE49-F238E27FC236}">
                <a16:creationId xmlns:a16="http://schemas.microsoft.com/office/drawing/2014/main" xmlns="" id="{4CAA4C33-056F-45C1-8C1D-BF07D2E119A1}"/>
              </a:ext>
            </a:extLst>
          </p:cNvPr>
          <p:cNvSpPr/>
          <p:nvPr/>
        </p:nvSpPr>
        <p:spPr>
          <a:xfrm>
            <a:off x="5383850" y="1989476"/>
            <a:ext cx="2211355" cy="410547"/>
          </a:xfrm>
          <a:prstGeom prst="rect">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837937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8815D4-AE6F-488F-8B41-1382D55D0C44}"/>
              </a:ext>
            </a:extLst>
          </p:cNvPr>
          <p:cNvPicPr>
            <a:picLocks noChangeAspect="1"/>
          </p:cNvPicPr>
          <p:nvPr/>
        </p:nvPicPr>
        <p:blipFill>
          <a:blip r:embed="rId2"/>
          <a:stretch>
            <a:fillRect/>
          </a:stretch>
        </p:blipFill>
        <p:spPr>
          <a:xfrm>
            <a:off x="643467" y="975360"/>
            <a:ext cx="10905066" cy="4907278"/>
          </a:xfrm>
          <a:prstGeom prst="rect">
            <a:avLst/>
          </a:prstGeom>
        </p:spPr>
      </p:pic>
      <p:sp>
        <p:nvSpPr>
          <p:cNvPr id="3" name="Rectangle 2">
            <a:extLst>
              <a:ext uri="{FF2B5EF4-FFF2-40B4-BE49-F238E27FC236}">
                <a16:creationId xmlns:a16="http://schemas.microsoft.com/office/drawing/2014/main" xmlns="" id="{DCE5B730-6E19-4C0E-ABB1-CEA7C2959B20}"/>
              </a:ext>
            </a:extLst>
          </p:cNvPr>
          <p:cNvSpPr/>
          <p:nvPr/>
        </p:nvSpPr>
        <p:spPr>
          <a:xfrm>
            <a:off x="862184" y="1536470"/>
            <a:ext cx="4951387" cy="410547"/>
          </a:xfrm>
          <a:prstGeom prst="rect">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112876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059F073-25B7-4FD5-A63C-CAC876C5BE1A}"/>
              </a:ext>
            </a:extLst>
          </p:cNvPr>
          <p:cNvPicPr>
            <a:picLocks noChangeAspect="1"/>
          </p:cNvPicPr>
          <p:nvPr/>
        </p:nvPicPr>
        <p:blipFill>
          <a:blip r:embed="rId2"/>
          <a:stretch>
            <a:fillRect/>
          </a:stretch>
        </p:blipFill>
        <p:spPr>
          <a:xfrm>
            <a:off x="525624" y="577130"/>
            <a:ext cx="11140751" cy="5906519"/>
          </a:xfrm>
          <a:prstGeom prst="rect">
            <a:avLst/>
          </a:prstGeom>
        </p:spPr>
      </p:pic>
    </p:spTree>
    <p:extLst>
      <p:ext uri="{BB962C8B-B14F-4D97-AF65-F5344CB8AC3E}">
        <p14:creationId xmlns:p14="http://schemas.microsoft.com/office/powerpoint/2010/main" val="872770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AB7170CB-1D8D-4829-8F09-F9C34431F6F5}"/>
              </a:ext>
            </a:extLst>
          </p:cNvPr>
          <p:cNvGraphicFramePr>
            <a:graphicFrameLocks noGrp="1"/>
          </p:cNvGraphicFramePr>
          <p:nvPr>
            <p:extLst>
              <p:ext uri="{D42A27DB-BD31-4B8C-83A1-F6EECF244321}">
                <p14:modId xmlns:p14="http://schemas.microsoft.com/office/powerpoint/2010/main" val="2563365721"/>
              </p:ext>
            </p:extLst>
          </p:nvPr>
        </p:nvGraphicFramePr>
        <p:xfrm>
          <a:off x="2475418" y="3269943"/>
          <a:ext cx="8128000" cy="29667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2800351893"/>
                    </a:ext>
                  </a:extLst>
                </a:gridCol>
                <a:gridCol w="4064000">
                  <a:extLst>
                    <a:ext uri="{9D8B030D-6E8A-4147-A177-3AD203B41FA5}">
                      <a16:colId xmlns:a16="http://schemas.microsoft.com/office/drawing/2014/main" xmlns="" val="3175966708"/>
                    </a:ext>
                  </a:extLst>
                </a:gridCol>
              </a:tblGrid>
              <a:tr h="370840">
                <a:tc>
                  <a:txBody>
                    <a:bodyPr/>
                    <a:lstStyle/>
                    <a:p>
                      <a:r>
                        <a:rPr lang="en-GB" dirty="0"/>
                        <a:t>Challenge</a:t>
                      </a:r>
                    </a:p>
                  </a:txBody>
                  <a:tcPr/>
                </a:tc>
                <a:tc>
                  <a:txBody>
                    <a:bodyPr/>
                    <a:lstStyle/>
                    <a:p>
                      <a:r>
                        <a:rPr lang="en-GB" dirty="0"/>
                        <a:t>Your Score</a:t>
                      </a:r>
                    </a:p>
                  </a:txBody>
                  <a:tcPr/>
                </a:tc>
                <a:extLst>
                  <a:ext uri="{0D108BD9-81ED-4DB2-BD59-A6C34878D82A}">
                    <a16:rowId xmlns:a16="http://schemas.microsoft.com/office/drawing/2014/main" xmlns="" val="383492238"/>
                  </a:ext>
                </a:extLst>
              </a:tr>
              <a:tr h="370840">
                <a:tc>
                  <a:txBody>
                    <a:bodyPr/>
                    <a:lstStyle/>
                    <a:p>
                      <a:r>
                        <a:rPr lang="en-GB" dirty="0"/>
                        <a:t>1</a:t>
                      </a:r>
                    </a:p>
                  </a:txBody>
                  <a:tcPr/>
                </a:tc>
                <a:tc>
                  <a:txBody>
                    <a:bodyPr/>
                    <a:lstStyle/>
                    <a:p>
                      <a:endParaRPr lang="en-GB"/>
                    </a:p>
                  </a:txBody>
                  <a:tcPr/>
                </a:tc>
                <a:extLst>
                  <a:ext uri="{0D108BD9-81ED-4DB2-BD59-A6C34878D82A}">
                    <a16:rowId xmlns:a16="http://schemas.microsoft.com/office/drawing/2014/main" xmlns="" val="2616810548"/>
                  </a:ext>
                </a:extLst>
              </a:tr>
              <a:tr h="370840">
                <a:tc>
                  <a:txBody>
                    <a:bodyPr/>
                    <a:lstStyle/>
                    <a:p>
                      <a:r>
                        <a:rPr lang="en-GB" dirty="0"/>
                        <a:t>2</a:t>
                      </a:r>
                    </a:p>
                  </a:txBody>
                  <a:tcPr/>
                </a:tc>
                <a:tc>
                  <a:txBody>
                    <a:bodyPr/>
                    <a:lstStyle/>
                    <a:p>
                      <a:endParaRPr lang="en-GB" dirty="0"/>
                    </a:p>
                  </a:txBody>
                  <a:tcPr/>
                </a:tc>
                <a:extLst>
                  <a:ext uri="{0D108BD9-81ED-4DB2-BD59-A6C34878D82A}">
                    <a16:rowId xmlns:a16="http://schemas.microsoft.com/office/drawing/2014/main" xmlns="" val="765613412"/>
                  </a:ext>
                </a:extLst>
              </a:tr>
              <a:tr h="370840">
                <a:tc>
                  <a:txBody>
                    <a:bodyPr/>
                    <a:lstStyle/>
                    <a:p>
                      <a:r>
                        <a:rPr lang="en-GB" dirty="0"/>
                        <a:t>3</a:t>
                      </a:r>
                    </a:p>
                  </a:txBody>
                  <a:tcPr/>
                </a:tc>
                <a:tc>
                  <a:txBody>
                    <a:bodyPr/>
                    <a:lstStyle/>
                    <a:p>
                      <a:endParaRPr lang="en-GB"/>
                    </a:p>
                  </a:txBody>
                  <a:tcPr/>
                </a:tc>
                <a:extLst>
                  <a:ext uri="{0D108BD9-81ED-4DB2-BD59-A6C34878D82A}">
                    <a16:rowId xmlns:a16="http://schemas.microsoft.com/office/drawing/2014/main" xmlns="" val="1375587120"/>
                  </a:ext>
                </a:extLst>
              </a:tr>
              <a:tr h="370840">
                <a:tc>
                  <a:txBody>
                    <a:bodyPr/>
                    <a:lstStyle/>
                    <a:p>
                      <a:r>
                        <a:rPr lang="en-GB" dirty="0"/>
                        <a:t>4</a:t>
                      </a:r>
                    </a:p>
                  </a:txBody>
                  <a:tcPr/>
                </a:tc>
                <a:tc>
                  <a:txBody>
                    <a:bodyPr/>
                    <a:lstStyle/>
                    <a:p>
                      <a:endParaRPr lang="en-GB"/>
                    </a:p>
                  </a:txBody>
                  <a:tcPr/>
                </a:tc>
                <a:extLst>
                  <a:ext uri="{0D108BD9-81ED-4DB2-BD59-A6C34878D82A}">
                    <a16:rowId xmlns:a16="http://schemas.microsoft.com/office/drawing/2014/main" xmlns="" val="871380449"/>
                  </a:ext>
                </a:extLst>
              </a:tr>
              <a:tr h="370840">
                <a:tc>
                  <a:txBody>
                    <a:bodyPr/>
                    <a:lstStyle/>
                    <a:p>
                      <a:r>
                        <a:rPr lang="en-GB" dirty="0"/>
                        <a:t>5</a:t>
                      </a:r>
                    </a:p>
                  </a:txBody>
                  <a:tcPr/>
                </a:tc>
                <a:tc>
                  <a:txBody>
                    <a:bodyPr/>
                    <a:lstStyle/>
                    <a:p>
                      <a:endParaRPr lang="en-GB"/>
                    </a:p>
                  </a:txBody>
                  <a:tcPr/>
                </a:tc>
                <a:extLst>
                  <a:ext uri="{0D108BD9-81ED-4DB2-BD59-A6C34878D82A}">
                    <a16:rowId xmlns:a16="http://schemas.microsoft.com/office/drawing/2014/main" xmlns="" val="793000547"/>
                  </a:ext>
                </a:extLst>
              </a:tr>
              <a:tr h="370840">
                <a:tc>
                  <a:txBody>
                    <a:bodyPr/>
                    <a:lstStyle/>
                    <a:p>
                      <a:r>
                        <a:rPr lang="en-GB" dirty="0"/>
                        <a:t>6</a:t>
                      </a:r>
                    </a:p>
                  </a:txBody>
                  <a:tcPr/>
                </a:tc>
                <a:tc>
                  <a:txBody>
                    <a:bodyPr/>
                    <a:lstStyle/>
                    <a:p>
                      <a:endParaRPr lang="en-GB" dirty="0"/>
                    </a:p>
                  </a:txBody>
                  <a:tcPr/>
                </a:tc>
                <a:extLst>
                  <a:ext uri="{0D108BD9-81ED-4DB2-BD59-A6C34878D82A}">
                    <a16:rowId xmlns:a16="http://schemas.microsoft.com/office/drawing/2014/main" xmlns="" val="3348981142"/>
                  </a:ext>
                </a:extLst>
              </a:tr>
              <a:tr h="370840">
                <a:tc>
                  <a:txBody>
                    <a:bodyPr/>
                    <a:lstStyle/>
                    <a:p>
                      <a:r>
                        <a:rPr lang="en-GB" dirty="0"/>
                        <a:t>7</a:t>
                      </a:r>
                    </a:p>
                  </a:txBody>
                  <a:tcPr/>
                </a:tc>
                <a:tc>
                  <a:txBody>
                    <a:bodyPr/>
                    <a:lstStyle/>
                    <a:p>
                      <a:endParaRPr lang="en-GB" dirty="0"/>
                    </a:p>
                  </a:txBody>
                  <a:tcPr/>
                </a:tc>
                <a:extLst>
                  <a:ext uri="{0D108BD9-81ED-4DB2-BD59-A6C34878D82A}">
                    <a16:rowId xmlns:a16="http://schemas.microsoft.com/office/drawing/2014/main" xmlns="" val="1290092037"/>
                  </a:ext>
                </a:extLst>
              </a:tr>
            </a:tbl>
          </a:graphicData>
        </a:graphic>
      </p:graphicFrame>
      <p:pic>
        <p:nvPicPr>
          <p:cNvPr id="5" name="Picture 4">
            <a:extLst>
              <a:ext uri="{FF2B5EF4-FFF2-40B4-BE49-F238E27FC236}">
                <a16:creationId xmlns:a16="http://schemas.microsoft.com/office/drawing/2014/main" xmlns="" id="{A3C9A2A2-61DF-4CEE-A0CE-8BEDA0570299}"/>
              </a:ext>
            </a:extLst>
          </p:cNvPr>
          <p:cNvPicPr>
            <a:picLocks noChangeAspect="1"/>
          </p:cNvPicPr>
          <p:nvPr/>
        </p:nvPicPr>
        <p:blipFill>
          <a:blip r:embed="rId2"/>
          <a:stretch>
            <a:fillRect/>
          </a:stretch>
        </p:blipFill>
        <p:spPr>
          <a:xfrm>
            <a:off x="399687" y="2260623"/>
            <a:ext cx="1562100" cy="2019300"/>
          </a:xfrm>
          <a:prstGeom prst="rect">
            <a:avLst/>
          </a:prstGeom>
        </p:spPr>
      </p:pic>
      <p:sp>
        <p:nvSpPr>
          <p:cNvPr id="6" name="TextBox 5">
            <a:extLst>
              <a:ext uri="{FF2B5EF4-FFF2-40B4-BE49-F238E27FC236}">
                <a16:creationId xmlns:a16="http://schemas.microsoft.com/office/drawing/2014/main" xmlns="" id="{9AD86489-A80D-4D47-8AF5-E47B5B9ED90F}"/>
              </a:ext>
            </a:extLst>
          </p:cNvPr>
          <p:cNvSpPr txBox="1"/>
          <p:nvPr/>
        </p:nvSpPr>
        <p:spPr>
          <a:xfrm>
            <a:off x="2403646" y="2260623"/>
            <a:ext cx="8271545" cy="923330"/>
          </a:xfrm>
          <a:prstGeom prst="rect">
            <a:avLst/>
          </a:prstGeom>
          <a:noFill/>
        </p:spPr>
        <p:txBody>
          <a:bodyPr wrap="square" rtlCol="0">
            <a:spAutoFit/>
          </a:bodyPr>
          <a:lstStyle/>
          <a:p>
            <a:pPr algn="ctr"/>
            <a:r>
              <a:rPr lang="en-GB" dirty="0"/>
              <a:t>Using the table below, please record your scores and upload a screenshot of this slide with your scores to your teams page. Will you be a St Columba’s World Record holder by the end of Fitness Fortnight?</a:t>
            </a:r>
          </a:p>
        </p:txBody>
      </p:sp>
      <p:pic>
        <p:nvPicPr>
          <p:cNvPr id="8" name="Picture 7" descr="A close up of a sign&#10;&#10;Description automatically generated">
            <a:extLst>
              <a:ext uri="{FF2B5EF4-FFF2-40B4-BE49-F238E27FC236}">
                <a16:creationId xmlns:a16="http://schemas.microsoft.com/office/drawing/2014/main" xmlns="" id="{0537171B-AAE2-459E-A4E1-8A7B52C62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502346"/>
            <a:ext cx="5715000" cy="1457325"/>
          </a:xfrm>
          <a:prstGeom prst="rect">
            <a:avLst/>
          </a:prstGeom>
        </p:spPr>
      </p:pic>
    </p:spTree>
    <p:extLst>
      <p:ext uri="{BB962C8B-B14F-4D97-AF65-F5344CB8AC3E}">
        <p14:creationId xmlns:p14="http://schemas.microsoft.com/office/powerpoint/2010/main" val="774521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5F8CFAA-84AA-4D06-97E8-4E4548C9BEFA}"/>
              </a:ext>
            </a:extLst>
          </p:cNvPr>
          <p:cNvPicPr>
            <a:picLocks noChangeAspect="1"/>
          </p:cNvPicPr>
          <p:nvPr/>
        </p:nvPicPr>
        <p:blipFill>
          <a:blip r:embed="rId3"/>
          <a:stretch>
            <a:fillRect/>
          </a:stretch>
        </p:blipFill>
        <p:spPr>
          <a:xfrm>
            <a:off x="-75895" y="0"/>
            <a:ext cx="6599208" cy="6858000"/>
          </a:xfrm>
          <a:prstGeom prst="rect">
            <a:avLst/>
          </a:prstGeom>
        </p:spPr>
      </p:pic>
      <p:pic>
        <p:nvPicPr>
          <p:cNvPr id="3" name="Picture 2">
            <a:extLst>
              <a:ext uri="{FF2B5EF4-FFF2-40B4-BE49-F238E27FC236}">
                <a16:creationId xmlns:a16="http://schemas.microsoft.com/office/drawing/2014/main" xmlns="" id="{D3D09A38-E675-461D-B2E8-F8B2EA0D28AC}"/>
              </a:ext>
            </a:extLst>
          </p:cNvPr>
          <p:cNvPicPr>
            <a:picLocks noChangeAspect="1"/>
          </p:cNvPicPr>
          <p:nvPr/>
        </p:nvPicPr>
        <p:blipFill rotWithShape="1">
          <a:blip r:embed="rId4"/>
          <a:srcRect t="1" r="16473" b="-2942"/>
          <a:stretch/>
        </p:blipFill>
        <p:spPr>
          <a:xfrm>
            <a:off x="6304654" y="4207584"/>
            <a:ext cx="5887346" cy="2117912"/>
          </a:xfrm>
          <a:prstGeom prst="rect">
            <a:avLst/>
          </a:prstGeom>
        </p:spPr>
      </p:pic>
      <p:pic>
        <p:nvPicPr>
          <p:cNvPr id="5" name="Picture 4" descr="A close up of a sign&#10;&#10;Description automatically generated">
            <a:extLst>
              <a:ext uri="{FF2B5EF4-FFF2-40B4-BE49-F238E27FC236}">
                <a16:creationId xmlns:a16="http://schemas.microsoft.com/office/drawing/2014/main" xmlns="" id="{7D46E33E-0DAC-422E-A943-0A2B97E8A6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894" y="82714"/>
            <a:ext cx="3809524" cy="3809524"/>
          </a:xfrm>
          <a:prstGeom prst="rect">
            <a:avLst/>
          </a:prstGeom>
        </p:spPr>
      </p:pic>
      <p:cxnSp>
        <p:nvCxnSpPr>
          <p:cNvPr id="7" name="Straight Connector 6">
            <a:extLst>
              <a:ext uri="{FF2B5EF4-FFF2-40B4-BE49-F238E27FC236}">
                <a16:creationId xmlns:a16="http://schemas.microsoft.com/office/drawing/2014/main" xmlns="" id="{E7A3418E-81E4-48CE-8828-A1EAC9D0324F}"/>
              </a:ext>
            </a:extLst>
          </p:cNvPr>
          <p:cNvCxnSpPr>
            <a:cxnSpLocks/>
          </p:cNvCxnSpPr>
          <p:nvPr/>
        </p:nvCxnSpPr>
        <p:spPr>
          <a:xfrm>
            <a:off x="12170484" y="4207584"/>
            <a:ext cx="0" cy="1859729"/>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xmlns="" id="{59D3679F-478B-46BC-BDE3-465741408AC1}"/>
              </a:ext>
            </a:extLst>
          </p:cNvPr>
          <p:cNvCxnSpPr>
            <a:cxnSpLocks/>
          </p:cNvCxnSpPr>
          <p:nvPr/>
        </p:nvCxnSpPr>
        <p:spPr>
          <a:xfrm>
            <a:off x="6390042" y="4207584"/>
            <a:ext cx="580195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8709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7D974DE-2881-4C8E-A4F7-9C9E93E4D0B6}"/>
              </a:ext>
            </a:extLst>
          </p:cNvPr>
          <p:cNvPicPr>
            <a:picLocks noChangeAspect="1"/>
          </p:cNvPicPr>
          <p:nvPr/>
        </p:nvPicPr>
        <p:blipFill rotWithShape="1">
          <a:blip r:embed="rId2"/>
          <a:srcRect t="1114" b="1"/>
          <a:stretch/>
        </p:blipFill>
        <p:spPr>
          <a:xfrm>
            <a:off x="2619375" y="1344707"/>
            <a:ext cx="6953250" cy="5434684"/>
          </a:xfrm>
          <a:prstGeom prst="rect">
            <a:avLst/>
          </a:prstGeom>
        </p:spPr>
      </p:pic>
      <p:pic>
        <p:nvPicPr>
          <p:cNvPr id="3" name="Picture 2">
            <a:extLst>
              <a:ext uri="{FF2B5EF4-FFF2-40B4-BE49-F238E27FC236}">
                <a16:creationId xmlns:a16="http://schemas.microsoft.com/office/drawing/2014/main" xmlns="" id="{4867AC71-D33A-4DF3-A61D-3563D7206D20}"/>
              </a:ext>
            </a:extLst>
          </p:cNvPr>
          <p:cNvPicPr>
            <a:picLocks noChangeAspect="1"/>
          </p:cNvPicPr>
          <p:nvPr/>
        </p:nvPicPr>
        <p:blipFill>
          <a:blip r:embed="rId3"/>
          <a:stretch>
            <a:fillRect/>
          </a:stretch>
        </p:blipFill>
        <p:spPr>
          <a:xfrm>
            <a:off x="1209731" y="163607"/>
            <a:ext cx="9191625" cy="1181100"/>
          </a:xfrm>
          <a:prstGeom prst="rect">
            <a:avLst/>
          </a:prstGeom>
        </p:spPr>
      </p:pic>
    </p:spTree>
    <p:extLst>
      <p:ext uri="{BB962C8B-B14F-4D97-AF65-F5344CB8AC3E}">
        <p14:creationId xmlns:p14="http://schemas.microsoft.com/office/powerpoint/2010/main" val="98019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038C7FC-4D94-46F4-8689-C7069A47F3AA}"/>
              </a:ext>
            </a:extLst>
          </p:cNvPr>
          <p:cNvPicPr>
            <a:picLocks noChangeAspect="1"/>
          </p:cNvPicPr>
          <p:nvPr/>
        </p:nvPicPr>
        <p:blipFill>
          <a:blip r:embed="rId2"/>
          <a:stretch>
            <a:fillRect/>
          </a:stretch>
        </p:blipFill>
        <p:spPr>
          <a:xfrm>
            <a:off x="1144360" y="89321"/>
            <a:ext cx="9772650" cy="2219325"/>
          </a:xfrm>
          <a:prstGeom prst="rect">
            <a:avLst/>
          </a:prstGeom>
        </p:spPr>
      </p:pic>
      <p:graphicFrame>
        <p:nvGraphicFramePr>
          <p:cNvPr id="13" name="Table 13">
            <a:extLst>
              <a:ext uri="{FF2B5EF4-FFF2-40B4-BE49-F238E27FC236}">
                <a16:creationId xmlns:a16="http://schemas.microsoft.com/office/drawing/2014/main" xmlns="" id="{F405D0C6-31B2-4F14-9BA5-77239463B9FC}"/>
              </a:ext>
            </a:extLst>
          </p:cNvPr>
          <p:cNvGraphicFramePr>
            <a:graphicFrameLocks noGrp="1"/>
          </p:cNvGraphicFramePr>
          <p:nvPr>
            <p:extLst>
              <p:ext uri="{D42A27DB-BD31-4B8C-83A1-F6EECF244321}">
                <p14:modId xmlns:p14="http://schemas.microsoft.com/office/powerpoint/2010/main" val="2959722094"/>
              </p:ext>
            </p:extLst>
          </p:nvPr>
        </p:nvGraphicFramePr>
        <p:xfrm>
          <a:off x="662730" y="2449586"/>
          <a:ext cx="11241246" cy="4202884"/>
        </p:xfrm>
        <a:graphic>
          <a:graphicData uri="http://schemas.openxmlformats.org/drawingml/2006/table">
            <a:tbl>
              <a:tblPr firstRow="1" bandRow="1">
                <a:tableStyleId>{5C22544A-7EE6-4342-B048-85BDC9FD1C3A}</a:tableStyleId>
              </a:tblPr>
              <a:tblGrid>
                <a:gridCol w="1873541">
                  <a:extLst>
                    <a:ext uri="{9D8B030D-6E8A-4147-A177-3AD203B41FA5}">
                      <a16:colId xmlns:a16="http://schemas.microsoft.com/office/drawing/2014/main" xmlns="" val="1737112133"/>
                    </a:ext>
                  </a:extLst>
                </a:gridCol>
                <a:gridCol w="1873541">
                  <a:extLst>
                    <a:ext uri="{9D8B030D-6E8A-4147-A177-3AD203B41FA5}">
                      <a16:colId xmlns:a16="http://schemas.microsoft.com/office/drawing/2014/main" xmlns="" val="2281660061"/>
                    </a:ext>
                  </a:extLst>
                </a:gridCol>
                <a:gridCol w="1873541">
                  <a:extLst>
                    <a:ext uri="{9D8B030D-6E8A-4147-A177-3AD203B41FA5}">
                      <a16:colId xmlns:a16="http://schemas.microsoft.com/office/drawing/2014/main" xmlns="" val="223891001"/>
                    </a:ext>
                  </a:extLst>
                </a:gridCol>
                <a:gridCol w="1873541">
                  <a:extLst>
                    <a:ext uri="{9D8B030D-6E8A-4147-A177-3AD203B41FA5}">
                      <a16:colId xmlns:a16="http://schemas.microsoft.com/office/drawing/2014/main" xmlns="" val="247252621"/>
                    </a:ext>
                  </a:extLst>
                </a:gridCol>
                <a:gridCol w="1873541">
                  <a:extLst>
                    <a:ext uri="{9D8B030D-6E8A-4147-A177-3AD203B41FA5}">
                      <a16:colId xmlns:a16="http://schemas.microsoft.com/office/drawing/2014/main" xmlns="" val="3249043974"/>
                    </a:ext>
                  </a:extLst>
                </a:gridCol>
                <a:gridCol w="1873541">
                  <a:extLst>
                    <a:ext uri="{9D8B030D-6E8A-4147-A177-3AD203B41FA5}">
                      <a16:colId xmlns:a16="http://schemas.microsoft.com/office/drawing/2014/main" xmlns="" val="2304587253"/>
                    </a:ext>
                  </a:extLst>
                </a:gridCol>
              </a:tblGrid>
              <a:tr h="665647">
                <a:tc gridSpan="2">
                  <a:txBody>
                    <a:bodyPr/>
                    <a:lstStyle/>
                    <a:p>
                      <a:r>
                        <a:rPr lang="en-GB"/>
                        <a:t>Name:</a:t>
                      </a:r>
                    </a:p>
                  </a:txBody>
                  <a:tcPr>
                    <a:solidFill>
                      <a:schemeClr val="accent6">
                        <a:lumMod val="40000"/>
                        <a:lumOff val="60000"/>
                      </a:schemeClr>
                    </a:solidFill>
                  </a:tcPr>
                </a:tc>
                <a:tc hMerge="1">
                  <a:txBody>
                    <a:bodyPr/>
                    <a:lstStyle/>
                    <a:p>
                      <a:endParaRPr lang="en-GB"/>
                    </a:p>
                  </a:txBody>
                  <a:tcPr/>
                </a:tc>
                <a:tc gridSpan="2">
                  <a:txBody>
                    <a:bodyPr/>
                    <a:lstStyle/>
                    <a:p>
                      <a:r>
                        <a:rPr lang="en-GB"/>
                        <a:t>Class:</a:t>
                      </a:r>
                    </a:p>
                  </a:txBody>
                  <a:tcPr>
                    <a:solidFill>
                      <a:schemeClr val="accent6">
                        <a:lumMod val="40000"/>
                        <a:lumOff val="60000"/>
                      </a:schemeClr>
                    </a:solidFill>
                  </a:tcPr>
                </a:tc>
                <a:tc hMerge="1">
                  <a:txBody>
                    <a:bodyPr/>
                    <a:lstStyle/>
                    <a:p>
                      <a:endParaRPr lang="en-GB"/>
                    </a:p>
                  </a:txBody>
                  <a:tcPr/>
                </a:tc>
                <a:tc gridSpan="2">
                  <a:txBody>
                    <a:bodyPr/>
                    <a:lstStyle/>
                    <a:p>
                      <a:r>
                        <a:rPr lang="en-GB"/>
                        <a:t>House:</a:t>
                      </a:r>
                    </a:p>
                  </a:txBody>
                  <a:tcPr>
                    <a:solidFill>
                      <a:schemeClr val="accent6">
                        <a:lumMod val="40000"/>
                        <a:lumOff val="60000"/>
                      </a:schemeClr>
                    </a:solidFill>
                  </a:tcPr>
                </a:tc>
                <a:tc hMerge="1">
                  <a:txBody>
                    <a:bodyPr/>
                    <a:lstStyle/>
                    <a:p>
                      <a:endParaRPr lang="en-GB"/>
                    </a:p>
                  </a:txBody>
                  <a:tcPr/>
                </a:tc>
                <a:extLst>
                  <a:ext uri="{0D108BD9-81ED-4DB2-BD59-A6C34878D82A}">
                    <a16:rowId xmlns:a16="http://schemas.microsoft.com/office/drawing/2014/main" xmlns="" val="3005001385"/>
                  </a:ext>
                </a:extLst>
              </a:tr>
              <a:tr h="665647">
                <a:tc>
                  <a:txBody>
                    <a:bodyPr/>
                    <a:lstStyle/>
                    <a:p>
                      <a:endParaRPr lang="en-GB">
                        <a:solidFill>
                          <a:schemeClr val="bg1"/>
                        </a:solidFill>
                      </a:endParaRPr>
                    </a:p>
                  </a:txBody>
                  <a:tcPr>
                    <a:solidFill>
                      <a:schemeClr val="accent6">
                        <a:lumMod val="40000"/>
                        <a:lumOff val="60000"/>
                      </a:schemeClr>
                    </a:solidFill>
                  </a:tcPr>
                </a:tc>
                <a:tc>
                  <a:txBody>
                    <a:bodyPr/>
                    <a:lstStyle/>
                    <a:p>
                      <a:pPr algn="ctr">
                        <a:lnSpc>
                          <a:spcPct val="107000"/>
                        </a:lnSpc>
                        <a:spcAft>
                          <a:spcPts val="0"/>
                        </a:spcAft>
                      </a:pP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18</a:t>
                      </a:r>
                      <a:r>
                        <a:rPr lang="en-GB" sz="1800" b="1" baseline="30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19</a:t>
                      </a:r>
                      <a:r>
                        <a:rPr lang="en-GB" sz="1800" b="1" baseline="30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20</a:t>
                      </a:r>
                      <a:r>
                        <a:rPr lang="en-GB" sz="1800" b="1" baseline="30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21</a:t>
                      </a:r>
                      <a:r>
                        <a:rPr lang="en-GB" sz="1800" b="1" baseline="30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t>
                      </a: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22</a:t>
                      </a:r>
                      <a:r>
                        <a:rPr lang="en-GB" sz="1800" b="1" baseline="30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nd</a:t>
                      </a: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210090541"/>
                  </a:ext>
                </a:extLst>
              </a:tr>
              <a:tr h="1062126">
                <a:tc>
                  <a:txBody>
                    <a:bodyPr/>
                    <a:lstStyle/>
                    <a:p>
                      <a:r>
                        <a:rPr lang="en-GB">
                          <a:solidFill>
                            <a:schemeClr val="bg1"/>
                          </a:solidFill>
                        </a:rPr>
                        <a:t>Put what you have completed in here.</a:t>
                      </a:r>
                    </a:p>
                  </a:txBody>
                  <a:tcPr>
                    <a:solidFill>
                      <a:schemeClr val="accent6">
                        <a:lumMod val="40000"/>
                        <a:lumOff val="60000"/>
                      </a:schemeClr>
                    </a:solidFill>
                  </a:tcPr>
                </a:tc>
                <a:tc>
                  <a:txBody>
                    <a:bodyPr/>
                    <a:lstStyle/>
                    <a:p>
                      <a:endParaRPr lang="en-GB">
                        <a:solidFill>
                          <a:schemeClr val="bg1"/>
                        </a:solidFill>
                      </a:endParaRPr>
                    </a:p>
                  </a:txBody>
                  <a:tcPr>
                    <a:solidFill>
                      <a:schemeClr val="accent6">
                        <a:lumMod val="40000"/>
                        <a:lumOff val="60000"/>
                      </a:schemeClr>
                    </a:solidFill>
                  </a:tcPr>
                </a:tc>
                <a:tc>
                  <a:txBody>
                    <a:bodyPr/>
                    <a:lstStyle/>
                    <a:p>
                      <a:endParaRPr lang="en-GB">
                        <a:solidFill>
                          <a:schemeClr val="bg1"/>
                        </a:solidFill>
                      </a:endParaRPr>
                    </a:p>
                  </a:txBody>
                  <a:tcPr>
                    <a:solidFill>
                      <a:schemeClr val="accent6">
                        <a:lumMod val="40000"/>
                        <a:lumOff val="60000"/>
                      </a:schemeClr>
                    </a:solidFill>
                  </a:tcPr>
                </a:tc>
                <a:tc>
                  <a:txBody>
                    <a:bodyPr/>
                    <a:lstStyle/>
                    <a:p>
                      <a:endParaRPr lang="en-GB">
                        <a:solidFill>
                          <a:schemeClr val="bg1"/>
                        </a:solidFill>
                      </a:endParaRPr>
                    </a:p>
                  </a:txBody>
                  <a:tcPr>
                    <a:solidFill>
                      <a:schemeClr val="accent6">
                        <a:lumMod val="40000"/>
                        <a:lumOff val="60000"/>
                      </a:schemeClr>
                    </a:solidFill>
                  </a:tcPr>
                </a:tc>
                <a:tc>
                  <a:txBody>
                    <a:bodyPr/>
                    <a:lstStyle/>
                    <a:p>
                      <a:endParaRPr lang="en-GB">
                        <a:solidFill>
                          <a:schemeClr val="bg1"/>
                        </a:solidFill>
                      </a:endParaRPr>
                    </a:p>
                  </a:txBody>
                  <a:tcPr>
                    <a:solidFill>
                      <a:schemeClr val="accent6">
                        <a:lumMod val="40000"/>
                        <a:lumOff val="60000"/>
                      </a:schemeClr>
                    </a:solidFill>
                  </a:tcPr>
                </a:tc>
                <a:tc>
                  <a:txBody>
                    <a:bodyPr/>
                    <a:lstStyle/>
                    <a:p>
                      <a:endParaRPr lang="en-GB">
                        <a:solidFill>
                          <a:schemeClr val="bg1"/>
                        </a:solidFill>
                      </a:endParaRPr>
                    </a:p>
                  </a:txBody>
                  <a:tcPr>
                    <a:solidFill>
                      <a:schemeClr val="accent6">
                        <a:lumMod val="40000"/>
                        <a:lumOff val="60000"/>
                      </a:schemeClr>
                    </a:solidFill>
                  </a:tcPr>
                </a:tc>
                <a:extLst>
                  <a:ext uri="{0D108BD9-81ED-4DB2-BD59-A6C34878D82A}">
                    <a16:rowId xmlns:a16="http://schemas.microsoft.com/office/drawing/2014/main" xmlns="" val="1939660887"/>
                  </a:ext>
                </a:extLst>
              </a:tr>
              <a:tr h="665647">
                <a:tc>
                  <a:txBody>
                    <a:bodyPr/>
                    <a:lstStyle/>
                    <a:p>
                      <a:endParaRPr lang="en-GB">
                        <a:solidFill>
                          <a:schemeClr val="bg1"/>
                        </a:solidFill>
                      </a:endParaRPr>
                    </a:p>
                  </a:txBody>
                  <a:tcPr>
                    <a:solidFill>
                      <a:schemeClr val="accent6">
                        <a:lumMod val="40000"/>
                        <a:lumOff val="60000"/>
                      </a:schemeClr>
                    </a:solidFill>
                  </a:tcPr>
                </a:tc>
                <a:tc>
                  <a:txBody>
                    <a:bodyPr/>
                    <a:lstStyle/>
                    <a:p>
                      <a:pPr algn="ctr">
                        <a:lnSpc>
                          <a:spcPct val="107000"/>
                        </a:lnSpc>
                        <a:spcAft>
                          <a:spcPts val="0"/>
                        </a:spcAft>
                      </a:pP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25</a:t>
                      </a:r>
                      <a:r>
                        <a:rPr lang="en-GB" sz="1800" b="1" baseline="30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26</a:t>
                      </a:r>
                      <a:r>
                        <a:rPr lang="en-GB" sz="1800" b="1" baseline="30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27</a:t>
                      </a:r>
                      <a:r>
                        <a:rPr lang="en-GB" sz="1800" b="1" baseline="30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28</a:t>
                      </a:r>
                      <a:r>
                        <a:rPr lang="en-GB" sz="1800" b="1" baseline="300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07000"/>
                        </a:lnSpc>
                        <a:spcAft>
                          <a:spcPts val="0"/>
                        </a:spcAft>
                      </a:pP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29</a:t>
                      </a:r>
                      <a:r>
                        <a:rPr lang="en-GB" sz="1800" b="1"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a: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May</a:t>
                      </a:r>
                      <a:endParaRPr lang="en-GB"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1199575564"/>
                  </a:ext>
                </a:extLst>
              </a:tr>
              <a:tr h="1143817">
                <a:tc>
                  <a:txBody>
                    <a:bodyPr/>
                    <a:lstStyle/>
                    <a:p>
                      <a:endParaRPr lang="en-GB"/>
                    </a:p>
                  </a:txBody>
                  <a:tcPr>
                    <a:solidFill>
                      <a:schemeClr val="accent6">
                        <a:lumMod val="40000"/>
                        <a:lumOff val="60000"/>
                      </a:schemeClr>
                    </a:solidFill>
                  </a:tcPr>
                </a:tc>
                <a:tc>
                  <a:txBody>
                    <a:bodyPr/>
                    <a:lstStyle/>
                    <a:p>
                      <a:endParaRPr lang="en-GB"/>
                    </a:p>
                  </a:txBody>
                  <a:tcPr>
                    <a:solidFill>
                      <a:schemeClr val="accent6">
                        <a:lumMod val="40000"/>
                        <a:lumOff val="60000"/>
                      </a:schemeClr>
                    </a:solidFill>
                  </a:tcPr>
                </a:tc>
                <a:tc>
                  <a:txBody>
                    <a:bodyPr/>
                    <a:lstStyle/>
                    <a:p>
                      <a:endParaRPr lang="en-GB"/>
                    </a:p>
                  </a:txBody>
                  <a:tcPr>
                    <a:solidFill>
                      <a:schemeClr val="accent6">
                        <a:lumMod val="40000"/>
                        <a:lumOff val="60000"/>
                      </a:schemeClr>
                    </a:solidFill>
                  </a:tcPr>
                </a:tc>
                <a:tc>
                  <a:txBody>
                    <a:bodyPr/>
                    <a:lstStyle/>
                    <a:p>
                      <a:endParaRPr lang="en-GB"/>
                    </a:p>
                  </a:txBody>
                  <a:tcPr>
                    <a:solidFill>
                      <a:schemeClr val="accent6">
                        <a:lumMod val="40000"/>
                        <a:lumOff val="60000"/>
                      </a:schemeClr>
                    </a:solidFill>
                  </a:tcPr>
                </a:tc>
                <a:tc>
                  <a:txBody>
                    <a:bodyPr/>
                    <a:lstStyle/>
                    <a:p>
                      <a:endParaRPr lang="en-GB"/>
                    </a:p>
                  </a:txBody>
                  <a:tcPr>
                    <a:solidFill>
                      <a:schemeClr val="accent6">
                        <a:lumMod val="40000"/>
                        <a:lumOff val="60000"/>
                      </a:schemeClr>
                    </a:solidFill>
                  </a:tcPr>
                </a:tc>
                <a:tc>
                  <a:txBody>
                    <a:bodyPr/>
                    <a:lstStyle/>
                    <a:p>
                      <a:endParaRPr lang="en-GB" dirty="0"/>
                    </a:p>
                  </a:txBody>
                  <a:tcPr>
                    <a:solidFill>
                      <a:schemeClr val="accent6">
                        <a:lumMod val="40000"/>
                        <a:lumOff val="60000"/>
                      </a:schemeClr>
                    </a:solidFill>
                  </a:tcPr>
                </a:tc>
                <a:extLst>
                  <a:ext uri="{0D108BD9-81ED-4DB2-BD59-A6C34878D82A}">
                    <a16:rowId xmlns:a16="http://schemas.microsoft.com/office/drawing/2014/main" xmlns="" val="1674975346"/>
                  </a:ext>
                </a:extLst>
              </a:tr>
            </a:tbl>
          </a:graphicData>
        </a:graphic>
      </p:graphicFrame>
    </p:spTree>
    <p:extLst>
      <p:ext uri="{BB962C8B-B14F-4D97-AF65-F5344CB8AC3E}">
        <p14:creationId xmlns:p14="http://schemas.microsoft.com/office/powerpoint/2010/main" val="2328330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867AC71-D33A-4DF3-A61D-3563D7206D20}"/>
              </a:ext>
            </a:extLst>
          </p:cNvPr>
          <p:cNvPicPr>
            <a:picLocks noChangeAspect="1"/>
          </p:cNvPicPr>
          <p:nvPr/>
        </p:nvPicPr>
        <p:blipFill>
          <a:blip r:embed="rId2"/>
          <a:stretch>
            <a:fillRect/>
          </a:stretch>
        </p:blipFill>
        <p:spPr>
          <a:xfrm>
            <a:off x="1209731" y="163607"/>
            <a:ext cx="9191625" cy="1181100"/>
          </a:xfrm>
          <a:prstGeom prst="rect">
            <a:avLst/>
          </a:prstGeom>
        </p:spPr>
      </p:pic>
      <p:pic>
        <p:nvPicPr>
          <p:cNvPr id="4" name="Picture 3">
            <a:extLst>
              <a:ext uri="{FF2B5EF4-FFF2-40B4-BE49-F238E27FC236}">
                <a16:creationId xmlns:a16="http://schemas.microsoft.com/office/drawing/2014/main" xmlns="" id="{0D76DF44-CC1B-4B08-BF02-A3450B03EF0E}"/>
              </a:ext>
            </a:extLst>
          </p:cNvPr>
          <p:cNvPicPr>
            <a:picLocks noChangeAspect="1"/>
          </p:cNvPicPr>
          <p:nvPr/>
        </p:nvPicPr>
        <p:blipFill>
          <a:blip r:embed="rId3"/>
          <a:stretch>
            <a:fillRect/>
          </a:stretch>
        </p:blipFill>
        <p:spPr>
          <a:xfrm>
            <a:off x="2552027" y="1460070"/>
            <a:ext cx="6743700" cy="4733925"/>
          </a:xfrm>
          <a:prstGeom prst="rect">
            <a:avLst/>
          </a:prstGeom>
        </p:spPr>
      </p:pic>
    </p:spTree>
    <p:extLst>
      <p:ext uri="{BB962C8B-B14F-4D97-AF65-F5344CB8AC3E}">
        <p14:creationId xmlns:p14="http://schemas.microsoft.com/office/powerpoint/2010/main" val="1909853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867AC71-D33A-4DF3-A61D-3563D7206D20}"/>
              </a:ext>
            </a:extLst>
          </p:cNvPr>
          <p:cNvPicPr>
            <a:picLocks noChangeAspect="1"/>
          </p:cNvPicPr>
          <p:nvPr/>
        </p:nvPicPr>
        <p:blipFill>
          <a:blip r:embed="rId2"/>
          <a:stretch>
            <a:fillRect/>
          </a:stretch>
        </p:blipFill>
        <p:spPr>
          <a:xfrm>
            <a:off x="1209731" y="163607"/>
            <a:ext cx="9191625" cy="1181100"/>
          </a:xfrm>
          <a:prstGeom prst="rect">
            <a:avLst/>
          </a:prstGeom>
        </p:spPr>
      </p:pic>
      <p:pic>
        <p:nvPicPr>
          <p:cNvPr id="4" name="Picture 3">
            <a:extLst>
              <a:ext uri="{FF2B5EF4-FFF2-40B4-BE49-F238E27FC236}">
                <a16:creationId xmlns:a16="http://schemas.microsoft.com/office/drawing/2014/main" xmlns="" id="{175BFAF6-DE0C-41CF-977F-A8A0E2B9CF4C}"/>
              </a:ext>
            </a:extLst>
          </p:cNvPr>
          <p:cNvPicPr>
            <a:picLocks noChangeAspect="1"/>
          </p:cNvPicPr>
          <p:nvPr/>
        </p:nvPicPr>
        <p:blipFill>
          <a:blip r:embed="rId3"/>
          <a:stretch>
            <a:fillRect/>
          </a:stretch>
        </p:blipFill>
        <p:spPr>
          <a:xfrm>
            <a:off x="2476555" y="1522823"/>
            <a:ext cx="6657975" cy="5038725"/>
          </a:xfrm>
          <a:prstGeom prst="rect">
            <a:avLst/>
          </a:prstGeom>
        </p:spPr>
      </p:pic>
    </p:spTree>
    <p:extLst>
      <p:ext uri="{BB962C8B-B14F-4D97-AF65-F5344CB8AC3E}">
        <p14:creationId xmlns:p14="http://schemas.microsoft.com/office/powerpoint/2010/main" val="3798055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486BA4-2431-4145-884B-ADB62C682785}"/>
              </a:ext>
            </a:extLst>
          </p:cNvPr>
          <p:cNvPicPr>
            <a:picLocks noChangeAspect="1"/>
          </p:cNvPicPr>
          <p:nvPr/>
        </p:nvPicPr>
        <p:blipFill>
          <a:blip r:embed="rId2"/>
          <a:stretch>
            <a:fillRect/>
          </a:stretch>
        </p:blipFill>
        <p:spPr>
          <a:xfrm>
            <a:off x="0" y="0"/>
            <a:ext cx="6499002" cy="5715990"/>
          </a:xfrm>
          <a:prstGeom prst="rect">
            <a:avLst/>
          </a:prstGeom>
        </p:spPr>
      </p:pic>
      <p:pic>
        <p:nvPicPr>
          <p:cNvPr id="3" name="Picture 2">
            <a:extLst>
              <a:ext uri="{FF2B5EF4-FFF2-40B4-BE49-F238E27FC236}">
                <a16:creationId xmlns:a16="http://schemas.microsoft.com/office/drawing/2014/main" xmlns="" id="{C31DB6E9-CFFC-4CB8-9D1F-7FBE6B326804}"/>
              </a:ext>
            </a:extLst>
          </p:cNvPr>
          <p:cNvPicPr>
            <a:picLocks noChangeAspect="1"/>
          </p:cNvPicPr>
          <p:nvPr/>
        </p:nvPicPr>
        <p:blipFill rotWithShape="1">
          <a:blip r:embed="rId3"/>
          <a:srcRect r="4449"/>
          <a:stretch/>
        </p:blipFill>
        <p:spPr>
          <a:xfrm>
            <a:off x="6362403" y="3954479"/>
            <a:ext cx="5723973" cy="2903521"/>
          </a:xfrm>
          <a:prstGeom prst="rect">
            <a:avLst/>
          </a:prstGeom>
        </p:spPr>
      </p:pic>
      <p:pic>
        <p:nvPicPr>
          <p:cNvPr id="5" name="Picture 4" descr="A close up of a sign&#10;&#10;Description automatically generated">
            <a:extLst>
              <a:ext uri="{FF2B5EF4-FFF2-40B4-BE49-F238E27FC236}">
                <a16:creationId xmlns:a16="http://schemas.microsoft.com/office/drawing/2014/main" xmlns="" id="{4AAC9312-A3DC-4E64-9B85-02F6D1511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894" y="82714"/>
            <a:ext cx="3809524" cy="3809524"/>
          </a:xfrm>
          <a:prstGeom prst="rect">
            <a:avLst/>
          </a:prstGeom>
        </p:spPr>
      </p:pic>
    </p:spTree>
    <p:extLst>
      <p:ext uri="{BB962C8B-B14F-4D97-AF65-F5344CB8AC3E}">
        <p14:creationId xmlns:p14="http://schemas.microsoft.com/office/powerpoint/2010/main" val="1085941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D4BD083-26F1-44B0-B1DD-1FE3FBCA704F}"/>
              </a:ext>
            </a:extLst>
          </p:cNvPr>
          <p:cNvPicPr>
            <a:picLocks noChangeAspect="1"/>
          </p:cNvPicPr>
          <p:nvPr/>
        </p:nvPicPr>
        <p:blipFill>
          <a:blip r:embed="rId2"/>
          <a:stretch>
            <a:fillRect/>
          </a:stretch>
        </p:blipFill>
        <p:spPr>
          <a:xfrm>
            <a:off x="2031999" y="149989"/>
            <a:ext cx="7248525" cy="2276475"/>
          </a:xfrm>
          <a:prstGeom prst="rect">
            <a:avLst/>
          </a:prstGeom>
        </p:spPr>
      </p:pic>
      <p:graphicFrame>
        <p:nvGraphicFramePr>
          <p:cNvPr id="3" name="Table 3">
            <a:extLst>
              <a:ext uri="{FF2B5EF4-FFF2-40B4-BE49-F238E27FC236}">
                <a16:creationId xmlns:a16="http://schemas.microsoft.com/office/drawing/2014/main" xmlns="" id="{30D5BDD0-FAC7-4B9E-9206-F6385FDCBDD8}"/>
              </a:ext>
            </a:extLst>
          </p:cNvPr>
          <p:cNvGraphicFramePr>
            <a:graphicFrameLocks noGrp="1"/>
          </p:cNvGraphicFramePr>
          <p:nvPr>
            <p:extLst>
              <p:ext uri="{D42A27DB-BD31-4B8C-83A1-F6EECF244321}">
                <p14:modId xmlns:p14="http://schemas.microsoft.com/office/powerpoint/2010/main" val="4115797658"/>
              </p:ext>
            </p:extLst>
          </p:nvPr>
        </p:nvGraphicFramePr>
        <p:xfrm>
          <a:off x="1592262" y="2521194"/>
          <a:ext cx="8128000" cy="40792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3815907798"/>
                    </a:ext>
                  </a:extLst>
                </a:gridCol>
                <a:gridCol w="4064000">
                  <a:extLst>
                    <a:ext uri="{9D8B030D-6E8A-4147-A177-3AD203B41FA5}">
                      <a16:colId xmlns:a16="http://schemas.microsoft.com/office/drawing/2014/main" xmlns="" val="3228548465"/>
                    </a:ext>
                  </a:extLst>
                </a:gridCol>
              </a:tblGrid>
              <a:tr h="370840">
                <a:tc>
                  <a:txBody>
                    <a:bodyPr/>
                    <a:lstStyle/>
                    <a:p>
                      <a:r>
                        <a:rPr lang="en-GB" dirty="0"/>
                        <a:t>Instead of…</a:t>
                      </a:r>
                    </a:p>
                  </a:txBody>
                  <a:tcPr/>
                </a:tc>
                <a:tc>
                  <a:txBody>
                    <a:bodyPr/>
                    <a:lstStyle/>
                    <a:p>
                      <a:r>
                        <a:rPr lang="en-GB" dirty="0"/>
                        <a:t>Try…</a:t>
                      </a:r>
                    </a:p>
                  </a:txBody>
                  <a:tcPr/>
                </a:tc>
                <a:extLst>
                  <a:ext uri="{0D108BD9-81ED-4DB2-BD59-A6C34878D82A}">
                    <a16:rowId xmlns:a16="http://schemas.microsoft.com/office/drawing/2014/main" xmlns="" val="1234994274"/>
                  </a:ext>
                </a:extLst>
              </a:tr>
              <a:tr h="370840">
                <a:tc>
                  <a:txBody>
                    <a:bodyPr/>
                    <a:lstStyle/>
                    <a:p>
                      <a:r>
                        <a:rPr lang="en-GB" dirty="0"/>
                        <a:t>I can’t do it.</a:t>
                      </a:r>
                    </a:p>
                  </a:txBody>
                  <a:tcPr/>
                </a:tc>
                <a:tc>
                  <a:txBody>
                    <a:bodyPr/>
                    <a:lstStyle/>
                    <a:p>
                      <a:endParaRPr lang="en-GB" dirty="0"/>
                    </a:p>
                  </a:txBody>
                  <a:tcPr/>
                </a:tc>
                <a:extLst>
                  <a:ext uri="{0D108BD9-81ED-4DB2-BD59-A6C34878D82A}">
                    <a16:rowId xmlns:a16="http://schemas.microsoft.com/office/drawing/2014/main" xmlns="" val="3873230191"/>
                  </a:ext>
                </a:extLst>
              </a:tr>
              <a:tr h="370840">
                <a:tc>
                  <a:txBody>
                    <a:bodyPr/>
                    <a:lstStyle/>
                    <a:p>
                      <a:r>
                        <a:rPr lang="en-GB" dirty="0"/>
                        <a:t>I’ll never be able to learn it.</a:t>
                      </a:r>
                    </a:p>
                  </a:txBody>
                  <a:tcPr/>
                </a:tc>
                <a:tc>
                  <a:txBody>
                    <a:bodyPr/>
                    <a:lstStyle/>
                    <a:p>
                      <a:endParaRPr lang="en-GB" dirty="0"/>
                    </a:p>
                  </a:txBody>
                  <a:tcPr/>
                </a:tc>
                <a:extLst>
                  <a:ext uri="{0D108BD9-81ED-4DB2-BD59-A6C34878D82A}">
                    <a16:rowId xmlns:a16="http://schemas.microsoft.com/office/drawing/2014/main" xmlns="" val="172364450"/>
                  </a:ext>
                </a:extLst>
              </a:tr>
              <a:tr h="370840">
                <a:tc>
                  <a:txBody>
                    <a:bodyPr/>
                    <a:lstStyle/>
                    <a:p>
                      <a:r>
                        <a:rPr lang="en-GB" dirty="0"/>
                        <a:t>I take too long to learn new things.</a:t>
                      </a:r>
                    </a:p>
                  </a:txBody>
                  <a:tcPr/>
                </a:tc>
                <a:tc>
                  <a:txBody>
                    <a:bodyPr/>
                    <a:lstStyle/>
                    <a:p>
                      <a:endParaRPr lang="en-GB" dirty="0"/>
                    </a:p>
                  </a:txBody>
                  <a:tcPr/>
                </a:tc>
                <a:extLst>
                  <a:ext uri="{0D108BD9-81ED-4DB2-BD59-A6C34878D82A}">
                    <a16:rowId xmlns:a16="http://schemas.microsoft.com/office/drawing/2014/main" xmlns="" val="2276500305"/>
                  </a:ext>
                </a:extLst>
              </a:tr>
              <a:tr h="370840">
                <a:tc>
                  <a:txBody>
                    <a:bodyPr/>
                    <a:lstStyle/>
                    <a:p>
                      <a:r>
                        <a:rPr lang="en-GB" dirty="0"/>
                        <a:t>I’ll never be as good as other people.</a:t>
                      </a:r>
                    </a:p>
                  </a:txBody>
                  <a:tcPr/>
                </a:tc>
                <a:tc>
                  <a:txBody>
                    <a:bodyPr/>
                    <a:lstStyle/>
                    <a:p>
                      <a:endParaRPr lang="en-GB" dirty="0"/>
                    </a:p>
                  </a:txBody>
                  <a:tcPr/>
                </a:tc>
                <a:extLst>
                  <a:ext uri="{0D108BD9-81ED-4DB2-BD59-A6C34878D82A}">
                    <a16:rowId xmlns:a16="http://schemas.microsoft.com/office/drawing/2014/main" xmlns="" val="3463321442"/>
                  </a:ext>
                </a:extLst>
              </a:tr>
              <a:tr h="370840">
                <a:tc>
                  <a:txBody>
                    <a:bodyPr/>
                    <a:lstStyle/>
                    <a:p>
                      <a:r>
                        <a:rPr lang="en-GB" dirty="0"/>
                        <a:t>This work is good enough.</a:t>
                      </a:r>
                    </a:p>
                  </a:txBody>
                  <a:tcPr/>
                </a:tc>
                <a:tc>
                  <a:txBody>
                    <a:bodyPr/>
                    <a:lstStyle/>
                    <a:p>
                      <a:endParaRPr lang="en-GB" dirty="0"/>
                    </a:p>
                  </a:txBody>
                  <a:tcPr/>
                </a:tc>
                <a:extLst>
                  <a:ext uri="{0D108BD9-81ED-4DB2-BD59-A6C34878D82A}">
                    <a16:rowId xmlns:a16="http://schemas.microsoft.com/office/drawing/2014/main" xmlns="" val="3534784398"/>
                  </a:ext>
                </a:extLst>
              </a:tr>
              <a:tr h="370840">
                <a:tc>
                  <a:txBody>
                    <a:bodyPr/>
                    <a:lstStyle/>
                    <a:p>
                      <a:r>
                        <a:rPr lang="en-GB" dirty="0"/>
                        <a:t>It’s too hard.</a:t>
                      </a:r>
                    </a:p>
                  </a:txBody>
                  <a:tcPr/>
                </a:tc>
                <a:tc>
                  <a:txBody>
                    <a:bodyPr/>
                    <a:lstStyle/>
                    <a:p>
                      <a:endParaRPr lang="en-GB" dirty="0"/>
                    </a:p>
                  </a:txBody>
                  <a:tcPr/>
                </a:tc>
                <a:extLst>
                  <a:ext uri="{0D108BD9-81ED-4DB2-BD59-A6C34878D82A}">
                    <a16:rowId xmlns:a16="http://schemas.microsoft.com/office/drawing/2014/main" xmlns="" val="1480977468"/>
                  </a:ext>
                </a:extLst>
              </a:tr>
              <a:tr h="370840">
                <a:tc>
                  <a:txBody>
                    <a:bodyPr/>
                    <a:lstStyle/>
                    <a:p>
                      <a:r>
                        <a:rPr lang="en-GB" dirty="0"/>
                        <a:t>I’m not clever enough.</a:t>
                      </a:r>
                    </a:p>
                  </a:txBody>
                  <a:tcPr/>
                </a:tc>
                <a:tc>
                  <a:txBody>
                    <a:bodyPr/>
                    <a:lstStyle/>
                    <a:p>
                      <a:endParaRPr lang="en-GB" dirty="0"/>
                    </a:p>
                  </a:txBody>
                  <a:tcPr/>
                </a:tc>
                <a:extLst>
                  <a:ext uri="{0D108BD9-81ED-4DB2-BD59-A6C34878D82A}">
                    <a16:rowId xmlns:a16="http://schemas.microsoft.com/office/drawing/2014/main" xmlns="" val="2727525302"/>
                  </a:ext>
                </a:extLst>
              </a:tr>
              <a:tr h="370840">
                <a:tc>
                  <a:txBody>
                    <a:bodyPr/>
                    <a:lstStyle/>
                    <a:p>
                      <a:r>
                        <a:rPr lang="en-GB" dirty="0"/>
                        <a:t>My friends are all better than me.</a:t>
                      </a:r>
                    </a:p>
                  </a:txBody>
                  <a:tcPr/>
                </a:tc>
                <a:tc>
                  <a:txBody>
                    <a:bodyPr/>
                    <a:lstStyle/>
                    <a:p>
                      <a:endParaRPr lang="en-GB" dirty="0"/>
                    </a:p>
                  </a:txBody>
                  <a:tcPr/>
                </a:tc>
                <a:extLst>
                  <a:ext uri="{0D108BD9-81ED-4DB2-BD59-A6C34878D82A}">
                    <a16:rowId xmlns:a16="http://schemas.microsoft.com/office/drawing/2014/main" xmlns="" val="439200907"/>
                  </a:ext>
                </a:extLst>
              </a:tr>
              <a:tr h="370840">
                <a:tc>
                  <a:txBody>
                    <a:bodyPr/>
                    <a:lstStyle/>
                    <a:p>
                      <a:r>
                        <a:rPr lang="en-GB" dirty="0"/>
                        <a:t>I made a mistake.</a:t>
                      </a:r>
                    </a:p>
                  </a:txBody>
                  <a:tcPr/>
                </a:tc>
                <a:tc>
                  <a:txBody>
                    <a:bodyPr/>
                    <a:lstStyle/>
                    <a:p>
                      <a:endParaRPr lang="en-GB" dirty="0"/>
                    </a:p>
                  </a:txBody>
                  <a:tcPr/>
                </a:tc>
                <a:extLst>
                  <a:ext uri="{0D108BD9-81ED-4DB2-BD59-A6C34878D82A}">
                    <a16:rowId xmlns:a16="http://schemas.microsoft.com/office/drawing/2014/main" xmlns="" val="1650822384"/>
                  </a:ext>
                </a:extLst>
              </a:tr>
              <a:tr h="370840">
                <a:tc>
                  <a:txBody>
                    <a:bodyPr/>
                    <a:lstStyle/>
                    <a:p>
                      <a:r>
                        <a:rPr lang="en-GB" dirty="0"/>
                        <a:t>I can’t make this work any better</a:t>
                      </a:r>
                    </a:p>
                  </a:txBody>
                  <a:tcPr/>
                </a:tc>
                <a:tc>
                  <a:txBody>
                    <a:bodyPr/>
                    <a:lstStyle/>
                    <a:p>
                      <a:endParaRPr lang="en-GB" dirty="0"/>
                    </a:p>
                  </a:txBody>
                  <a:tcPr/>
                </a:tc>
                <a:extLst>
                  <a:ext uri="{0D108BD9-81ED-4DB2-BD59-A6C34878D82A}">
                    <a16:rowId xmlns:a16="http://schemas.microsoft.com/office/drawing/2014/main" xmlns="" val="443552341"/>
                  </a:ext>
                </a:extLst>
              </a:tr>
            </a:tbl>
          </a:graphicData>
        </a:graphic>
      </p:graphicFrame>
    </p:spTree>
    <p:extLst>
      <p:ext uri="{BB962C8B-B14F-4D97-AF65-F5344CB8AC3E}">
        <p14:creationId xmlns:p14="http://schemas.microsoft.com/office/powerpoint/2010/main" val="1256899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9CA2D2-6750-4A78-9819-492CD5D43C9F}"/>
              </a:ext>
            </a:extLst>
          </p:cNvPr>
          <p:cNvSpPr>
            <a:spLocks noGrp="1"/>
          </p:cNvSpPr>
          <p:nvPr>
            <p:ph type="title"/>
          </p:nvPr>
        </p:nvSpPr>
        <p:spPr>
          <a:xfrm>
            <a:off x="4965430" y="629268"/>
            <a:ext cx="6586491" cy="1286160"/>
          </a:xfrm>
        </p:spPr>
        <p:txBody>
          <a:bodyPr anchor="b">
            <a:normAutofit/>
          </a:bodyPr>
          <a:lstStyle/>
          <a:p>
            <a:r>
              <a:rPr lang="en-GB" dirty="0"/>
              <a:t>Please remember…	</a:t>
            </a:r>
          </a:p>
        </p:txBody>
      </p:sp>
      <p:sp>
        <p:nvSpPr>
          <p:cNvPr id="3" name="Content Placeholder 2">
            <a:extLst>
              <a:ext uri="{FF2B5EF4-FFF2-40B4-BE49-F238E27FC236}">
                <a16:creationId xmlns:a16="http://schemas.microsoft.com/office/drawing/2014/main" xmlns="" id="{5868E395-F711-4202-B04D-0C2B4F29AF8A}"/>
              </a:ext>
            </a:extLst>
          </p:cNvPr>
          <p:cNvSpPr>
            <a:spLocks noGrp="1"/>
          </p:cNvSpPr>
          <p:nvPr>
            <p:ph idx="1"/>
          </p:nvPr>
        </p:nvSpPr>
        <p:spPr>
          <a:xfrm>
            <a:off x="4965431" y="2438400"/>
            <a:ext cx="6586489" cy="3785419"/>
          </a:xfrm>
        </p:spPr>
        <p:txBody>
          <a:bodyPr>
            <a:normAutofit/>
          </a:bodyPr>
          <a:lstStyle/>
          <a:p>
            <a:pPr marL="0" indent="0">
              <a:buNone/>
            </a:pPr>
            <a:r>
              <a:rPr lang="en-GB" sz="2000" dirty="0"/>
              <a:t>We are into the final days of Fitness Fortnight, in addition to today’s challenges you can do the following things:</a:t>
            </a:r>
          </a:p>
          <a:p>
            <a:pPr marL="0" indent="0">
              <a:buNone/>
            </a:pPr>
            <a:endParaRPr lang="en-GB" sz="2000" dirty="0"/>
          </a:p>
          <a:p>
            <a:r>
              <a:rPr lang="en-GB" sz="2000" dirty="0"/>
              <a:t>Look to finish off your grid with more choices of activities</a:t>
            </a:r>
          </a:p>
          <a:p>
            <a:pPr marL="0" indent="0">
              <a:buNone/>
            </a:pPr>
            <a:endParaRPr lang="en-GB" sz="2000" dirty="0"/>
          </a:p>
          <a:p>
            <a:r>
              <a:rPr lang="en-GB" sz="2000" dirty="0"/>
              <a:t>Upload any activity yet to be put on Travel to Tokyo</a:t>
            </a:r>
          </a:p>
          <a:p>
            <a:pPr marL="0" indent="0">
              <a:buNone/>
            </a:pPr>
            <a:endParaRPr lang="en-GB" sz="2000" dirty="0"/>
          </a:p>
          <a:p>
            <a:r>
              <a:rPr lang="en-GB" sz="2000" dirty="0"/>
              <a:t>Choose a way to display pictures of what fun you have been up to in the last 2 weeks and share it with your class teacher and I.</a:t>
            </a:r>
          </a:p>
          <a:p>
            <a:endParaRPr lang="en-GB" sz="2000" dirty="0"/>
          </a:p>
        </p:txBody>
      </p:sp>
      <p:pic>
        <p:nvPicPr>
          <p:cNvPr id="5" name="Picture 4">
            <a:extLst>
              <a:ext uri="{FF2B5EF4-FFF2-40B4-BE49-F238E27FC236}">
                <a16:creationId xmlns:a16="http://schemas.microsoft.com/office/drawing/2014/main" xmlns="" id="{F061F03D-BB01-40DB-878E-2FD21D3BDC3C}"/>
              </a:ext>
            </a:extLst>
          </p:cNvPr>
          <p:cNvPicPr>
            <a:picLocks noChangeAspect="1"/>
          </p:cNvPicPr>
          <p:nvPr/>
        </p:nvPicPr>
        <p:blipFill rotWithShape="1">
          <a:blip r:embed="rId2"/>
          <a:srcRect l="10357" r="44524"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BD4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678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xmlns="" id="{FDBCFC5B-4761-4374-BB7C-B5A6120E7686}"/>
              </a:ext>
            </a:extLst>
          </p:cNvPr>
          <p:cNvSpPr txBox="1"/>
          <p:nvPr/>
        </p:nvSpPr>
        <p:spPr>
          <a:xfrm>
            <a:off x="6509857" y="1278294"/>
            <a:ext cx="4826837" cy="3046988"/>
          </a:xfrm>
          <a:prstGeom prst="rect">
            <a:avLst/>
          </a:prstGeom>
          <a:noFill/>
        </p:spPr>
        <p:txBody>
          <a:bodyPr wrap="square" rtlCol="0">
            <a:spAutoFit/>
          </a:bodyPr>
          <a:lstStyle/>
          <a:p>
            <a:r>
              <a:rPr lang="en-GB" sz="9600" dirty="0"/>
              <a:t>Thursday 18</a:t>
            </a:r>
            <a:r>
              <a:rPr lang="en-GB" sz="9600" baseline="30000" dirty="0"/>
              <a:t>th</a:t>
            </a:r>
            <a:r>
              <a:rPr lang="en-GB" sz="9600" dirty="0"/>
              <a:t> June</a:t>
            </a:r>
          </a:p>
        </p:txBody>
      </p:sp>
      <p:pic>
        <p:nvPicPr>
          <p:cNvPr id="4" name="Picture 3">
            <a:extLst>
              <a:ext uri="{FF2B5EF4-FFF2-40B4-BE49-F238E27FC236}">
                <a16:creationId xmlns:a16="http://schemas.microsoft.com/office/drawing/2014/main" xmlns="" id="{7EC7B674-190D-49FB-B1EC-02D75F451927}"/>
              </a:ext>
            </a:extLst>
          </p:cNvPr>
          <p:cNvPicPr>
            <a:picLocks noChangeAspect="1"/>
          </p:cNvPicPr>
          <p:nvPr/>
        </p:nvPicPr>
        <p:blipFill>
          <a:blip r:embed="rId3"/>
          <a:stretch>
            <a:fillRect/>
          </a:stretch>
        </p:blipFill>
        <p:spPr>
          <a:xfrm>
            <a:off x="473732" y="1653997"/>
            <a:ext cx="3621338" cy="3731075"/>
          </a:xfrm>
          <a:prstGeom prst="rect">
            <a:avLst/>
          </a:prstGeom>
        </p:spPr>
      </p:pic>
    </p:spTree>
    <p:extLst>
      <p:ext uri="{BB962C8B-B14F-4D97-AF65-F5344CB8AC3E}">
        <p14:creationId xmlns:p14="http://schemas.microsoft.com/office/powerpoint/2010/main" val="1975206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Isosceles Triangle 23">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54B5446D-D23D-4BFF-A98C-0AB299077E9F}"/>
              </a:ext>
            </a:extLst>
          </p:cNvPr>
          <p:cNvPicPr>
            <a:picLocks noChangeAspect="1"/>
          </p:cNvPicPr>
          <p:nvPr/>
        </p:nvPicPr>
        <p:blipFill>
          <a:blip r:embed="rId2"/>
          <a:stretch>
            <a:fillRect/>
          </a:stretch>
        </p:blipFill>
        <p:spPr>
          <a:xfrm>
            <a:off x="1692174" y="662150"/>
            <a:ext cx="8227026" cy="4319190"/>
          </a:xfrm>
          <a:prstGeom prst="rect">
            <a:avLst/>
          </a:prstGeom>
          <a:ln>
            <a:noFill/>
          </a:ln>
        </p:spPr>
      </p:pic>
      <p:sp>
        <p:nvSpPr>
          <p:cNvPr id="26" name="Isosceles Triangle 25">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FC34C697-9DBE-4D70-857C-EB5C783BCDA7}"/>
              </a:ext>
            </a:extLst>
          </p:cNvPr>
          <p:cNvSpPr/>
          <p:nvPr/>
        </p:nvSpPr>
        <p:spPr>
          <a:xfrm>
            <a:off x="1598242" y="4977184"/>
            <a:ext cx="8414890" cy="1384995"/>
          </a:xfrm>
          <a:prstGeom prst="rect">
            <a:avLst/>
          </a:prstGeom>
        </p:spPr>
        <p:txBody>
          <a:bodyPr wrap="square">
            <a:spAutoFit/>
          </a:bodyPr>
          <a:lstStyle/>
          <a:p>
            <a:r>
              <a:rPr lang="en-US" sz="2800" dirty="0"/>
              <a:t>Welcome to Sports Day 2020 please check out the PowerPoint and video posted on the PE team for instructions.</a:t>
            </a:r>
            <a:endParaRPr lang="en-GB" sz="2800" dirty="0"/>
          </a:p>
        </p:txBody>
      </p:sp>
    </p:spTree>
    <p:extLst>
      <p:ext uri="{BB962C8B-B14F-4D97-AF65-F5344CB8AC3E}">
        <p14:creationId xmlns:p14="http://schemas.microsoft.com/office/powerpoint/2010/main" val="3305615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xmlns="" id="{FDBCFC5B-4761-4374-BB7C-B5A6120E7686}"/>
              </a:ext>
            </a:extLst>
          </p:cNvPr>
          <p:cNvSpPr txBox="1"/>
          <p:nvPr/>
        </p:nvSpPr>
        <p:spPr>
          <a:xfrm>
            <a:off x="6509857" y="1278294"/>
            <a:ext cx="4826837" cy="3046988"/>
          </a:xfrm>
          <a:prstGeom prst="rect">
            <a:avLst/>
          </a:prstGeom>
          <a:noFill/>
        </p:spPr>
        <p:txBody>
          <a:bodyPr wrap="square" rtlCol="0">
            <a:spAutoFit/>
          </a:bodyPr>
          <a:lstStyle/>
          <a:p>
            <a:r>
              <a:rPr lang="en-GB" sz="9600" dirty="0"/>
              <a:t>Friday 19</a:t>
            </a:r>
            <a:r>
              <a:rPr lang="en-GB" sz="9600" baseline="30000" dirty="0"/>
              <a:t>th</a:t>
            </a:r>
            <a:r>
              <a:rPr lang="en-GB" sz="9600" dirty="0"/>
              <a:t> June</a:t>
            </a:r>
          </a:p>
        </p:txBody>
      </p:sp>
      <p:pic>
        <p:nvPicPr>
          <p:cNvPr id="2" name="Picture 1">
            <a:extLst>
              <a:ext uri="{FF2B5EF4-FFF2-40B4-BE49-F238E27FC236}">
                <a16:creationId xmlns:a16="http://schemas.microsoft.com/office/drawing/2014/main" xmlns="" id="{F9434B35-D845-479D-A7CB-9C7069822E3F}"/>
              </a:ext>
            </a:extLst>
          </p:cNvPr>
          <p:cNvPicPr>
            <a:picLocks noChangeAspect="1"/>
          </p:cNvPicPr>
          <p:nvPr/>
        </p:nvPicPr>
        <p:blipFill>
          <a:blip r:embed="rId3"/>
          <a:stretch>
            <a:fillRect/>
          </a:stretch>
        </p:blipFill>
        <p:spPr>
          <a:xfrm>
            <a:off x="72427" y="1644063"/>
            <a:ext cx="4517528" cy="4511431"/>
          </a:xfrm>
          <a:prstGeom prst="rect">
            <a:avLst/>
          </a:prstGeom>
        </p:spPr>
      </p:pic>
    </p:spTree>
    <p:extLst>
      <p:ext uri="{BB962C8B-B14F-4D97-AF65-F5344CB8AC3E}">
        <p14:creationId xmlns:p14="http://schemas.microsoft.com/office/powerpoint/2010/main" val="3090757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5CB593EA-2F98-479F-B4C4-F366571FA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holding a sign posing for the camera&#10;&#10;Description automatically generated">
            <a:extLst>
              <a:ext uri="{FF2B5EF4-FFF2-40B4-BE49-F238E27FC236}">
                <a16:creationId xmlns:a16="http://schemas.microsoft.com/office/drawing/2014/main" xmlns="" id="{9197F8C6-ADD1-4C93-BE6F-5D077E7D0C7E}"/>
              </a:ext>
            </a:extLst>
          </p:cNvPr>
          <p:cNvPicPr>
            <a:picLocks noChangeAspect="1"/>
          </p:cNvPicPr>
          <p:nvPr/>
        </p:nvPicPr>
        <p:blipFill rotWithShape="1">
          <a:blip r:embed="rId3">
            <a:extLst>
              <a:ext uri="{28A0092B-C50C-407E-A947-70E740481C1C}">
                <a14:useLocalDpi xmlns:a14="http://schemas.microsoft.com/office/drawing/2010/main" val="0"/>
              </a:ext>
            </a:extLst>
          </a:blip>
          <a:srcRect l="25057" r="16557" b="-1"/>
          <a:stretch/>
        </p:blipFill>
        <p:spPr>
          <a:xfrm>
            <a:off x="1" y="1"/>
            <a:ext cx="2970465" cy="3383279"/>
          </a:xfrm>
          <a:prstGeom prst="rect">
            <a:avLst/>
          </a:prstGeom>
        </p:spPr>
      </p:pic>
      <p:pic>
        <p:nvPicPr>
          <p:cNvPr id="5" name="Picture 4" descr="A picture containing sport, person, grass, player&#10;&#10;Description automatically generated">
            <a:extLst>
              <a:ext uri="{FF2B5EF4-FFF2-40B4-BE49-F238E27FC236}">
                <a16:creationId xmlns:a16="http://schemas.microsoft.com/office/drawing/2014/main" xmlns="" id="{85FAFEC9-1B6B-4A81-A91E-36E10EDF76C1}"/>
              </a:ext>
            </a:extLst>
          </p:cNvPr>
          <p:cNvPicPr>
            <a:picLocks noChangeAspect="1"/>
          </p:cNvPicPr>
          <p:nvPr/>
        </p:nvPicPr>
        <p:blipFill rotWithShape="1">
          <a:blip r:embed="rId4">
            <a:extLst>
              <a:ext uri="{28A0092B-C50C-407E-A947-70E740481C1C}">
                <a14:useLocalDpi xmlns:a14="http://schemas.microsoft.com/office/drawing/2010/main" val="0"/>
              </a:ext>
            </a:extLst>
          </a:blip>
          <a:srcRect l="26665" r="9894" b="1"/>
          <a:stretch/>
        </p:blipFill>
        <p:spPr>
          <a:xfrm>
            <a:off x="3072956" y="10"/>
            <a:ext cx="2970465" cy="3383268"/>
          </a:xfrm>
          <a:prstGeom prst="rect">
            <a:avLst/>
          </a:prstGeom>
        </p:spPr>
      </p:pic>
      <p:pic>
        <p:nvPicPr>
          <p:cNvPr id="9" name="Picture 8" descr="A person with a football ball on a field&#10;&#10;Description automatically generated">
            <a:extLst>
              <a:ext uri="{FF2B5EF4-FFF2-40B4-BE49-F238E27FC236}">
                <a16:creationId xmlns:a16="http://schemas.microsoft.com/office/drawing/2014/main" xmlns="" id="{B12DA4A2-8682-4FC3-AD03-A5539195EEE3}"/>
              </a:ext>
            </a:extLst>
          </p:cNvPr>
          <p:cNvPicPr>
            <a:picLocks noChangeAspect="1"/>
          </p:cNvPicPr>
          <p:nvPr/>
        </p:nvPicPr>
        <p:blipFill rotWithShape="1">
          <a:blip r:embed="rId5">
            <a:extLst>
              <a:ext uri="{28A0092B-C50C-407E-A947-70E740481C1C}">
                <a14:useLocalDpi xmlns:a14="http://schemas.microsoft.com/office/drawing/2010/main" val="0"/>
              </a:ext>
            </a:extLst>
          </a:blip>
          <a:srcRect l="25448" r="17341" b="-1"/>
          <a:stretch/>
        </p:blipFill>
        <p:spPr>
          <a:xfrm>
            <a:off x="6145909" y="10"/>
            <a:ext cx="2971800" cy="3383268"/>
          </a:xfrm>
          <a:prstGeom prst="rect">
            <a:avLst/>
          </a:prstGeom>
        </p:spPr>
      </p:pic>
      <p:pic>
        <p:nvPicPr>
          <p:cNvPr id="13" name="Picture 12" descr="A picture containing sport, racket, game, ball&#10;&#10;Description automatically generated">
            <a:extLst>
              <a:ext uri="{FF2B5EF4-FFF2-40B4-BE49-F238E27FC236}">
                <a16:creationId xmlns:a16="http://schemas.microsoft.com/office/drawing/2014/main" xmlns="" id="{9DCE5672-C879-499E-BB22-99D6C6402029}"/>
              </a:ext>
            </a:extLst>
          </p:cNvPr>
          <p:cNvPicPr>
            <a:picLocks noChangeAspect="1"/>
          </p:cNvPicPr>
          <p:nvPr/>
        </p:nvPicPr>
        <p:blipFill rotWithShape="1">
          <a:blip r:embed="rId6">
            <a:extLst>
              <a:ext uri="{28A0092B-C50C-407E-A947-70E740481C1C}">
                <a14:useLocalDpi xmlns:a14="http://schemas.microsoft.com/office/drawing/2010/main" val="0"/>
              </a:ext>
            </a:extLst>
          </a:blip>
          <a:srcRect l="11059" r="39517" b="1"/>
          <a:stretch/>
        </p:blipFill>
        <p:spPr>
          <a:xfrm>
            <a:off x="9220197" y="17263"/>
            <a:ext cx="2971800" cy="3383268"/>
          </a:xfrm>
          <a:prstGeom prst="rect">
            <a:avLst/>
          </a:prstGeom>
        </p:spPr>
      </p:pic>
      <p:pic>
        <p:nvPicPr>
          <p:cNvPr id="11" name="Picture 10" descr="A person on a court&#10;&#10;Description automatically generated">
            <a:extLst>
              <a:ext uri="{FF2B5EF4-FFF2-40B4-BE49-F238E27FC236}">
                <a16:creationId xmlns:a16="http://schemas.microsoft.com/office/drawing/2014/main" xmlns="" id="{ECCB312F-F7A6-4D2D-BD47-FBE18AE49316}"/>
              </a:ext>
            </a:extLst>
          </p:cNvPr>
          <p:cNvPicPr>
            <a:picLocks noChangeAspect="1"/>
          </p:cNvPicPr>
          <p:nvPr/>
        </p:nvPicPr>
        <p:blipFill rotWithShape="1">
          <a:blip r:embed="rId7">
            <a:extLst>
              <a:ext uri="{28A0092B-C50C-407E-A947-70E740481C1C}">
                <a14:useLocalDpi xmlns:a14="http://schemas.microsoft.com/office/drawing/2010/main" val="0"/>
              </a:ext>
            </a:extLst>
          </a:blip>
          <a:srcRect l="32566" r="9664" b="-2"/>
          <a:stretch/>
        </p:blipFill>
        <p:spPr>
          <a:xfrm>
            <a:off x="-1017" y="3474720"/>
            <a:ext cx="2970465" cy="3383280"/>
          </a:xfrm>
          <a:prstGeom prst="rect">
            <a:avLst/>
          </a:prstGeom>
        </p:spPr>
      </p:pic>
      <p:sp>
        <p:nvSpPr>
          <p:cNvPr id="73" name="Rectangle 72">
            <a:extLst>
              <a:ext uri="{FF2B5EF4-FFF2-40B4-BE49-F238E27FC236}">
                <a16:creationId xmlns:a16="http://schemas.microsoft.com/office/drawing/2014/main" xmlns="" id="{39BEB6D0-9E4E-4221-93D1-74ABECEE9E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45910" y="3474720"/>
            <a:ext cx="6046090" cy="3383281"/>
          </a:xfrm>
          <a:prstGeom prst="rect">
            <a:avLst/>
          </a:prstGeom>
          <a:solidFill>
            <a:srgbClr val="3B1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227A521-9244-4A01-8DBA-EBD2A18E80F8}"/>
              </a:ext>
            </a:extLst>
          </p:cNvPr>
          <p:cNvSpPr>
            <a:spLocks noGrp="1"/>
          </p:cNvSpPr>
          <p:nvPr>
            <p:ph type="title"/>
          </p:nvPr>
        </p:nvSpPr>
        <p:spPr>
          <a:xfrm>
            <a:off x="6491653" y="3799272"/>
            <a:ext cx="5193748" cy="637124"/>
          </a:xfrm>
        </p:spPr>
        <p:txBody>
          <a:bodyPr>
            <a:normAutofit fontScale="90000"/>
          </a:bodyPr>
          <a:lstStyle/>
          <a:p>
            <a:r>
              <a:rPr lang="en-GB" sz="3200" dirty="0">
                <a:solidFill>
                  <a:srgbClr val="FFFFFF"/>
                </a:solidFill>
              </a:rPr>
              <a:t>Task 19 -10 Famous Daily Challenges</a:t>
            </a:r>
          </a:p>
        </p:txBody>
      </p:sp>
      <p:sp>
        <p:nvSpPr>
          <p:cNvPr id="3" name="Content Placeholder 2">
            <a:extLst>
              <a:ext uri="{FF2B5EF4-FFF2-40B4-BE49-F238E27FC236}">
                <a16:creationId xmlns:a16="http://schemas.microsoft.com/office/drawing/2014/main" xmlns="" id="{6F99A6DF-901A-44E1-8C49-9BE82E834806}"/>
              </a:ext>
            </a:extLst>
          </p:cNvPr>
          <p:cNvSpPr>
            <a:spLocks noGrp="1"/>
          </p:cNvSpPr>
          <p:nvPr>
            <p:ph idx="1"/>
          </p:nvPr>
        </p:nvSpPr>
        <p:spPr>
          <a:xfrm>
            <a:off x="6479648" y="4510585"/>
            <a:ext cx="5366610" cy="1758732"/>
          </a:xfrm>
        </p:spPr>
        <p:txBody>
          <a:bodyPr>
            <a:normAutofit fontScale="92500" lnSpcReduction="10000"/>
          </a:bodyPr>
          <a:lstStyle/>
          <a:p>
            <a:r>
              <a:rPr lang="en-GB" sz="1500" dirty="0">
                <a:solidFill>
                  <a:srgbClr val="FFFFFF"/>
                </a:solidFill>
              </a:rPr>
              <a:t>As part of the @WLPENetwork, Mr Tennant has been setting daily challenges sent in from famous faces across Scotland.</a:t>
            </a:r>
          </a:p>
          <a:p>
            <a:r>
              <a:rPr lang="en-GB" sz="1500">
                <a:solidFill>
                  <a:srgbClr val="FFFFFF"/>
                </a:solidFill>
              </a:rPr>
              <a:t>Today’s challenge is for you to compete in as many of these challenges as you can to get a high score within your class, all videos have been posted on the blog and St Columba’s PE team this morning </a:t>
            </a:r>
            <a:r>
              <a:rPr lang="en-GB" sz="1500">
                <a:solidFill>
                  <a:srgbClr val="FFFFFF"/>
                </a:solidFill>
                <a:sym typeface="Wingdings" panose="05000000000000000000" pitchFamily="2" charset="2"/>
              </a:rPr>
              <a:t></a:t>
            </a:r>
            <a:endParaRPr lang="en-GB" sz="1500" dirty="0">
              <a:solidFill>
                <a:srgbClr val="FFFFFF"/>
              </a:solidFill>
            </a:endParaRPr>
          </a:p>
          <a:p>
            <a:r>
              <a:rPr lang="en-GB" sz="1500" dirty="0">
                <a:solidFill>
                  <a:srgbClr val="FFFFFF"/>
                </a:solidFill>
              </a:rPr>
              <a:t>Once you have competed all challenges, can you tweet @WLPENetwork with your very own challenge?</a:t>
            </a:r>
          </a:p>
          <a:p>
            <a:pPr marL="0" indent="0">
              <a:buNone/>
            </a:pPr>
            <a:endParaRPr lang="en-GB" sz="1500" dirty="0">
              <a:solidFill>
                <a:srgbClr val="FFFFFF"/>
              </a:solidFill>
            </a:endParaRPr>
          </a:p>
        </p:txBody>
      </p:sp>
      <p:pic>
        <p:nvPicPr>
          <p:cNvPr id="1026" name="Picture 2" descr="Image result for keaghan jacbos">
            <a:extLst>
              <a:ext uri="{FF2B5EF4-FFF2-40B4-BE49-F238E27FC236}">
                <a16:creationId xmlns:a16="http://schemas.microsoft.com/office/drawing/2014/main" xmlns="" id="{01BA9F27-6AE7-4311-9C87-B38B938970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686" r="34274" b="2"/>
          <a:stretch/>
        </p:blipFill>
        <p:spPr bwMode="auto">
          <a:xfrm>
            <a:off x="3059902" y="3474719"/>
            <a:ext cx="2970466"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annah miley team gb">
            <a:extLst>
              <a:ext uri="{FF2B5EF4-FFF2-40B4-BE49-F238E27FC236}">
                <a16:creationId xmlns:a16="http://schemas.microsoft.com/office/drawing/2014/main" xmlns="" id="{24504919-7154-4893-A716-BCD398576C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397" y="320040"/>
            <a:ext cx="25527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erson smiling for the camera&#10;&#10;Description automatically generated">
            <a:extLst>
              <a:ext uri="{FF2B5EF4-FFF2-40B4-BE49-F238E27FC236}">
                <a16:creationId xmlns:a16="http://schemas.microsoft.com/office/drawing/2014/main" xmlns="" id="{D2EB5EC9-ECE1-4E9B-AF2C-FB2FA6B907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6894" y="2362200"/>
            <a:ext cx="1905000" cy="1905000"/>
          </a:xfrm>
          <a:prstGeom prst="rect">
            <a:avLst/>
          </a:prstGeom>
        </p:spPr>
      </p:pic>
      <p:pic>
        <p:nvPicPr>
          <p:cNvPr id="17" name="Picture 16" descr="A picture containing person, holding, racket, woman&#10;&#10;Description automatically generated">
            <a:extLst>
              <a:ext uri="{FF2B5EF4-FFF2-40B4-BE49-F238E27FC236}">
                <a16:creationId xmlns:a16="http://schemas.microsoft.com/office/drawing/2014/main" xmlns="" id="{6D81D364-DFBC-4D4E-9AF0-B2DA5D30FC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39796" y="1908019"/>
            <a:ext cx="2263021" cy="1501138"/>
          </a:xfrm>
          <a:prstGeom prst="rect">
            <a:avLst/>
          </a:prstGeom>
        </p:spPr>
      </p:pic>
      <p:pic>
        <p:nvPicPr>
          <p:cNvPr id="19" name="Picture 18" descr="A football player wearing a red shirt&#10;&#10;Description automatically generated">
            <a:extLst>
              <a:ext uri="{FF2B5EF4-FFF2-40B4-BE49-F238E27FC236}">
                <a16:creationId xmlns:a16="http://schemas.microsoft.com/office/drawing/2014/main" xmlns="" id="{B237BFC1-9355-48E4-854D-4998E39853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13993" y="2499109"/>
            <a:ext cx="1965361" cy="1300162"/>
          </a:xfrm>
          <a:prstGeom prst="rect">
            <a:avLst/>
          </a:prstGeom>
        </p:spPr>
      </p:pic>
    </p:spTree>
    <p:extLst>
      <p:ext uri="{BB962C8B-B14F-4D97-AF65-F5344CB8AC3E}">
        <p14:creationId xmlns:p14="http://schemas.microsoft.com/office/powerpoint/2010/main" val="2578454076"/>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77125"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xmlns="" id="{7A430309-E0F2-4DB3-A8AD-DADE94BFC620}"/>
              </a:ext>
            </a:extLst>
          </p:cNvPr>
          <p:cNvPicPr>
            <a:picLocks noChangeAspect="1"/>
          </p:cNvPicPr>
          <p:nvPr/>
        </p:nvPicPr>
        <p:blipFill rotWithShape="1">
          <a:blip r:embed="rId3">
            <a:extLst>
              <a:ext uri="{28A0092B-C50C-407E-A947-70E740481C1C}">
                <a14:useLocalDpi xmlns:a14="http://schemas.microsoft.com/office/drawing/2010/main" val="0"/>
              </a:ext>
            </a:extLst>
          </a:blip>
          <a:srcRect l="9287" t="8168" r="8840" b="5901"/>
          <a:stretch/>
        </p:blipFill>
        <p:spPr>
          <a:xfrm>
            <a:off x="7745636" y="1847851"/>
            <a:ext cx="4170140" cy="2819400"/>
          </a:xfrm>
          <a:prstGeom prst="rect">
            <a:avLst/>
          </a:prstGeom>
        </p:spPr>
      </p:pic>
      <p:sp>
        <p:nvSpPr>
          <p:cNvPr id="5" name="Rectangle 4">
            <a:extLst>
              <a:ext uri="{FF2B5EF4-FFF2-40B4-BE49-F238E27FC236}">
                <a16:creationId xmlns:a16="http://schemas.microsoft.com/office/drawing/2014/main" xmlns="" id="{323C2B21-751D-49E5-85CF-0B198F3B6AA8}"/>
              </a:ext>
            </a:extLst>
          </p:cNvPr>
          <p:cNvSpPr/>
          <p:nvPr/>
        </p:nvSpPr>
        <p:spPr>
          <a:xfrm>
            <a:off x="571500" y="838885"/>
            <a:ext cx="6005625" cy="4524315"/>
          </a:xfrm>
          <a:prstGeom prst="rect">
            <a:avLst/>
          </a:prstGeom>
        </p:spPr>
        <p:txBody>
          <a:bodyPr wrap="square">
            <a:spAutoFit/>
          </a:bodyPr>
          <a:lstStyle/>
          <a:p>
            <a:r>
              <a:rPr lang="en-GB" sz="2400" dirty="0"/>
              <a:t>What an absolutely fantastic effort we have had from all pupils during Fitness Fortnight.</a:t>
            </a:r>
          </a:p>
          <a:p>
            <a:endParaRPr lang="en-GB" sz="2400" dirty="0"/>
          </a:p>
          <a:p>
            <a:r>
              <a:rPr lang="en-GB" sz="2400" dirty="0"/>
              <a:t>I cannot be prouder of how you have each risen to the challenge and took part in PE based learning across the curriculum.</a:t>
            </a:r>
          </a:p>
          <a:p>
            <a:endParaRPr lang="en-GB" sz="2400" dirty="0"/>
          </a:p>
          <a:p>
            <a:r>
              <a:rPr lang="en-GB" sz="2400" dirty="0"/>
              <a:t>Please continue to follow our @WLPENetwork on Twitter and check teams daily for Daily PE Challenges.</a:t>
            </a:r>
          </a:p>
          <a:p>
            <a:endParaRPr lang="en-GB" sz="2400" dirty="0"/>
          </a:p>
          <a:p>
            <a:r>
              <a:rPr lang="en-GB" sz="2400" dirty="0"/>
              <a:t>Well done!</a:t>
            </a:r>
          </a:p>
        </p:txBody>
      </p:sp>
    </p:spTree>
    <p:extLst>
      <p:ext uri="{BB962C8B-B14F-4D97-AF65-F5344CB8AC3E}">
        <p14:creationId xmlns:p14="http://schemas.microsoft.com/office/powerpoint/2010/main" val="487924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16BE7431-5D99-41E9-9CF6-151835270F18}"/>
              </a:ext>
            </a:extLst>
          </p:cNvPr>
          <p:cNvGraphicFramePr>
            <a:graphicFrameLocks noGrp="1"/>
          </p:cNvGraphicFramePr>
          <p:nvPr>
            <p:extLst>
              <p:ext uri="{D42A27DB-BD31-4B8C-83A1-F6EECF244321}">
                <p14:modId xmlns:p14="http://schemas.microsoft.com/office/powerpoint/2010/main" val="270146723"/>
              </p:ext>
            </p:extLst>
          </p:nvPr>
        </p:nvGraphicFramePr>
        <p:xfrm>
          <a:off x="612397" y="411061"/>
          <a:ext cx="11081856" cy="6538204"/>
        </p:xfrm>
        <a:graphic>
          <a:graphicData uri="http://schemas.openxmlformats.org/drawingml/2006/table">
            <a:tbl>
              <a:tblPr firstRow="1" firstCol="1" bandRow="1"/>
              <a:tblGrid>
                <a:gridCol w="2734918">
                  <a:extLst>
                    <a:ext uri="{9D8B030D-6E8A-4147-A177-3AD203B41FA5}">
                      <a16:colId xmlns:a16="http://schemas.microsoft.com/office/drawing/2014/main" xmlns="" val="1985011587"/>
                    </a:ext>
                  </a:extLst>
                </a:gridCol>
                <a:gridCol w="2734918">
                  <a:extLst>
                    <a:ext uri="{9D8B030D-6E8A-4147-A177-3AD203B41FA5}">
                      <a16:colId xmlns:a16="http://schemas.microsoft.com/office/drawing/2014/main" xmlns="" val="1419061016"/>
                    </a:ext>
                  </a:extLst>
                </a:gridCol>
                <a:gridCol w="2734918">
                  <a:extLst>
                    <a:ext uri="{9D8B030D-6E8A-4147-A177-3AD203B41FA5}">
                      <a16:colId xmlns:a16="http://schemas.microsoft.com/office/drawing/2014/main" xmlns="" val="1881319013"/>
                    </a:ext>
                  </a:extLst>
                </a:gridCol>
                <a:gridCol w="2877102">
                  <a:extLst>
                    <a:ext uri="{9D8B030D-6E8A-4147-A177-3AD203B41FA5}">
                      <a16:colId xmlns:a16="http://schemas.microsoft.com/office/drawing/2014/main" xmlns="" val="1228391896"/>
                    </a:ext>
                  </a:extLst>
                </a:gridCol>
              </a:tblGrid>
              <a:tr h="405079">
                <a:tc gridSpan="4">
                  <a:txBody>
                    <a:bodyPr/>
                    <a:lstStyle/>
                    <a:p>
                      <a:pPr algn="ctr">
                        <a:lnSpc>
                          <a:spcPct val="107000"/>
                        </a:lnSpc>
                        <a:spcAft>
                          <a:spcPts val="0"/>
                        </a:spcAft>
                      </a:pPr>
                      <a:r>
                        <a:rPr lang="en-GB"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Fitness Fortnight Activity Grid</a:t>
                      </a:r>
                      <a:endParaRPr lang="en-GB"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7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Please make sure you are being careful when completing any of these activities and that you are supervised by an adult.</a:t>
                      </a:r>
                      <a:endParaRPr lang="en-GB" sz="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2308507614"/>
                  </a:ext>
                </a:extLst>
              </a:tr>
              <a:tr h="1433915">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SMOOTHIE MAKER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make up your own smoothie and share with your family as a healthy start to the day?</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What ingredients will you put in?</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STAMINA</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cycle, walk, jog, run or scoot for;</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P1 – 3: 15 minutes without stopping?</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P4 – 5: 20 minutes</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P6 – 7: 25+ minutes</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How far did you go?</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Who completed it with you?</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ASSAULT COURSE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design your own assault course?</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What different things will you include?</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How long did it take you to complete?</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Who else can you get to complete it?</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VIDEO MAKER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create your own;</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Just Dance</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Joe Wicks</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Cosmic Kids</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What actions will you put in? Would you like to share it with us?</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6119609"/>
                  </a:ext>
                </a:extLst>
              </a:tr>
              <a:tr h="1433915">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DANCE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play a game of musical statues with others in your house?</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Who stayed still the best?</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MINDFULNESS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Complete a Cosmic Kids yoga session, here’s some to choose from;</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FROZEN:</a:t>
                      </a:r>
                    </a:p>
                    <a:p>
                      <a:pPr algn="ctr">
                        <a:lnSpc>
                          <a:spcPct val="107000"/>
                        </a:lnSpc>
                        <a:spcAft>
                          <a:spcPts val="0"/>
                        </a:spcAft>
                      </a:pPr>
                      <a:r>
                        <a:rPr lang="en-GB" sz="10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https://youtu.be/xlg052EKMtk</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TROLLS:</a:t>
                      </a:r>
                    </a:p>
                    <a:p>
                      <a:pPr algn="ctr">
                        <a:lnSpc>
                          <a:spcPct val="107000"/>
                        </a:lnSpc>
                        <a:spcAft>
                          <a:spcPts val="0"/>
                        </a:spcAft>
                      </a:pPr>
                      <a:r>
                        <a:rPr lang="en-GB" sz="10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https://youtu.be/U9Q6FKF12Qs</a:t>
                      </a: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TWILIGHT THE UNICORN OF DREAMS:</a:t>
                      </a:r>
                    </a:p>
                    <a:p>
                      <a:pPr algn="ctr">
                        <a:lnSpc>
                          <a:spcPct val="107000"/>
                        </a:lnSpc>
                        <a:spcAft>
                          <a:spcPts val="0"/>
                        </a:spcAft>
                      </a:pPr>
                      <a:r>
                        <a:rPr lang="en-GB" sz="10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https://youtu.be/RLOOOjGAM1s</a:t>
                      </a:r>
                      <a:r>
                        <a:rPr lang="en-GB" sz="1000">
                          <a:effectLst/>
                          <a:latin typeface="Calibri" panose="020F0502020204030204" pitchFamily="34" charset="0"/>
                          <a:ea typeface="Calibri" panose="020F0502020204030204" pitchFamily="34" charset="0"/>
                          <a:cs typeface="Times New Roman" panose="02020603050405020304" pitchFamily="18" charset="0"/>
                        </a:rPr>
                        <a:t> </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BE THE TEACHER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What is your skill?</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teach someone in your family/house your skill?</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For example; Sporting skill, karate, dance move, Yoga pose</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NATURE WALK</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Can you take a walk with your family and play eye spy?</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How many different things did you spy along the way?</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How many animals?</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Plants?</a:t>
                      </a: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Water ways?</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4382400"/>
                  </a:ext>
                </a:extLst>
              </a:tr>
              <a:tr h="2442085">
                <a:tc gridSpan="2">
                  <a:txBody>
                    <a:bodyPr/>
                    <a:lstStyle/>
                    <a:p>
                      <a:pPr algn="ctr">
                        <a:lnSpc>
                          <a:spcPct val="107000"/>
                        </a:lnSpc>
                        <a:spcAft>
                          <a:spcPts val="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SPELLING FITNESS CHALLENGE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a:effectLst/>
                          <a:latin typeface="Calibri" panose="020F0502020204030204" pitchFamily="34" charset="0"/>
                          <a:ea typeface="Calibri" panose="020F0502020204030204" pitchFamily="34" charset="0"/>
                          <a:cs typeface="Times New Roman" panose="02020603050405020304" pitchFamily="18" charset="0"/>
                        </a:rPr>
                        <a:t>Spell your full name and complete the challenges;</a:t>
                      </a:r>
                    </a:p>
                    <a:p>
                      <a:pPr>
                        <a:lnSpc>
                          <a:spcPct val="107000"/>
                        </a:lnSpc>
                        <a:spcAft>
                          <a:spcPts val="0"/>
                        </a:spcAft>
                      </a:pPr>
                      <a:r>
                        <a:rPr lang="en-GB" sz="1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 10 Jumping Jacks                                                          N – 4 Lunges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B – 30 Second plank                                                           O – 3 Burpees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 – Crab walk 5 metres                                                      P – 10 second Rocket jumps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 – 10 press ups                                                                  Q – Run on the spot 1 min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 – 10 sit ups                                                                        R – 7 Jumping Jacks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F – 5 Cartwheels/egg rolls                                                 S – 4 leg kicks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G – Headstand/Balance                                                     T – 5 sit ups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H – 4 rolls of your choice (be careful)                             U – 15 second plank</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 – 10 Toe touches                                                               V – 3 cartwheels/egg rolls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J – 5 tuck jumps                                                                   W – Arabesque/</a:t>
                      </a:r>
                      <a:r>
                        <a:rPr lang="en-GB" sz="1000" b="1" err="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Starship</a:t>
                      </a:r>
                      <a:r>
                        <a:rPr lang="en-GB" sz="1000" b="1">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balance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 – 5 press ups                                                                     X – 2 rolls of your choice (be careful)</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 – 3 spins                                                                             Y – 5 lunges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 – 10 leg kicks                                                                   Z – 8 Jumping Jacks</a:t>
                      </a:r>
                      <a:r>
                        <a:rPr lang="en-GB" sz="10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07000"/>
                        </a:lnSpc>
                        <a:spcAft>
                          <a:spcPts val="0"/>
                        </a:spcAft>
                      </a:pPr>
                      <a:r>
                        <a:rPr lang="en-GB" sz="1000" b="1" dirty="0">
                          <a:effectLst/>
                          <a:latin typeface="Calibri" panose="020F0502020204030204" pitchFamily="34" charset="0"/>
                          <a:ea typeface="Calibri" panose="020F0502020204030204" pitchFamily="34" charset="0"/>
                          <a:cs typeface="Times New Roman" panose="02020603050405020304" pitchFamily="18" charset="0"/>
                        </a:rPr>
                        <a:t>SPORTS DAY BANNER:</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Can you design your own Sports Day Banner.</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Make sure you include;</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ctr">
                        <a:lnSpc>
                          <a:spcPct val="107000"/>
                        </a:lnSpc>
                        <a:spcAft>
                          <a:spcPts val="0"/>
                        </a:spcAft>
                        <a:buFont typeface="Calibri" panose="020F0502020204030204" pitchFamily="34" charset="0"/>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Your House team</a:t>
                      </a:r>
                    </a:p>
                    <a:p>
                      <a:pPr marL="342900" lvl="0" indent="-342900" algn="ctr">
                        <a:lnSpc>
                          <a:spcPct val="107000"/>
                        </a:lnSpc>
                        <a:spcAft>
                          <a:spcPts val="0"/>
                        </a:spcAft>
                        <a:buFont typeface="Calibri" panose="020F0502020204030204" pitchFamily="34" charset="0"/>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Your name</a:t>
                      </a:r>
                    </a:p>
                    <a:p>
                      <a:pPr marL="342900" lvl="0" indent="-342900" algn="ctr">
                        <a:lnSpc>
                          <a:spcPct val="107000"/>
                        </a:lnSpc>
                        <a:spcAft>
                          <a:spcPts val="0"/>
                        </a:spcAft>
                        <a:buFont typeface="Calibri" panose="020F0502020204030204" pitchFamily="34" charset="0"/>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Colours</a:t>
                      </a:r>
                    </a:p>
                    <a:p>
                      <a:pPr marL="342900" lvl="0" indent="-342900" algn="ctr">
                        <a:lnSpc>
                          <a:spcPct val="107000"/>
                        </a:lnSpc>
                        <a:spcAft>
                          <a:spcPts val="0"/>
                        </a:spcAft>
                        <a:buFont typeface="Calibri" panose="020F0502020204030204" pitchFamily="34" charset="0"/>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St Columba’s Primary School</a:t>
                      </a:r>
                    </a:p>
                    <a:p>
                      <a:pPr marL="342900" lvl="0" indent="-342900" algn="ctr">
                        <a:lnSpc>
                          <a:spcPct val="107000"/>
                        </a:lnSpc>
                        <a:spcAft>
                          <a:spcPts val="0"/>
                        </a:spcAft>
                        <a:buFont typeface="Calibri" panose="020F0502020204030204" pitchFamily="34" charset="0"/>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Date</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Be creative – how will you show off your banner on the 25th May?</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000" b="1" dirty="0">
                          <a:effectLst/>
                          <a:latin typeface="Calibri" panose="020F0502020204030204" pitchFamily="34" charset="0"/>
                          <a:ea typeface="Calibri" panose="020F0502020204030204" pitchFamily="34" charset="0"/>
                          <a:cs typeface="Times New Roman" panose="02020603050405020304" pitchFamily="18" charset="0"/>
                        </a:rPr>
                        <a:t>DAILY CHALLENGES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Go to our Daily PE Challenges on Twitter</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@WLPENetwork</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How many challenges can you do?</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What did you score?</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Tweet us @Tennant_PE and @StColumbas2016 with your best efforts.</a:t>
                      </a:r>
                    </a:p>
                    <a:p>
                      <a:pPr algn="ctr">
                        <a:lnSpc>
                          <a:spcPct val="107000"/>
                        </a:lnSpc>
                        <a:spcAft>
                          <a:spcPts val="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Can you challenge someone in your house to complete them too?</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47672377"/>
                  </a:ext>
                </a:extLst>
              </a:tr>
              <a:tr h="425745">
                <a:tc gridSpan="4">
                  <a:txBody>
                    <a:bodyPr/>
                    <a:lstStyle/>
                    <a:p>
                      <a:pPr algn="ctr">
                        <a:lnSpc>
                          <a:spcPct val="107000"/>
                        </a:lnSpc>
                        <a:spcAft>
                          <a:spcPts val="0"/>
                        </a:spcAft>
                      </a:pPr>
                      <a:r>
                        <a:rPr lang="en-GB" sz="1000" b="1" dirty="0">
                          <a:effectLst/>
                          <a:latin typeface="Calibri" panose="020F0502020204030204" pitchFamily="34" charset="0"/>
                          <a:ea typeface="Calibri" panose="020F0502020204030204" pitchFamily="34" charset="0"/>
                          <a:cs typeface="Times New Roman" panose="02020603050405020304" pitchFamily="18" charset="0"/>
                        </a:rPr>
                        <a:t>SPORTS LEADERS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000" b="1" dirty="0">
                          <a:effectLst/>
                          <a:latin typeface="Calibri" panose="020F0502020204030204" pitchFamily="34" charset="0"/>
                          <a:ea typeface="Calibri" panose="020F0502020204030204" pitchFamily="34" charset="0"/>
                          <a:cs typeface="Times New Roman" panose="02020603050405020304" pitchFamily="18" charset="0"/>
                        </a:rPr>
                        <a:t> </a:t>
                      </a:r>
                      <a:r>
                        <a:rPr lang="en-GB" sz="1000" dirty="0">
                          <a:effectLst/>
                          <a:latin typeface="Calibri" panose="020F0502020204030204" pitchFamily="34" charset="0"/>
                          <a:ea typeface="Calibri" panose="020F0502020204030204" pitchFamily="34" charset="0"/>
                          <a:cs typeface="Times New Roman" panose="02020603050405020304" pitchFamily="18" charset="0"/>
                        </a:rPr>
                        <a:t>What activities can you think of? Can you make up an activity or a game to share with other boys and girls?</a:t>
                      </a:r>
                    </a:p>
                  </a:txBody>
                  <a:tcPr marL="44877" marR="448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3483292308"/>
                  </a:ext>
                </a:extLst>
              </a:tr>
            </a:tbl>
          </a:graphicData>
        </a:graphic>
      </p:graphicFrame>
    </p:spTree>
    <p:extLst>
      <p:ext uri="{BB962C8B-B14F-4D97-AF65-F5344CB8AC3E}">
        <p14:creationId xmlns:p14="http://schemas.microsoft.com/office/powerpoint/2010/main" val="280147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77125"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xmlns="" id="{C95202E4-6127-49B5-BC99-C94243AF7F4B}"/>
              </a:ext>
            </a:extLst>
          </p:cNvPr>
          <p:cNvSpPr>
            <a:spLocks noGrp="1"/>
          </p:cNvSpPr>
          <p:nvPr>
            <p:ph type="title"/>
          </p:nvPr>
        </p:nvSpPr>
        <p:spPr>
          <a:xfrm>
            <a:off x="797411" y="355085"/>
            <a:ext cx="4977976" cy="1454051"/>
          </a:xfrm>
        </p:spPr>
        <p:txBody>
          <a:bodyPr>
            <a:normAutofit/>
          </a:bodyPr>
          <a:lstStyle/>
          <a:p>
            <a:r>
              <a:rPr lang="en-GB">
                <a:solidFill>
                  <a:srgbClr val="000000"/>
                </a:solidFill>
              </a:rPr>
              <a:t>Get Set Tokyo</a:t>
            </a:r>
          </a:p>
        </p:txBody>
      </p:sp>
      <p:sp>
        <p:nvSpPr>
          <p:cNvPr id="3" name="Content Placeholder 2">
            <a:extLst>
              <a:ext uri="{FF2B5EF4-FFF2-40B4-BE49-F238E27FC236}">
                <a16:creationId xmlns:a16="http://schemas.microsoft.com/office/drawing/2014/main" xmlns="" id="{EBEC386E-010C-48CE-BCD8-6A74DEE544AB}"/>
              </a:ext>
            </a:extLst>
          </p:cNvPr>
          <p:cNvSpPr>
            <a:spLocks noGrp="1"/>
          </p:cNvSpPr>
          <p:nvPr>
            <p:ph idx="1"/>
          </p:nvPr>
        </p:nvSpPr>
        <p:spPr>
          <a:xfrm>
            <a:off x="559837" y="1502230"/>
            <a:ext cx="5215550" cy="4558742"/>
          </a:xfrm>
        </p:spPr>
        <p:txBody>
          <a:bodyPr anchor="ctr">
            <a:normAutofit/>
          </a:bodyPr>
          <a:lstStyle/>
          <a:p>
            <a:r>
              <a:rPr lang="en-GB" sz="1400" dirty="0">
                <a:solidFill>
                  <a:srgbClr val="000000"/>
                </a:solidFill>
              </a:rPr>
              <a:t>We have been invited to Travel to Tokyo along with Team GB and </a:t>
            </a:r>
            <a:r>
              <a:rPr lang="en-GB" sz="1400" dirty="0" err="1">
                <a:solidFill>
                  <a:srgbClr val="000000"/>
                </a:solidFill>
              </a:rPr>
              <a:t>ParalympicsGB's</a:t>
            </a:r>
            <a:r>
              <a:rPr lang="en-GB" sz="1400" dirty="0">
                <a:solidFill>
                  <a:srgbClr val="000000"/>
                </a:solidFill>
              </a:rPr>
              <a:t> and we need you!!</a:t>
            </a:r>
            <a:endParaRPr lang="en-GB" dirty="0">
              <a:cs typeface="Calibri" panose="020F0502020204030204"/>
            </a:endParaRPr>
          </a:p>
          <a:p>
            <a:r>
              <a:rPr lang="en-GB" sz="1400" dirty="0">
                <a:solidFill>
                  <a:srgbClr val="000000"/>
                </a:solidFill>
              </a:rPr>
              <a:t>We have turned the school into a Travel to Tokyo team , all you need to do is get active as a family and record your activity on our easy-to use Log Activity page.</a:t>
            </a:r>
            <a:endParaRPr lang="en-GB" sz="1400" dirty="0">
              <a:solidFill>
                <a:srgbClr val="000000"/>
              </a:solidFill>
              <a:cs typeface="Calibri"/>
            </a:endParaRPr>
          </a:p>
          <a:p>
            <a:r>
              <a:rPr lang="en-GB" sz="1400" dirty="0">
                <a:solidFill>
                  <a:srgbClr val="000000"/>
                </a:solidFill>
              </a:rPr>
              <a:t> All the physical activity your family does will count towards the journey to Tokyo.</a:t>
            </a:r>
            <a:endParaRPr lang="en-GB" sz="1400" dirty="0">
              <a:solidFill>
                <a:srgbClr val="000000"/>
              </a:solidFill>
              <a:cs typeface="Calibri"/>
            </a:endParaRPr>
          </a:p>
          <a:p>
            <a:r>
              <a:rPr lang="en-GB" sz="1400" dirty="0">
                <a:solidFill>
                  <a:srgbClr val="000000"/>
                </a:solidFill>
              </a:rPr>
              <a:t>You don’t need lots of equipment or space –playing in the garden or having a dance off to your favourite song –if it gets your heart pumping, it all counts!</a:t>
            </a:r>
            <a:endParaRPr lang="en-GB" sz="1400" dirty="0">
              <a:solidFill>
                <a:srgbClr val="000000"/>
              </a:solidFill>
              <a:cs typeface="Calibri"/>
            </a:endParaRPr>
          </a:p>
          <a:p>
            <a:r>
              <a:rPr lang="en-GB" sz="1400" dirty="0">
                <a:solidFill>
                  <a:srgbClr val="000000"/>
                </a:solidFill>
              </a:rPr>
              <a:t>There will also be great prizes to win each week, like fitness trackers, and Games hampers for the whole family. You can keep track of our Team's progress and check out the weekly prize on our School Dashboard.</a:t>
            </a:r>
            <a:endParaRPr lang="en-GB" sz="1400" dirty="0">
              <a:solidFill>
                <a:srgbClr val="000000"/>
              </a:solidFill>
              <a:cs typeface="Calibri"/>
            </a:endParaRPr>
          </a:p>
          <a:p>
            <a:r>
              <a:rPr lang="en-GB" sz="1400" dirty="0">
                <a:solidFill>
                  <a:srgbClr val="000000"/>
                </a:solidFill>
              </a:rPr>
              <a:t>Please send us photos and videos of you and your family getting active, so we can share how we’re doing! @StColumbas2016 @Tennant_PE #TTTYourWay</a:t>
            </a:r>
            <a:endParaRPr lang="en-GB" sz="1400" dirty="0">
              <a:solidFill>
                <a:srgbClr val="000000"/>
              </a:solidFill>
              <a:cs typeface="Calibri"/>
            </a:endParaRPr>
          </a:p>
          <a:p>
            <a:r>
              <a:rPr lang="en-GB" sz="1400" dirty="0">
                <a:solidFill>
                  <a:srgbClr val="000000"/>
                </a:solidFill>
              </a:rPr>
              <a:t>For a rundown how to access and use the website please watch the video on the next slide.</a:t>
            </a:r>
            <a:endParaRPr lang="en-GB" sz="1400" dirty="0">
              <a:solidFill>
                <a:srgbClr val="000000"/>
              </a:solidFill>
              <a:cs typeface="Calibri"/>
            </a:endParaRPr>
          </a:p>
        </p:txBody>
      </p:sp>
      <p:sp>
        <p:nvSpPr>
          <p:cNvPr id="18"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xmlns="" id="{E7BBF788-0B0B-438C-9D89-B8E8B9149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821" y="2327472"/>
            <a:ext cx="3661831" cy="2223254"/>
          </a:xfrm>
          <a:prstGeom prst="rect">
            <a:avLst/>
          </a:prstGeom>
        </p:spPr>
      </p:pic>
    </p:spTree>
    <p:extLst>
      <p:ext uri="{BB962C8B-B14F-4D97-AF65-F5344CB8AC3E}">
        <p14:creationId xmlns:p14="http://schemas.microsoft.com/office/powerpoint/2010/main" val="2231000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83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vel to Tokyo">
            <a:hlinkClick r:id="" action="ppaction://media"/>
            <a:extLst>
              <a:ext uri="{FF2B5EF4-FFF2-40B4-BE49-F238E27FC236}">
                <a16:creationId xmlns:a16="http://schemas.microsoft.com/office/drawing/2014/main" xmlns="" id="{52268ABF-5A06-40B8-8666-CA4C4B37FE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8759" y="724277"/>
            <a:ext cx="7926610" cy="5169529"/>
          </a:xfrm>
          <a:prstGeom prst="rect">
            <a:avLst/>
          </a:prstGeom>
        </p:spPr>
      </p:pic>
    </p:spTree>
    <p:extLst>
      <p:ext uri="{BB962C8B-B14F-4D97-AF65-F5344CB8AC3E}">
        <p14:creationId xmlns:p14="http://schemas.microsoft.com/office/powerpoint/2010/main" val="26481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090B172C-EE9E-412A-85F3-CBF144FB3937}"/>
              </a:ext>
            </a:extLst>
          </p:cNvPr>
          <p:cNvSpPr>
            <a:spLocks noGrp="1"/>
          </p:cNvSpPr>
          <p:nvPr>
            <p:ph type="title"/>
          </p:nvPr>
        </p:nvSpPr>
        <p:spPr/>
        <p:txBody>
          <a:bodyPr/>
          <a:lstStyle/>
          <a:p>
            <a:pPr algn="ctr"/>
            <a:r>
              <a:rPr lang="en-GB"/>
              <a:t>P1-P3, start every morning with your choice of tasks from the table below </a:t>
            </a:r>
            <a:r>
              <a:rPr lang="en-GB">
                <a:sym typeface="Wingdings" panose="05000000000000000000" pitchFamily="2" charset="2"/>
              </a:rPr>
              <a:t></a:t>
            </a:r>
            <a:endParaRPr lang="en-GB"/>
          </a:p>
        </p:txBody>
      </p:sp>
      <p:graphicFrame>
        <p:nvGraphicFramePr>
          <p:cNvPr id="10" name="Table 4">
            <a:extLst>
              <a:ext uri="{FF2B5EF4-FFF2-40B4-BE49-F238E27FC236}">
                <a16:creationId xmlns:a16="http://schemas.microsoft.com/office/drawing/2014/main" xmlns="" id="{9DE97647-0C8D-4F18-B3C0-06AD569F2A4A}"/>
              </a:ext>
            </a:extLst>
          </p:cNvPr>
          <p:cNvGraphicFramePr>
            <a:graphicFrameLocks noGrp="1"/>
          </p:cNvGraphicFramePr>
          <p:nvPr>
            <p:ph idx="1"/>
            <p:extLst>
              <p:ext uri="{D42A27DB-BD31-4B8C-83A1-F6EECF244321}">
                <p14:modId xmlns:p14="http://schemas.microsoft.com/office/powerpoint/2010/main" val="3836944111"/>
              </p:ext>
            </p:extLst>
          </p:nvPr>
        </p:nvGraphicFramePr>
        <p:xfrm>
          <a:off x="2021918" y="1608640"/>
          <a:ext cx="7750325" cy="5669280"/>
        </p:xfrm>
        <a:graphic>
          <a:graphicData uri="http://schemas.openxmlformats.org/drawingml/2006/table">
            <a:tbl>
              <a:tblPr firstRow="1" bandRow="1">
                <a:tableStyleId>{5C22544A-7EE6-4342-B048-85BDC9FD1C3A}</a:tableStyleId>
              </a:tblPr>
              <a:tblGrid>
                <a:gridCol w="1550065">
                  <a:extLst>
                    <a:ext uri="{9D8B030D-6E8A-4147-A177-3AD203B41FA5}">
                      <a16:colId xmlns:a16="http://schemas.microsoft.com/office/drawing/2014/main" xmlns="" val="2064458462"/>
                    </a:ext>
                  </a:extLst>
                </a:gridCol>
                <a:gridCol w="1550065">
                  <a:extLst>
                    <a:ext uri="{9D8B030D-6E8A-4147-A177-3AD203B41FA5}">
                      <a16:colId xmlns:a16="http://schemas.microsoft.com/office/drawing/2014/main" xmlns="" val="1348276531"/>
                    </a:ext>
                  </a:extLst>
                </a:gridCol>
                <a:gridCol w="1550065">
                  <a:extLst>
                    <a:ext uri="{9D8B030D-6E8A-4147-A177-3AD203B41FA5}">
                      <a16:colId xmlns:a16="http://schemas.microsoft.com/office/drawing/2014/main" xmlns="" val="1332660274"/>
                    </a:ext>
                  </a:extLst>
                </a:gridCol>
                <a:gridCol w="1550065">
                  <a:extLst>
                    <a:ext uri="{9D8B030D-6E8A-4147-A177-3AD203B41FA5}">
                      <a16:colId xmlns:a16="http://schemas.microsoft.com/office/drawing/2014/main" xmlns="" val="4069064348"/>
                    </a:ext>
                  </a:extLst>
                </a:gridCol>
                <a:gridCol w="1550065">
                  <a:extLst>
                    <a:ext uri="{9D8B030D-6E8A-4147-A177-3AD203B41FA5}">
                      <a16:colId xmlns:a16="http://schemas.microsoft.com/office/drawing/2014/main" xmlns="" val="4177859722"/>
                    </a:ext>
                  </a:extLst>
                </a:gridCol>
              </a:tblGrid>
              <a:tr h="2592198">
                <a:tc>
                  <a:txBody>
                    <a:bodyPr/>
                    <a:lstStyle/>
                    <a:p>
                      <a:r>
                        <a:rPr lang="en-GB" sz="1800" b="1" u="sng" kern="1200" dirty="0">
                          <a:solidFill>
                            <a:schemeClr val="tx1"/>
                          </a:solidFill>
                          <a:effectLst/>
                          <a:latin typeface="+mn-lt"/>
                          <a:ea typeface="+mn-ea"/>
                          <a:cs typeface="+mn-cs"/>
                        </a:rPr>
                        <a:t>Joe Wicks Daily PE Workout</a:t>
                      </a:r>
                    </a:p>
                    <a:p>
                      <a:endParaRPr lang="en-GB" sz="1800" b="1" kern="1200" dirty="0">
                        <a:solidFill>
                          <a:schemeClr val="tx1"/>
                        </a:solidFill>
                        <a:effectLst/>
                        <a:latin typeface="+mn-lt"/>
                        <a:ea typeface="+mn-ea"/>
                        <a:cs typeface="+mn-cs"/>
                      </a:endParaRPr>
                    </a:p>
                    <a:p>
                      <a:r>
                        <a:rPr lang="en-GB" sz="1800" b="1" u="sng" kern="1200" dirty="0">
                          <a:solidFill>
                            <a:schemeClr val="tx1"/>
                          </a:solidFill>
                          <a:effectLst/>
                          <a:latin typeface="+mn-lt"/>
                          <a:ea typeface="+mn-ea"/>
                          <a:cs typeface="+mn-cs"/>
                          <a:hlinkClick r:id="rId2">
                            <a:extLst>
                              <a:ext uri="{A12FA001-AC4F-418D-AE19-62706E023703}">
                                <ahyp:hlinkClr xmlns:ahyp="http://schemas.microsoft.com/office/drawing/2018/hyperlinkcolor" xmlns="" val="tx"/>
                              </a:ext>
                            </a:extLst>
                          </a:hlinkClick>
                        </a:rPr>
                        <a:t>https://www.youtube.com/playlist?list=PLyCLoPd4VxBvQafyve889qVcPxYEjdSTl</a:t>
                      </a:r>
                      <a:endParaRPr lang="en-GB" sz="1800" b="1" kern="1200" dirty="0">
                        <a:solidFill>
                          <a:schemeClr val="tx1"/>
                        </a:solidFill>
                        <a:effectLst/>
                        <a:latin typeface="+mn-lt"/>
                        <a:ea typeface="+mn-ea"/>
                        <a:cs typeface="+mn-cs"/>
                      </a:endParaRPr>
                    </a:p>
                    <a:p>
                      <a:endParaRPr lang="en-GB" dirty="0">
                        <a:solidFill>
                          <a:schemeClr val="tx1"/>
                        </a:solidFill>
                      </a:endParaRPr>
                    </a:p>
                  </a:txBody>
                  <a:tcPr>
                    <a:solidFill>
                      <a:schemeClr val="accent6">
                        <a:lumMod val="40000"/>
                        <a:lumOff val="60000"/>
                      </a:schemeClr>
                    </a:solidFill>
                  </a:tcPr>
                </a:tc>
                <a:tc>
                  <a:txBody>
                    <a:bodyPr/>
                    <a:lstStyle/>
                    <a:p>
                      <a:r>
                        <a:rPr lang="en-GB" sz="1800" b="1" u="sng" kern="1200" dirty="0">
                          <a:solidFill>
                            <a:schemeClr val="tx1"/>
                          </a:solidFill>
                          <a:effectLst/>
                          <a:latin typeface="+mn-lt"/>
                          <a:ea typeface="+mn-ea"/>
                          <a:cs typeface="+mn-cs"/>
                        </a:rPr>
                        <a:t>Cosmic Kids Yoga</a:t>
                      </a:r>
                    </a:p>
                    <a:p>
                      <a:endParaRPr lang="en-GB" sz="1800" b="1" kern="1200" dirty="0">
                        <a:solidFill>
                          <a:schemeClr val="tx1"/>
                        </a:solidFill>
                        <a:effectLst/>
                        <a:latin typeface="+mn-lt"/>
                        <a:ea typeface="+mn-ea"/>
                        <a:cs typeface="+mn-cs"/>
                      </a:endParaRPr>
                    </a:p>
                    <a:p>
                      <a:r>
                        <a:rPr lang="en-GB" sz="1800" b="1" u="sng" kern="1200" dirty="0">
                          <a:solidFill>
                            <a:schemeClr val="tx1"/>
                          </a:solidFill>
                          <a:effectLst/>
                          <a:latin typeface="+mn-lt"/>
                          <a:ea typeface="+mn-ea"/>
                          <a:cs typeface="+mn-cs"/>
                          <a:hlinkClick r:id="rId3">
                            <a:extLst>
                              <a:ext uri="{A12FA001-AC4F-418D-AE19-62706E023703}">
                                <ahyp:hlinkClr xmlns:ahyp="http://schemas.microsoft.com/office/drawing/2018/hyperlinkcolor" xmlns="" val="tx"/>
                              </a:ext>
                            </a:extLst>
                          </a:hlinkClick>
                        </a:rPr>
                        <a:t>https://www.youtube.com/user/CosmicKidsYoga</a:t>
                      </a:r>
                      <a:endParaRPr lang="en-GB" sz="1800" b="1" kern="1200" dirty="0">
                        <a:solidFill>
                          <a:schemeClr val="tx1"/>
                        </a:solidFill>
                        <a:effectLst/>
                        <a:latin typeface="+mn-lt"/>
                        <a:ea typeface="+mn-ea"/>
                        <a:cs typeface="+mn-cs"/>
                      </a:endParaRPr>
                    </a:p>
                    <a:p>
                      <a:endParaRPr lang="en-GB" dirty="0">
                        <a:solidFill>
                          <a:schemeClr val="tx1"/>
                        </a:solidFill>
                      </a:endParaRPr>
                    </a:p>
                  </a:txBody>
                  <a:tcPr>
                    <a:solidFill>
                      <a:schemeClr val="accent6">
                        <a:lumMod val="40000"/>
                        <a:lumOff val="60000"/>
                      </a:schemeClr>
                    </a:solidFill>
                  </a:tcPr>
                </a:tc>
                <a:tc>
                  <a:txBody>
                    <a:bodyPr/>
                    <a:lstStyle/>
                    <a:p>
                      <a:r>
                        <a:rPr lang="en-GB" sz="1800" b="1" u="sng" kern="1200" dirty="0">
                          <a:solidFill>
                            <a:schemeClr val="tx1"/>
                          </a:solidFill>
                          <a:effectLst/>
                          <a:latin typeface="+mn-lt"/>
                          <a:ea typeface="+mn-ea"/>
                          <a:cs typeface="+mn-cs"/>
                        </a:rPr>
                        <a:t>Just Dance</a:t>
                      </a:r>
                    </a:p>
                    <a:p>
                      <a:endParaRPr lang="en-GB" sz="1800" b="1" kern="1200" dirty="0">
                        <a:solidFill>
                          <a:schemeClr val="tx1"/>
                        </a:solidFill>
                        <a:effectLst/>
                        <a:latin typeface="+mn-lt"/>
                        <a:ea typeface="+mn-ea"/>
                        <a:cs typeface="+mn-cs"/>
                      </a:endParaRPr>
                    </a:p>
                    <a:p>
                      <a:r>
                        <a:rPr lang="en-GB" sz="1800" b="1" u="sng" kern="1200" dirty="0">
                          <a:solidFill>
                            <a:schemeClr val="tx1"/>
                          </a:solidFill>
                          <a:effectLst/>
                          <a:latin typeface="+mn-lt"/>
                          <a:ea typeface="+mn-ea"/>
                          <a:cs typeface="+mn-cs"/>
                          <a:hlinkClick r:id="rId4">
                            <a:extLst>
                              <a:ext uri="{A12FA001-AC4F-418D-AE19-62706E023703}">
                                <ahyp:hlinkClr xmlns:ahyp="http://schemas.microsoft.com/office/drawing/2018/hyperlinkcolor" xmlns="" val="tx"/>
                              </a:ext>
                            </a:extLst>
                          </a:hlinkClick>
                        </a:rPr>
                        <a:t>https://www.youtube.com/channel/UChIjW4BWKLqpojTrS_tX0mg</a:t>
                      </a:r>
                      <a:endParaRPr lang="en-GB" sz="1800" b="1" kern="1200" dirty="0">
                        <a:solidFill>
                          <a:schemeClr val="tx1"/>
                        </a:solidFill>
                        <a:effectLst/>
                        <a:latin typeface="+mn-lt"/>
                        <a:ea typeface="+mn-ea"/>
                        <a:cs typeface="+mn-cs"/>
                      </a:endParaRPr>
                    </a:p>
                    <a:p>
                      <a:endParaRPr lang="en-GB" dirty="0">
                        <a:solidFill>
                          <a:schemeClr val="tx1"/>
                        </a:solidFill>
                      </a:endParaRPr>
                    </a:p>
                  </a:txBody>
                  <a:tcPr>
                    <a:solidFill>
                      <a:schemeClr val="accent6">
                        <a:lumMod val="40000"/>
                        <a:lumOff val="60000"/>
                      </a:schemeClr>
                    </a:solidFill>
                  </a:tcPr>
                </a:tc>
                <a:tc>
                  <a:txBody>
                    <a:bodyPr/>
                    <a:lstStyle/>
                    <a:p>
                      <a:r>
                        <a:rPr lang="en-GB" sz="1800" b="1" u="sng" kern="1200" dirty="0" err="1">
                          <a:solidFill>
                            <a:schemeClr val="tx1"/>
                          </a:solidFill>
                          <a:effectLst/>
                          <a:latin typeface="+mn-lt"/>
                          <a:ea typeface="+mn-ea"/>
                          <a:cs typeface="+mn-cs"/>
                        </a:rPr>
                        <a:t>Kidz</a:t>
                      </a:r>
                      <a:r>
                        <a:rPr lang="en-GB" sz="1800" b="1" u="sng" kern="1200" dirty="0">
                          <a:solidFill>
                            <a:schemeClr val="tx1"/>
                          </a:solidFill>
                          <a:effectLst/>
                          <a:latin typeface="+mn-lt"/>
                          <a:ea typeface="+mn-ea"/>
                          <a:cs typeface="+mn-cs"/>
                        </a:rPr>
                        <a:t> Bop </a:t>
                      </a:r>
                    </a:p>
                    <a:p>
                      <a:endParaRPr lang="en-GB" sz="1800" b="1" kern="1200" dirty="0">
                        <a:solidFill>
                          <a:schemeClr val="tx1"/>
                        </a:solidFill>
                        <a:effectLst/>
                        <a:latin typeface="+mn-lt"/>
                        <a:ea typeface="+mn-ea"/>
                        <a:cs typeface="+mn-cs"/>
                      </a:endParaRPr>
                    </a:p>
                    <a:p>
                      <a:r>
                        <a:rPr lang="en-GB" sz="1800" b="1" u="sng" kern="1200" dirty="0">
                          <a:solidFill>
                            <a:schemeClr val="tx1"/>
                          </a:solidFill>
                          <a:effectLst/>
                          <a:latin typeface="+mn-lt"/>
                          <a:ea typeface="+mn-ea"/>
                          <a:cs typeface="+mn-cs"/>
                          <a:hlinkClick r:id="rId5">
                            <a:extLst>
                              <a:ext uri="{A12FA001-AC4F-418D-AE19-62706E023703}">
                                <ahyp:hlinkClr xmlns:ahyp="http://schemas.microsoft.com/office/drawing/2018/hyperlinkcolor" xmlns="" val="tx"/>
                              </a:ext>
                            </a:extLst>
                          </a:hlinkClick>
                        </a:rPr>
                        <a:t>https://www.youtube.com/user/KidzBopKids/videos</a:t>
                      </a:r>
                      <a:endParaRPr lang="en-GB" sz="1800" b="1" kern="1200" dirty="0">
                        <a:solidFill>
                          <a:schemeClr val="tx1"/>
                        </a:solidFill>
                        <a:effectLst/>
                        <a:latin typeface="+mn-lt"/>
                        <a:ea typeface="+mn-ea"/>
                        <a:cs typeface="+mn-cs"/>
                      </a:endParaRPr>
                    </a:p>
                    <a:p>
                      <a:endParaRPr lang="en-GB" dirty="0">
                        <a:solidFill>
                          <a:schemeClr val="tx1"/>
                        </a:solidFill>
                      </a:endParaRPr>
                    </a:p>
                  </a:txBody>
                  <a:tcPr>
                    <a:solidFill>
                      <a:schemeClr val="accent6">
                        <a:lumMod val="40000"/>
                        <a:lumOff val="60000"/>
                      </a:schemeClr>
                    </a:solidFill>
                  </a:tcPr>
                </a:tc>
                <a:tc>
                  <a:txBody>
                    <a:bodyPr/>
                    <a:lstStyle/>
                    <a:p>
                      <a:r>
                        <a:rPr lang="en-GB" sz="1800" b="1" u="sng" kern="1200" dirty="0" err="1">
                          <a:solidFill>
                            <a:schemeClr val="tx1"/>
                          </a:solidFill>
                          <a:effectLst/>
                          <a:latin typeface="+mn-lt"/>
                          <a:ea typeface="+mn-ea"/>
                          <a:cs typeface="+mn-cs"/>
                        </a:rPr>
                        <a:t>Oti</a:t>
                      </a:r>
                      <a:r>
                        <a:rPr lang="en-GB" sz="1800" b="1" u="sng" kern="1200" dirty="0">
                          <a:solidFill>
                            <a:schemeClr val="tx1"/>
                          </a:solidFill>
                          <a:effectLst/>
                          <a:latin typeface="+mn-lt"/>
                          <a:ea typeface="+mn-ea"/>
                          <a:cs typeface="+mn-cs"/>
                        </a:rPr>
                        <a:t> </a:t>
                      </a:r>
                      <a:r>
                        <a:rPr lang="en-GB" sz="1800" b="1" u="sng" kern="1200" dirty="0" err="1">
                          <a:solidFill>
                            <a:schemeClr val="tx1"/>
                          </a:solidFill>
                          <a:effectLst/>
                          <a:latin typeface="+mn-lt"/>
                          <a:ea typeface="+mn-ea"/>
                          <a:cs typeface="+mn-cs"/>
                        </a:rPr>
                        <a:t>Mabuse</a:t>
                      </a:r>
                      <a:r>
                        <a:rPr lang="en-GB" sz="1800" b="1" u="sng" kern="1200" dirty="0">
                          <a:solidFill>
                            <a:schemeClr val="tx1"/>
                          </a:solidFill>
                          <a:effectLst/>
                          <a:latin typeface="+mn-lt"/>
                          <a:ea typeface="+mn-ea"/>
                          <a:cs typeface="+mn-cs"/>
                        </a:rPr>
                        <a:t> &amp; Marius </a:t>
                      </a:r>
                      <a:r>
                        <a:rPr lang="en-GB" sz="1800" b="1" u="sng" kern="1200" dirty="0" err="1">
                          <a:solidFill>
                            <a:schemeClr val="tx1"/>
                          </a:solidFill>
                          <a:effectLst/>
                          <a:latin typeface="+mn-lt"/>
                          <a:ea typeface="+mn-ea"/>
                          <a:cs typeface="+mn-cs"/>
                        </a:rPr>
                        <a:t>Lepure</a:t>
                      </a:r>
                      <a:r>
                        <a:rPr lang="en-GB" sz="1800" b="1" u="sng" kern="1200" dirty="0">
                          <a:solidFill>
                            <a:schemeClr val="tx1"/>
                          </a:solidFill>
                          <a:effectLst/>
                          <a:latin typeface="+mn-lt"/>
                          <a:ea typeface="+mn-ea"/>
                          <a:cs typeface="+mn-cs"/>
                        </a:rPr>
                        <a:t> Online Dance Class </a:t>
                      </a:r>
                    </a:p>
                    <a:p>
                      <a:endParaRPr lang="en-GB" sz="1800" b="1" kern="1200" dirty="0">
                        <a:solidFill>
                          <a:schemeClr val="tx1"/>
                        </a:solidFill>
                        <a:effectLst/>
                        <a:latin typeface="+mn-lt"/>
                        <a:ea typeface="+mn-ea"/>
                        <a:cs typeface="+mn-cs"/>
                      </a:endParaRPr>
                    </a:p>
                    <a:p>
                      <a:r>
                        <a:rPr lang="en-GB" sz="1800" b="1" u="sng" kern="1200" dirty="0">
                          <a:solidFill>
                            <a:schemeClr val="tx1"/>
                          </a:solidFill>
                          <a:effectLst/>
                          <a:latin typeface="+mn-lt"/>
                          <a:ea typeface="+mn-ea"/>
                          <a:cs typeface="+mn-cs"/>
                          <a:hlinkClick r:id="rId6">
                            <a:extLst>
                              <a:ext uri="{A12FA001-AC4F-418D-AE19-62706E023703}">
                                <ahyp:hlinkClr xmlns:ahyp="http://schemas.microsoft.com/office/drawing/2018/hyperlinkcolor" xmlns="" val="tx"/>
                              </a:ext>
                            </a:extLst>
                          </a:hlinkClick>
                        </a:rPr>
                        <a:t>https://www.youtube.com/user/mosetsanagape/videos</a:t>
                      </a:r>
                      <a:endParaRPr lang="en-GB" sz="1800" b="1" kern="1200" dirty="0">
                        <a:solidFill>
                          <a:schemeClr val="tx1"/>
                        </a:solidFill>
                        <a:effectLst/>
                        <a:latin typeface="+mn-lt"/>
                        <a:ea typeface="+mn-ea"/>
                        <a:cs typeface="+mn-cs"/>
                      </a:endParaRPr>
                    </a:p>
                    <a:p>
                      <a:endParaRPr lang="en-GB"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xmlns="" val="3201907066"/>
                  </a:ext>
                </a:extLst>
              </a:tr>
              <a:tr h="1925686">
                <a:tc>
                  <a:txBody>
                    <a:bodyPr/>
                    <a:lstStyle/>
                    <a:p>
                      <a:r>
                        <a:rPr lang="en-GB" sz="1800" b="1" u="sng" kern="1200" dirty="0">
                          <a:solidFill>
                            <a:schemeClr val="tx1"/>
                          </a:solidFill>
                          <a:effectLst/>
                          <a:latin typeface="+mn-lt"/>
                          <a:ea typeface="+mn-ea"/>
                          <a:cs typeface="+mn-cs"/>
                        </a:rPr>
                        <a:t>Mindfulness on Go Noodle</a:t>
                      </a:r>
                    </a:p>
                    <a:p>
                      <a:endParaRPr lang="en-GB" sz="1800" kern="1200" dirty="0">
                        <a:solidFill>
                          <a:schemeClr val="tx1"/>
                        </a:solidFill>
                        <a:effectLst/>
                        <a:latin typeface="+mn-lt"/>
                        <a:ea typeface="+mn-ea"/>
                        <a:cs typeface="+mn-cs"/>
                      </a:endParaRPr>
                    </a:p>
                    <a:p>
                      <a:r>
                        <a:rPr lang="en-GB" sz="1800" b="1" u="sng" kern="1200" dirty="0">
                          <a:solidFill>
                            <a:schemeClr val="tx1"/>
                          </a:solidFill>
                          <a:effectLst/>
                          <a:latin typeface="+mn-lt"/>
                          <a:ea typeface="+mn-ea"/>
                          <a:cs typeface="+mn-cs"/>
                          <a:hlinkClick r:id="rId7">
                            <a:extLst>
                              <a:ext uri="{A12FA001-AC4F-418D-AE19-62706E023703}">
                                <ahyp:hlinkClr xmlns:ahyp="http://schemas.microsoft.com/office/drawing/2018/hyperlinkcolor" xmlns="" val="tx"/>
                              </a:ext>
                            </a:extLst>
                          </a:hlinkClick>
                        </a:rPr>
                        <a:t>https://app.gonoodle.com/channels/flow</a:t>
                      </a:r>
                      <a:endParaRPr lang="en-GB" sz="1800" b="1" kern="1200" dirty="0">
                        <a:solidFill>
                          <a:schemeClr val="tx1"/>
                        </a:solidFill>
                        <a:effectLst/>
                        <a:latin typeface="+mn-lt"/>
                        <a:ea typeface="+mn-ea"/>
                        <a:cs typeface="+mn-cs"/>
                      </a:endParaRPr>
                    </a:p>
                    <a:p>
                      <a:endParaRPr lang="en-GB" dirty="0">
                        <a:solidFill>
                          <a:schemeClr val="tx1"/>
                        </a:solidFill>
                      </a:endParaRPr>
                    </a:p>
                  </a:txBody>
                  <a:tcPr>
                    <a:solidFill>
                      <a:schemeClr val="accent6">
                        <a:lumMod val="40000"/>
                        <a:lumOff val="60000"/>
                      </a:schemeClr>
                    </a:solidFill>
                  </a:tcPr>
                </a:tc>
                <a:tc>
                  <a:txBody>
                    <a:bodyPr/>
                    <a:lstStyle/>
                    <a:p>
                      <a:r>
                        <a:rPr lang="en-GB" sz="1800" b="1" u="sng" kern="1200" dirty="0">
                          <a:solidFill>
                            <a:schemeClr val="tx1"/>
                          </a:solidFill>
                          <a:effectLst/>
                          <a:latin typeface="+mn-lt"/>
                          <a:ea typeface="+mn-ea"/>
                          <a:cs typeface="+mn-cs"/>
                        </a:rPr>
                        <a:t>Super Movers</a:t>
                      </a:r>
                    </a:p>
                    <a:p>
                      <a:r>
                        <a:rPr lang="en-GB" sz="1800" b="1" u="sng" kern="1200" dirty="0">
                          <a:solidFill>
                            <a:schemeClr val="tx1"/>
                          </a:solidFill>
                          <a:effectLst/>
                          <a:latin typeface="+mn-lt"/>
                          <a:ea typeface="+mn-ea"/>
                          <a:cs typeface="+mn-cs"/>
                        </a:rPr>
                        <a:t> </a:t>
                      </a:r>
                      <a:endParaRPr lang="en-GB" sz="1800" kern="1200" dirty="0">
                        <a:solidFill>
                          <a:schemeClr val="tx1"/>
                        </a:solidFill>
                        <a:effectLst/>
                        <a:latin typeface="+mn-lt"/>
                        <a:ea typeface="+mn-ea"/>
                        <a:cs typeface="+mn-cs"/>
                      </a:endParaRPr>
                    </a:p>
                    <a:p>
                      <a:r>
                        <a:rPr lang="en-GB" sz="1800" b="1" u="sng" kern="1200" dirty="0">
                          <a:solidFill>
                            <a:schemeClr val="tx1"/>
                          </a:solidFill>
                          <a:effectLst/>
                          <a:latin typeface="+mn-lt"/>
                          <a:ea typeface="+mn-ea"/>
                          <a:cs typeface="+mn-cs"/>
                          <a:hlinkClick r:id="rId8">
                            <a:extLst>
                              <a:ext uri="{A12FA001-AC4F-418D-AE19-62706E023703}">
                                <ahyp:hlinkClr xmlns:ahyp="http://schemas.microsoft.com/office/drawing/2018/hyperlinkcolor" xmlns="" val="tx"/>
                              </a:ext>
                            </a:extLst>
                          </a:hlinkClick>
                        </a:rPr>
                        <a:t>https://www.bbc.co.uk/teach/supermovers</a:t>
                      </a:r>
                      <a:endParaRPr lang="en-GB" sz="1800" b="1" kern="1200" dirty="0">
                        <a:solidFill>
                          <a:schemeClr val="tx1"/>
                        </a:solidFill>
                        <a:effectLst/>
                        <a:latin typeface="+mn-lt"/>
                        <a:ea typeface="+mn-ea"/>
                        <a:cs typeface="+mn-cs"/>
                      </a:endParaRPr>
                    </a:p>
                    <a:p>
                      <a:endParaRPr lang="en-GB" dirty="0">
                        <a:solidFill>
                          <a:schemeClr val="tx1"/>
                        </a:solidFill>
                      </a:endParaRPr>
                    </a:p>
                  </a:txBody>
                  <a:tcPr>
                    <a:solidFill>
                      <a:schemeClr val="accent6">
                        <a:lumMod val="40000"/>
                        <a:lumOff val="60000"/>
                      </a:schemeClr>
                    </a:solidFill>
                  </a:tcPr>
                </a:tc>
                <a:tc>
                  <a:txBody>
                    <a:bodyPr/>
                    <a:lstStyle/>
                    <a:p>
                      <a:r>
                        <a:rPr lang="en-GB" sz="1800" b="1" u="sng" kern="1200" dirty="0">
                          <a:solidFill>
                            <a:schemeClr val="tx1"/>
                          </a:solidFill>
                          <a:effectLst/>
                          <a:latin typeface="+mn-lt"/>
                          <a:ea typeface="+mn-ea"/>
                          <a:cs typeface="+mn-cs"/>
                        </a:rPr>
                        <a:t>Jumpstart Jonny</a:t>
                      </a:r>
                    </a:p>
                    <a:p>
                      <a:endParaRPr lang="en-GB" sz="1800" kern="1200" dirty="0">
                        <a:solidFill>
                          <a:schemeClr val="tx1"/>
                        </a:solidFill>
                        <a:effectLst/>
                        <a:latin typeface="+mn-lt"/>
                        <a:ea typeface="+mn-ea"/>
                        <a:cs typeface="+mn-cs"/>
                      </a:endParaRPr>
                    </a:p>
                    <a:p>
                      <a:r>
                        <a:rPr lang="en-GB" sz="1800" b="1" u="sng" kern="1200" dirty="0">
                          <a:solidFill>
                            <a:schemeClr val="tx1"/>
                          </a:solidFill>
                          <a:effectLst/>
                          <a:latin typeface="+mn-lt"/>
                          <a:ea typeface="+mn-ea"/>
                          <a:cs typeface="+mn-cs"/>
                          <a:hlinkClick r:id="rId9">
                            <a:extLst>
                              <a:ext uri="{A12FA001-AC4F-418D-AE19-62706E023703}">
                                <ahyp:hlinkClr xmlns:ahyp="http://schemas.microsoft.com/office/drawing/2018/hyperlinkcolor" xmlns="" val="tx"/>
                              </a:ext>
                            </a:extLst>
                          </a:hlinkClick>
                        </a:rPr>
                        <a:t>https://www.jumpstartjonny.co.uk/home</a:t>
                      </a:r>
                      <a:endParaRPr lang="en-GB" sz="1800" b="1" kern="1200" dirty="0">
                        <a:solidFill>
                          <a:schemeClr val="tx1"/>
                        </a:solidFill>
                        <a:effectLst/>
                        <a:latin typeface="+mn-lt"/>
                        <a:ea typeface="+mn-ea"/>
                        <a:cs typeface="+mn-cs"/>
                      </a:endParaRPr>
                    </a:p>
                    <a:p>
                      <a:endParaRPr lang="en-GB" dirty="0">
                        <a:solidFill>
                          <a:schemeClr val="tx1"/>
                        </a:solidFill>
                      </a:endParaRPr>
                    </a:p>
                  </a:txBody>
                  <a:tcPr>
                    <a:solidFill>
                      <a:schemeClr val="accent6">
                        <a:lumMod val="40000"/>
                        <a:lumOff val="60000"/>
                      </a:schemeClr>
                    </a:solidFill>
                  </a:tcPr>
                </a:tc>
                <a:tc>
                  <a:txBody>
                    <a:bodyPr/>
                    <a:lstStyle/>
                    <a:p>
                      <a:r>
                        <a:rPr lang="en-GB" sz="1800" b="1" u="sng" kern="1200" dirty="0">
                          <a:solidFill>
                            <a:schemeClr val="tx1"/>
                          </a:solidFill>
                          <a:effectLst/>
                          <a:latin typeface="+mn-lt"/>
                          <a:ea typeface="+mn-ea"/>
                          <a:cs typeface="+mn-cs"/>
                        </a:rPr>
                        <a:t>Zumba Kids on Go Noodle</a:t>
                      </a:r>
                    </a:p>
                    <a:p>
                      <a:endParaRPr lang="en-GB" sz="1800" b="1" kern="1200" dirty="0">
                        <a:solidFill>
                          <a:schemeClr val="tx1"/>
                        </a:solidFill>
                        <a:effectLst/>
                        <a:latin typeface="+mn-lt"/>
                        <a:ea typeface="+mn-ea"/>
                        <a:cs typeface="+mn-cs"/>
                      </a:endParaRPr>
                    </a:p>
                    <a:p>
                      <a:r>
                        <a:rPr lang="en-GB" sz="1800" b="1" u="sng" kern="1200" dirty="0">
                          <a:solidFill>
                            <a:schemeClr val="tx1"/>
                          </a:solidFill>
                          <a:effectLst/>
                          <a:latin typeface="+mn-lt"/>
                          <a:ea typeface="+mn-ea"/>
                          <a:cs typeface="+mn-cs"/>
                          <a:hlinkClick r:id="rId10">
                            <a:extLst>
                              <a:ext uri="{A12FA001-AC4F-418D-AE19-62706E023703}">
                                <ahyp:hlinkClr xmlns:ahyp="http://schemas.microsoft.com/office/drawing/2018/hyperlinkcolor" xmlns="" val="tx"/>
                              </a:ext>
                            </a:extLst>
                          </a:hlinkClick>
                        </a:rPr>
                        <a:t>https://app.gonoodle.com/channels/zumba-kids</a:t>
                      </a:r>
                      <a:endParaRPr lang="en-GB" sz="1800" b="1" kern="1200" dirty="0">
                        <a:solidFill>
                          <a:schemeClr val="tx1"/>
                        </a:solidFill>
                        <a:effectLst/>
                        <a:latin typeface="+mn-lt"/>
                        <a:ea typeface="+mn-ea"/>
                        <a:cs typeface="+mn-cs"/>
                      </a:endParaRPr>
                    </a:p>
                    <a:p>
                      <a:endParaRPr lang="en-GB" dirty="0">
                        <a:solidFill>
                          <a:schemeClr val="tx1"/>
                        </a:solidFill>
                      </a:endParaRPr>
                    </a:p>
                  </a:txBody>
                  <a:tcPr>
                    <a:solidFill>
                      <a:schemeClr val="accent6">
                        <a:lumMod val="40000"/>
                        <a:lumOff val="60000"/>
                      </a:schemeClr>
                    </a:solidFill>
                  </a:tcPr>
                </a:tc>
                <a:tc>
                  <a:txBody>
                    <a:bodyPr/>
                    <a:lstStyle/>
                    <a:p>
                      <a:r>
                        <a:rPr lang="en-GB" sz="1800" b="1" u="sng" kern="1200" dirty="0">
                          <a:solidFill>
                            <a:schemeClr val="tx1"/>
                          </a:solidFill>
                          <a:effectLst/>
                          <a:latin typeface="+mn-lt"/>
                          <a:ea typeface="+mn-ea"/>
                          <a:cs typeface="+mn-cs"/>
                        </a:rPr>
                        <a:t>Dance with Maximo on Go Noodle </a:t>
                      </a:r>
                    </a:p>
                    <a:p>
                      <a:endParaRPr lang="en-GB" sz="1800" b="1" kern="1200" dirty="0">
                        <a:solidFill>
                          <a:schemeClr val="tx1"/>
                        </a:solidFill>
                        <a:effectLst/>
                        <a:latin typeface="+mn-lt"/>
                        <a:ea typeface="+mn-ea"/>
                        <a:cs typeface="+mn-cs"/>
                      </a:endParaRPr>
                    </a:p>
                    <a:p>
                      <a:r>
                        <a:rPr lang="en-GB" sz="1800" b="1" u="sng" kern="1200" dirty="0">
                          <a:solidFill>
                            <a:schemeClr val="tx1"/>
                          </a:solidFill>
                          <a:effectLst/>
                          <a:latin typeface="+mn-lt"/>
                          <a:ea typeface="+mn-ea"/>
                          <a:cs typeface="+mn-cs"/>
                          <a:hlinkClick r:id="rId11">
                            <a:extLst>
                              <a:ext uri="{A12FA001-AC4F-418D-AE19-62706E023703}">
                                <ahyp:hlinkClr xmlns:ahyp="http://schemas.microsoft.com/office/drawing/2018/hyperlinkcolor" xmlns="" val="tx"/>
                              </a:ext>
                            </a:extLst>
                          </a:hlinkClick>
                        </a:rPr>
                        <a:t>https://app.gonoodle.com/channels/maximo</a:t>
                      </a:r>
                      <a:endParaRPr lang="en-GB" sz="1800" b="1" kern="1200" dirty="0">
                        <a:solidFill>
                          <a:schemeClr val="tx1"/>
                        </a:solidFill>
                        <a:effectLst/>
                        <a:latin typeface="+mn-lt"/>
                        <a:ea typeface="+mn-ea"/>
                        <a:cs typeface="+mn-cs"/>
                      </a:endParaRPr>
                    </a:p>
                    <a:p>
                      <a:endParaRPr lang="en-GB"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xmlns="" val="3514652927"/>
                  </a:ext>
                </a:extLst>
              </a:tr>
            </a:tbl>
          </a:graphicData>
        </a:graphic>
      </p:graphicFrame>
    </p:spTree>
    <p:extLst>
      <p:ext uri="{BB962C8B-B14F-4D97-AF65-F5344CB8AC3E}">
        <p14:creationId xmlns:p14="http://schemas.microsoft.com/office/powerpoint/2010/main" val="3751919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1">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xmlns="" id="{A058F21D-49D0-48F8-9DC7-37C2BCB4B508}"/>
              </a:ext>
            </a:extLst>
          </p:cNvPr>
          <p:cNvSpPr txBox="1"/>
          <p:nvPr/>
        </p:nvSpPr>
        <p:spPr>
          <a:xfrm>
            <a:off x="6764694" y="1278294"/>
            <a:ext cx="5059132" cy="4487805"/>
          </a:xfrm>
          <a:prstGeom prst="rect">
            <a:avLst/>
          </a:prstGeom>
          <a:noFill/>
        </p:spPr>
        <p:txBody>
          <a:bodyPr wrap="square" rtlCol="0">
            <a:spAutoFit/>
          </a:bodyPr>
          <a:lstStyle/>
          <a:p>
            <a:pPr lvl="1" algn="ctr"/>
            <a:r>
              <a:rPr lang="en-GB" sz="9600" dirty="0"/>
              <a:t>Monday 15</a:t>
            </a:r>
            <a:r>
              <a:rPr lang="en-GB" sz="9600" baseline="30000" dirty="0"/>
              <a:t>th</a:t>
            </a:r>
            <a:r>
              <a:rPr lang="en-GB" sz="9600" dirty="0"/>
              <a:t> June</a:t>
            </a:r>
          </a:p>
        </p:txBody>
      </p:sp>
      <p:pic>
        <p:nvPicPr>
          <p:cNvPr id="5" name="Content Placeholder 4" descr="A close up of a sign&#10;&#10;Description automatically generated">
            <a:extLst>
              <a:ext uri="{FF2B5EF4-FFF2-40B4-BE49-F238E27FC236}">
                <a16:creationId xmlns:a16="http://schemas.microsoft.com/office/drawing/2014/main" xmlns="" id="{CB2F0B2B-1F8F-4918-B263-1F6095E153E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7535" y="1553386"/>
            <a:ext cx="4351338" cy="4351338"/>
          </a:xfrm>
        </p:spPr>
      </p:pic>
    </p:spTree>
    <p:extLst>
      <p:ext uri="{BB962C8B-B14F-4D97-AF65-F5344CB8AC3E}">
        <p14:creationId xmlns:p14="http://schemas.microsoft.com/office/powerpoint/2010/main" val="4174752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1135</Words>
  <Application>Microsoft Office PowerPoint</Application>
  <PresentationFormat>Custom</PresentationFormat>
  <Paragraphs>279</Paragraphs>
  <Slides>49</Slides>
  <Notes>4</Notes>
  <HiddenSlides>0</HiddenSlides>
  <MMClips>1</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Fitness Fortnight Schedule</vt:lpstr>
      <vt:lpstr>Keep going – you are doing great!</vt:lpstr>
      <vt:lpstr>PowerPoint Presentation</vt:lpstr>
      <vt:lpstr>PowerPoint Presentation</vt:lpstr>
      <vt:lpstr>Get Set Tokyo</vt:lpstr>
      <vt:lpstr>PowerPoint Presentation</vt:lpstr>
      <vt:lpstr>P1-P3, start every morning with your choice of tasks from the table below </vt:lpstr>
      <vt:lpstr>PowerPoint Presentation</vt:lpstr>
      <vt:lpstr>Task 13 – Part 1</vt:lpstr>
      <vt:lpstr>PowerPoint Presentation</vt:lpstr>
      <vt:lpstr>PowerPoint Presentation</vt:lpstr>
      <vt:lpstr>PowerPoint Presentation</vt:lpstr>
      <vt:lpstr>Task 14 - Active Quiz</vt:lpstr>
      <vt:lpstr>PowerPoint Presentation</vt:lpstr>
      <vt:lpstr>PowerPoint Presentation</vt:lpstr>
      <vt:lpstr>Task 15 – Travel to Tokyo</vt:lpstr>
      <vt:lpstr>PowerPoint Presentation</vt:lpstr>
      <vt:lpstr>Task 16 </vt:lpstr>
      <vt:lpstr>PowerPoint Presentation</vt:lpstr>
      <vt:lpstr>PowerPoint Presentation</vt:lpstr>
      <vt:lpstr>PowerPoint Presentation</vt:lpstr>
      <vt:lpstr>Task 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remember… </vt:lpstr>
      <vt:lpstr>PowerPoint Presentation</vt:lpstr>
      <vt:lpstr>PowerPoint Presentation</vt:lpstr>
      <vt:lpstr>PowerPoint Presentation</vt:lpstr>
      <vt:lpstr>Task 19 -10 Famous Daily Challenges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Our Olivia</dc:creator>
  <cp:lastModifiedBy>Kelsey Marshall</cp:lastModifiedBy>
  <cp:revision>3</cp:revision>
  <dcterms:created xsi:type="dcterms:W3CDTF">2020-06-07T15:50:06Z</dcterms:created>
  <dcterms:modified xsi:type="dcterms:W3CDTF">2020-06-09T09:47:53Z</dcterms:modified>
</cp:coreProperties>
</file>