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309" r:id="rId3"/>
    <p:sldId id="257" r:id="rId4"/>
    <p:sldId id="258" r:id="rId5"/>
    <p:sldId id="259" r:id="rId6"/>
    <p:sldId id="260" r:id="rId7"/>
    <p:sldId id="261" r:id="rId8"/>
    <p:sldId id="310" r:id="rId9"/>
    <p:sldId id="263" r:id="rId10"/>
    <p:sldId id="267" r:id="rId11"/>
    <p:sldId id="262" r:id="rId12"/>
    <p:sldId id="264" r:id="rId13"/>
    <p:sldId id="265" r:id="rId14"/>
    <p:sldId id="266" r:id="rId15"/>
    <p:sldId id="318" r:id="rId16"/>
    <p:sldId id="319"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271" r:id="rId35"/>
    <p:sldId id="268" r:id="rId36"/>
    <p:sldId id="269" r:id="rId37"/>
    <p:sldId id="270" r:id="rId38"/>
    <p:sldId id="273" r:id="rId39"/>
    <p:sldId id="275" r:id="rId40"/>
    <p:sldId id="272" r:id="rId41"/>
    <p:sldId id="276" r:id="rId42"/>
    <p:sldId id="279" r:id="rId43"/>
    <p:sldId id="277" r:id="rId44"/>
    <p:sldId id="311" r:id="rId45"/>
    <p:sldId id="312" r:id="rId46"/>
    <p:sldId id="313" r:id="rId47"/>
    <p:sldId id="314" r:id="rId48"/>
    <p:sldId id="315" r:id="rId49"/>
    <p:sldId id="316" r:id="rId50"/>
    <p:sldId id="317" r:id="rId51"/>
    <p:sldId id="281" r:id="rId52"/>
    <p:sldId id="283" r:id="rId53"/>
    <p:sldId id="282" r:id="rId54"/>
    <p:sldId id="274" r:id="rId55"/>
    <p:sldId id="287" r:id="rId56"/>
    <p:sldId id="28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BEF2"/>
    <a:srgbClr val="29C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78261" autoAdjust="0"/>
  </p:normalViewPr>
  <p:slideViewPr>
    <p:cSldViewPr snapToGrid="0">
      <p:cViewPr>
        <p:scale>
          <a:sx n="63" d="100"/>
          <a:sy n="63" d="100"/>
        </p:scale>
        <p:origin x="-1074"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885BB-29D7-4213-AC98-519483AB101A}" type="datetimeFigureOut">
              <a:rPr lang="en-GB" smtClean="0"/>
              <a:t>09/06/2020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66716-DA73-4ABB-A36D-28BD00058C6E}" type="slidenum">
              <a:rPr lang="en-GB" smtClean="0"/>
              <a:t>‹#›</a:t>
            </a:fld>
            <a:endParaRPr lang="en-GB"/>
          </a:p>
        </p:txBody>
      </p:sp>
    </p:spTree>
    <p:extLst>
      <p:ext uri="{BB962C8B-B14F-4D97-AF65-F5344CB8AC3E}">
        <p14:creationId xmlns:p14="http://schemas.microsoft.com/office/powerpoint/2010/main" val="844378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aralympic.org/classificatio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966716-DA73-4ABB-A36D-28BD00058C6E}" type="slidenum">
              <a:rPr lang="en-GB" smtClean="0"/>
              <a:t>1</a:t>
            </a:fld>
            <a:endParaRPr lang="en-GB"/>
          </a:p>
        </p:txBody>
      </p:sp>
    </p:spTree>
    <p:extLst>
      <p:ext uri="{BB962C8B-B14F-4D97-AF65-F5344CB8AC3E}">
        <p14:creationId xmlns:p14="http://schemas.microsoft.com/office/powerpoint/2010/main" val="651323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What represents the UK?</a:t>
            </a:r>
            <a:endParaRPr/>
          </a:p>
          <a:p>
            <a:pPr marL="0" lvl="0" indent="0" algn="l" rtl="0">
              <a:spcBef>
                <a:spcPts val="0"/>
              </a:spcBef>
              <a:spcAft>
                <a:spcPts val="0"/>
              </a:spcAft>
              <a:buNone/>
            </a:pPr>
            <a:r>
              <a:rPr lang="en-GB"/>
              <a:t>ParalympicsGB is also a national team, it represents Great Britain and Northern Ireland. Can you match the symbol and famous landmark to the correct country?</a:t>
            </a:r>
            <a:endParaRPr/>
          </a:p>
          <a:p>
            <a:pPr marL="0" lvl="0" indent="0" algn="l" rtl="0">
              <a:spcBef>
                <a:spcPts val="0"/>
              </a:spcBef>
              <a:spcAft>
                <a:spcPts val="0"/>
              </a:spcAft>
              <a:buNone/>
            </a:pPr>
            <a:endParaRPr/>
          </a:p>
          <a:p>
            <a:pPr marL="0" lvl="0" indent="0" algn="l" rtl="0">
              <a:spcBef>
                <a:spcPts val="0"/>
              </a:spcBef>
              <a:spcAft>
                <a:spcPts val="0"/>
              </a:spcAft>
              <a:buNone/>
            </a:pPr>
            <a:r>
              <a:rPr lang="en-GB"/>
              <a:t>Think: How will you portray your ParalympicsGB mascot representing Great Britain and Northern Ireland?</a:t>
            </a:r>
            <a:endParaRPr/>
          </a:p>
        </p:txBody>
      </p:sp>
      <p:sp>
        <p:nvSpPr>
          <p:cNvPr id="242" name="Google Shape;24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solidFill>
                  <a:srgbClr val="000000"/>
                </a:solidFill>
                <a:highlight>
                  <a:srgbClr val="FFFFFF"/>
                </a:highlight>
              </a:rPr>
              <a:t>What makes a good mascot?</a:t>
            </a:r>
            <a:endParaRPr dirty="0">
              <a:solidFill>
                <a:srgbClr val="000000"/>
              </a:solidFill>
              <a:highlight>
                <a:srgbClr val="FFFFFF"/>
              </a:highlight>
            </a:endParaRPr>
          </a:p>
          <a:p>
            <a:pPr marL="171450" marR="0" lvl="0" indent="-171450" algn="l" rtl="0">
              <a:lnSpc>
                <a:spcPct val="100000"/>
              </a:lnSpc>
              <a:spcBef>
                <a:spcPts val="0"/>
              </a:spcBef>
              <a:spcAft>
                <a:spcPts val="0"/>
              </a:spcAft>
              <a:buSzPts val="1200"/>
              <a:buFont typeface="Arial"/>
              <a:buChar char="•"/>
            </a:pPr>
            <a:r>
              <a:rPr lang="en-GB" dirty="0">
                <a:solidFill>
                  <a:srgbClr val="000000"/>
                </a:solidFill>
                <a:highlight>
                  <a:srgbClr val="FFFFFF"/>
                </a:highlight>
              </a:rPr>
              <a:t>What do you like about each design? (Think about the colours, the shapes, the expressions, anything you know about their story.)</a:t>
            </a:r>
            <a:endParaRPr dirty="0">
              <a:solidFill>
                <a:srgbClr val="000000"/>
              </a:solidFill>
              <a:highlight>
                <a:srgbClr val="FFFFFF"/>
              </a:highlight>
            </a:endParaRPr>
          </a:p>
          <a:p>
            <a:pPr marL="171450" marR="0" lvl="0" indent="-171450" algn="l" rtl="0">
              <a:lnSpc>
                <a:spcPct val="100000"/>
              </a:lnSpc>
              <a:spcBef>
                <a:spcPts val="0"/>
              </a:spcBef>
              <a:spcAft>
                <a:spcPts val="0"/>
              </a:spcAft>
              <a:buSzPts val="1200"/>
              <a:buFont typeface="Arial"/>
              <a:buChar char="•"/>
            </a:pPr>
            <a:r>
              <a:rPr lang="en-GB" dirty="0">
                <a:solidFill>
                  <a:srgbClr val="000000"/>
                </a:solidFill>
                <a:highlight>
                  <a:srgbClr val="FFFFFF"/>
                </a:highlight>
              </a:rPr>
              <a:t>What would you change?</a:t>
            </a:r>
            <a:endParaRPr dirty="0">
              <a:solidFill>
                <a:srgbClr val="000000"/>
              </a:solidFill>
              <a:highlight>
                <a:srgbClr val="FFFFFF"/>
              </a:highlight>
            </a:endParaRPr>
          </a:p>
          <a:p>
            <a:pPr marL="171450" marR="0" lvl="0" indent="-171450" algn="l" rtl="0">
              <a:lnSpc>
                <a:spcPct val="100000"/>
              </a:lnSpc>
              <a:spcBef>
                <a:spcPts val="0"/>
              </a:spcBef>
              <a:spcAft>
                <a:spcPts val="0"/>
              </a:spcAft>
              <a:buSzPts val="1200"/>
              <a:buFont typeface="Arial"/>
              <a:buChar char="•"/>
            </a:pPr>
            <a:r>
              <a:rPr lang="en-GB" dirty="0">
                <a:solidFill>
                  <a:srgbClr val="000000"/>
                </a:solidFill>
                <a:highlight>
                  <a:srgbClr val="FFFFFF"/>
                </a:highlight>
              </a:rPr>
              <a:t>Which is/are your favourite mascot(s)?</a:t>
            </a:r>
            <a:endParaRPr dirty="0">
              <a:solidFill>
                <a:srgbClr val="000000"/>
              </a:solidFill>
              <a:highlight>
                <a:srgbClr val="FFFFFF"/>
              </a:highlight>
            </a:endParaRPr>
          </a:p>
          <a:p>
            <a:pPr marL="171450" marR="0" lvl="0" indent="-95250" algn="l" rtl="0">
              <a:lnSpc>
                <a:spcPct val="100000"/>
              </a:lnSpc>
              <a:spcBef>
                <a:spcPts val="0"/>
              </a:spcBef>
              <a:spcAft>
                <a:spcPts val="0"/>
              </a:spcAft>
              <a:buClr>
                <a:schemeClr val="dk1"/>
              </a:buClr>
              <a:buSzPts val="1200"/>
              <a:buFont typeface="Arial"/>
              <a:buNone/>
            </a:pPr>
            <a:endParaRPr dirty="0">
              <a:solidFill>
                <a:srgbClr val="000000"/>
              </a:solidFill>
              <a:highlight>
                <a:srgbClr val="FFFFFF"/>
              </a:highlight>
            </a:endParaRPr>
          </a:p>
          <a:p>
            <a:pPr marL="0" marR="0" lvl="0" indent="0" algn="l" rtl="0">
              <a:lnSpc>
                <a:spcPct val="100000"/>
              </a:lnSpc>
              <a:spcBef>
                <a:spcPts val="0"/>
              </a:spcBef>
              <a:spcAft>
                <a:spcPts val="0"/>
              </a:spcAft>
              <a:buClr>
                <a:schemeClr val="dk1"/>
              </a:buClr>
              <a:buSzPts val="1200"/>
              <a:buFont typeface="Arial"/>
              <a:buNone/>
            </a:pPr>
            <a:r>
              <a:rPr lang="en-GB" b="1" dirty="0">
                <a:solidFill>
                  <a:srgbClr val="000000"/>
                </a:solidFill>
                <a:highlight>
                  <a:srgbClr val="FFFFFF"/>
                </a:highlight>
              </a:rPr>
              <a:t>About the mascots</a:t>
            </a:r>
            <a:endParaRPr b="1" dirty="0">
              <a:solidFill>
                <a:srgbClr val="000000"/>
              </a:solidFill>
              <a:highlight>
                <a:srgbClr val="FFFFFF"/>
              </a:highlight>
            </a:endParaRPr>
          </a:p>
          <a:p>
            <a:pPr marL="228600" lvl="0" indent="-228600" algn="l" rtl="0">
              <a:spcBef>
                <a:spcPts val="0"/>
              </a:spcBef>
              <a:spcAft>
                <a:spcPts val="0"/>
              </a:spcAft>
              <a:buSzPts val="1200"/>
              <a:buFont typeface="Calibri"/>
              <a:buAutoNum type="arabicPeriod"/>
            </a:pPr>
            <a:r>
              <a:rPr lang="en-GB" b="1" dirty="0" err="1">
                <a:solidFill>
                  <a:srgbClr val="000000"/>
                </a:solidFill>
                <a:highlight>
                  <a:srgbClr val="FFFFFF"/>
                </a:highlight>
              </a:rPr>
              <a:t>Magique</a:t>
            </a:r>
            <a:r>
              <a:rPr lang="en-GB" b="1" dirty="0">
                <a:solidFill>
                  <a:srgbClr val="000000"/>
                </a:solidFill>
                <a:highlight>
                  <a:srgbClr val="FFFFFF"/>
                </a:highlight>
              </a:rPr>
              <a:t>, Olympic Winter Games, Albertville 1992. </a:t>
            </a:r>
            <a:r>
              <a:rPr lang="en-GB" dirty="0">
                <a:solidFill>
                  <a:srgbClr val="000000"/>
                </a:solidFill>
                <a:highlight>
                  <a:srgbClr val="FFFFFF"/>
                </a:highlight>
                <a:latin typeface="Calibri"/>
                <a:ea typeface="Calibri"/>
                <a:cs typeface="Calibri"/>
                <a:sym typeface="Calibri"/>
              </a:rPr>
              <a:t>The star stands for dreams and imagination</a:t>
            </a:r>
            <a:r>
              <a:rPr lang="en-GB" dirty="0"/>
              <a:t> and uses the French flag colours. </a:t>
            </a:r>
            <a:endParaRPr dirty="0">
              <a:solidFill>
                <a:srgbClr val="000000"/>
              </a:solidFill>
              <a:highlight>
                <a:srgbClr val="FFFFFF"/>
              </a:highlight>
            </a:endParaRPr>
          </a:p>
          <a:p>
            <a:pPr marL="228600" lvl="0" indent="-215900" algn="l" rtl="0">
              <a:spcBef>
                <a:spcPts val="0"/>
              </a:spcBef>
              <a:spcAft>
                <a:spcPts val="0"/>
              </a:spcAft>
              <a:buSzPts val="1200"/>
              <a:buFont typeface="Calibri"/>
              <a:buAutoNum type="arabicPeriod"/>
            </a:pPr>
            <a:r>
              <a:rPr lang="en-GB" b="1" dirty="0" err="1">
                <a:solidFill>
                  <a:srgbClr val="000000"/>
                </a:solidFill>
                <a:highlight>
                  <a:srgbClr val="FFFFFF"/>
                </a:highlight>
                <a:latin typeface="Calibri"/>
                <a:ea typeface="Calibri"/>
                <a:cs typeface="Calibri"/>
                <a:sym typeface="Calibri"/>
              </a:rPr>
              <a:t>Gomdoori</a:t>
            </a:r>
            <a:r>
              <a:rPr lang="en-GB" dirty="0">
                <a:solidFill>
                  <a:srgbClr val="000000"/>
                </a:solidFill>
                <a:highlight>
                  <a:srgbClr val="FFFFFF"/>
                </a:highlight>
                <a:latin typeface="Calibri"/>
                <a:ea typeface="Calibri"/>
                <a:cs typeface="Calibri"/>
                <a:sym typeface="Calibri"/>
              </a:rPr>
              <a:t>, </a:t>
            </a:r>
            <a:r>
              <a:rPr lang="en-GB" b="1" dirty="0">
                <a:solidFill>
                  <a:srgbClr val="000000"/>
                </a:solidFill>
                <a:highlight>
                  <a:srgbClr val="FFFFFF"/>
                </a:highlight>
                <a:latin typeface="Calibri"/>
                <a:ea typeface="Calibri"/>
                <a:cs typeface="Calibri"/>
                <a:sym typeface="Calibri"/>
              </a:rPr>
              <a:t>Paralympic Summer Games, Seoul 1988. </a:t>
            </a:r>
            <a:r>
              <a:rPr lang="en-GB" dirty="0">
                <a:solidFill>
                  <a:srgbClr val="000000"/>
                </a:solidFill>
                <a:highlight>
                  <a:srgbClr val="FFFFFF"/>
                </a:highlight>
                <a:latin typeface="Calibri"/>
                <a:ea typeface="Calibri"/>
                <a:cs typeface="Calibri"/>
                <a:sym typeface="Calibri"/>
              </a:rPr>
              <a:t>‘</a:t>
            </a:r>
            <a:r>
              <a:rPr lang="en-GB" dirty="0" err="1">
                <a:solidFill>
                  <a:srgbClr val="000000"/>
                </a:solidFill>
                <a:highlight>
                  <a:srgbClr val="FFFFFF"/>
                </a:highlight>
                <a:latin typeface="Calibri"/>
                <a:ea typeface="Calibri"/>
                <a:cs typeface="Calibri"/>
                <a:sym typeface="Calibri"/>
              </a:rPr>
              <a:t>Gomdoori</a:t>
            </a:r>
            <a:r>
              <a:rPr lang="en-GB" dirty="0">
                <a:solidFill>
                  <a:srgbClr val="000000"/>
                </a:solidFill>
                <a:highlight>
                  <a:srgbClr val="FFFFFF"/>
                </a:highlight>
                <a:latin typeface="Calibri"/>
                <a:ea typeface="Calibri"/>
                <a:cs typeface="Calibri"/>
                <a:sym typeface="Calibri"/>
              </a:rPr>
              <a:t>’, which means ‘teddy bear’ in Korean, are two Asian black bears, each representing wisdom and courage. They are running a three-legged race with legs tied together, symbolizing the power of cooperation, of mutual encouragement, and of the ability to create peace and harmony together. </a:t>
            </a:r>
            <a:endParaRPr dirty="0">
              <a:solidFill>
                <a:srgbClr val="000000"/>
              </a:solidFill>
              <a:highlight>
                <a:srgbClr val="FFFFFF"/>
              </a:highlight>
            </a:endParaRPr>
          </a:p>
          <a:p>
            <a:pPr marL="228600" marR="0" lvl="0" indent="-215900" algn="l" rtl="0">
              <a:lnSpc>
                <a:spcPct val="100000"/>
              </a:lnSpc>
              <a:spcBef>
                <a:spcPts val="0"/>
              </a:spcBef>
              <a:spcAft>
                <a:spcPts val="0"/>
              </a:spcAft>
              <a:buSzPts val="1200"/>
              <a:buFont typeface="Calibri"/>
              <a:buAutoNum type="arabicPeriod"/>
            </a:pPr>
            <a:r>
              <a:rPr lang="en-GB" b="1" i="0" dirty="0" err="1">
                <a:solidFill>
                  <a:srgbClr val="000000"/>
                </a:solidFill>
                <a:highlight>
                  <a:srgbClr val="FFFFFF"/>
                </a:highlight>
                <a:latin typeface="Calibri"/>
                <a:ea typeface="Calibri"/>
                <a:cs typeface="Calibri"/>
                <a:sym typeface="Calibri"/>
              </a:rPr>
              <a:t>Soohorang</a:t>
            </a:r>
            <a:r>
              <a:rPr lang="en-GB" b="1" i="0" dirty="0">
                <a:solidFill>
                  <a:srgbClr val="000000"/>
                </a:solidFill>
                <a:highlight>
                  <a:srgbClr val="FFFFFF"/>
                </a:highlight>
                <a:latin typeface="Calibri"/>
                <a:ea typeface="Calibri"/>
                <a:cs typeface="Calibri"/>
                <a:sym typeface="Calibri"/>
              </a:rPr>
              <a:t>, Olympic Winter Games, PyeongChang 2018.</a:t>
            </a:r>
            <a:r>
              <a:rPr lang="en-GB" b="0" i="0" dirty="0">
                <a:solidFill>
                  <a:srgbClr val="000000"/>
                </a:solidFill>
                <a:highlight>
                  <a:srgbClr val="FFFFFF"/>
                </a:highlight>
                <a:latin typeface="Calibri"/>
                <a:ea typeface="Calibri"/>
                <a:cs typeface="Calibri"/>
                <a:sym typeface="Calibri"/>
              </a:rPr>
              <a:t> In Korean folklore, the white tiger was viewed as a guardian that helped protect the country and its people. ‘</a:t>
            </a:r>
            <a:r>
              <a:rPr lang="en-GB" b="0" i="0" dirty="0" err="1">
                <a:solidFill>
                  <a:srgbClr val="000000"/>
                </a:solidFill>
                <a:highlight>
                  <a:srgbClr val="FFFFFF"/>
                </a:highlight>
                <a:latin typeface="Calibri"/>
                <a:ea typeface="Calibri"/>
                <a:cs typeface="Calibri"/>
                <a:sym typeface="Calibri"/>
              </a:rPr>
              <a:t>Shooho</a:t>
            </a:r>
            <a:r>
              <a:rPr lang="en-GB" b="0" i="0" dirty="0">
                <a:solidFill>
                  <a:srgbClr val="000000"/>
                </a:solidFill>
                <a:highlight>
                  <a:srgbClr val="FFFFFF"/>
                </a:highlight>
                <a:latin typeface="Calibri"/>
                <a:ea typeface="Calibri"/>
                <a:cs typeface="Calibri"/>
                <a:sym typeface="Calibri"/>
              </a:rPr>
              <a:t>’ means ‘protection’, the tiger helping to ‘protect’ the athletes and visitors at the games, and ‘Rang’ is from the Korean word ‘ho-rang-I’ which means ‘tiger’.</a:t>
            </a:r>
            <a:endParaRPr dirty="0">
              <a:solidFill>
                <a:srgbClr val="000000"/>
              </a:solidFill>
              <a:highlight>
                <a:srgbClr val="FFFFFF"/>
              </a:highlight>
            </a:endParaRPr>
          </a:p>
          <a:p>
            <a:pPr marL="228600" marR="0" lvl="0" indent="-215900" algn="l" rtl="0">
              <a:lnSpc>
                <a:spcPct val="100000"/>
              </a:lnSpc>
              <a:spcBef>
                <a:spcPts val="0"/>
              </a:spcBef>
              <a:spcAft>
                <a:spcPts val="0"/>
              </a:spcAft>
              <a:buSzPts val="1200"/>
              <a:buFont typeface="Calibri"/>
              <a:buAutoNum type="arabicPeriod"/>
            </a:pPr>
            <a:r>
              <a:rPr lang="en-GB" b="1" dirty="0">
                <a:solidFill>
                  <a:srgbClr val="000000"/>
                </a:solidFill>
                <a:highlight>
                  <a:srgbClr val="FFFFFF"/>
                </a:highlight>
              </a:rPr>
              <a:t>Vinicius, Olympic Summer Games, Rio 2016. </a:t>
            </a:r>
            <a:r>
              <a:rPr lang="en-GB" dirty="0">
                <a:solidFill>
                  <a:srgbClr val="000000"/>
                </a:solidFill>
                <a:highlight>
                  <a:srgbClr val="FFFFFF"/>
                </a:highlight>
              </a:rPr>
              <a:t>Vinicius is made up of different Brazilian animals: the bird, the cat and the monkey, and the name was chosen in honour of the famous Brazilian musician, Vinicius de </a:t>
            </a:r>
            <a:r>
              <a:rPr lang="en-GB" dirty="0" err="1">
                <a:solidFill>
                  <a:srgbClr val="000000"/>
                </a:solidFill>
                <a:highlight>
                  <a:srgbClr val="FFFFFF"/>
                </a:highlight>
              </a:rPr>
              <a:t>Moraes</a:t>
            </a:r>
            <a:r>
              <a:rPr lang="en-GB" dirty="0">
                <a:solidFill>
                  <a:srgbClr val="000000"/>
                </a:solidFill>
                <a:highlight>
                  <a:srgbClr val="FFFFFF"/>
                </a:highlight>
              </a:rPr>
              <a:t>. </a:t>
            </a:r>
            <a:r>
              <a:rPr lang="en-GB" b="0" i="0" dirty="0">
                <a:solidFill>
                  <a:srgbClr val="000000"/>
                </a:solidFill>
                <a:highlight>
                  <a:srgbClr val="FFFFFF"/>
                </a:highlight>
                <a:latin typeface="Calibri"/>
                <a:ea typeface="Calibri"/>
                <a:cs typeface="Calibri"/>
                <a:sym typeface="Calibri"/>
              </a:rPr>
              <a:t>He can stretch his arms and legs as much as he wants. This allows him to jump higher, run faster, and become stronger.</a:t>
            </a:r>
            <a:endParaRPr dirty="0">
              <a:solidFill>
                <a:srgbClr val="000000"/>
              </a:solidFill>
              <a:highlight>
                <a:srgbClr val="FFFFFF"/>
              </a:highlight>
            </a:endParaRPr>
          </a:p>
          <a:p>
            <a:pPr marL="228600" marR="0" lvl="0" indent="-215900" algn="l" rtl="0">
              <a:lnSpc>
                <a:spcPct val="100000"/>
              </a:lnSpc>
              <a:spcBef>
                <a:spcPts val="0"/>
              </a:spcBef>
              <a:spcAft>
                <a:spcPts val="0"/>
              </a:spcAft>
              <a:buSzPts val="1200"/>
              <a:buFont typeface="Calibri"/>
              <a:buAutoNum type="arabicPeriod"/>
            </a:pPr>
            <a:r>
              <a:rPr lang="en-GB" b="1" i="0" dirty="0">
                <a:solidFill>
                  <a:srgbClr val="000000"/>
                </a:solidFill>
                <a:highlight>
                  <a:srgbClr val="FFFFFF"/>
                </a:highlight>
                <a:latin typeface="Calibri"/>
                <a:ea typeface="Calibri"/>
                <a:cs typeface="Calibri"/>
                <a:sym typeface="Calibri"/>
              </a:rPr>
              <a:t>Neve and </a:t>
            </a:r>
            <a:r>
              <a:rPr lang="en-GB" b="1" i="0" dirty="0" err="1">
                <a:solidFill>
                  <a:srgbClr val="000000"/>
                </a:solidFill>
                <a:highlight>
                  <a:srgbClr val="FFFFFF"/>
                </a:highlight>
                <a:latin typeface="Calibri"/>
                <a:ea typeface="Calibri"/>
                <a:cs typeface="Calibri"/>
                <a:sym typeface="Calibri"/>
              </a:rPr>
              <a:t>Gliz</a:t>
            </a:r>
            <a:r>
              <a:rPr lang="en-GB" b="1" i="0" dirty="0">
                <a:solidFill>
                  <a:srgbClr val="000000"/>
                </a:solidFill>
                <a:highlight>
                  <a:srgbClr val="FFFFFF"/>
                </a:highlight>
                <a:latin typeface="Calibri"/>
                <a:ea typeface="Calibri"/>
                <a:cs typeface="Calibri"/>
                <a:sym typeface="Calibri"/>
              </a:rPr>
              <a:t>, Olympic Winter Games, Turin 2006. </a:t>
            </a:r>
            <a:r>
              <a:rPr lang="en-GB" b="1" dirty="0">
                <a:solidFill>
                  <a:srgbClr val="000000"/>
                </a:solidFill>
                <a:highlight>
                  <a:srgbClr val="FFFFFF"/>
                </a:highlight>
                <a:latin typeface="Calibri"/>
                <a:ea typeface="Calibri"/>
                <a:cs typeface="Calibri"/>
                <a:sym typeface="Calibri"/>
              </a:rPr>
              <a:t>‘</a:t>
            </a:r>
            <a:r>
              <a:rPr lang="en-GB" dirty="0">
                <a:solidFill>
                  <a:srgbClr val="000000"/>
                </a:solidFill>
                <a:highlight>
                  <a:srgbClr val="FFFFFF"/>
                </a:highlight>
                <a:latin typeface="Calibri"/>
                <a:ea typeface="Calibri"/>
                <a:cs typeface="Calibri"/>
                <a:sym typeface="Calibri"/>
              </a:rPr>
              <a:t>Neve’ is the Italian for snow; her fluid, red design embodies elegance of motion and harmony. </a:t>
            </a:r>
            <a:r>
              <a:rPr lang="en-GB" dirty="0" err="1">
                <a:solidFill>
                  <a:srgbClr val="000000"/>
                </a:solidFill>
                <a:highlight>
                  <a:srgbClr val="FFFFFF"/>
                </a:highlight>
                <a:latin typeface="Calibri"/>
                <a:ea typeface="Calibri"/>
                <a:cs typeface="Calibri"/>
                <a:sym typeface="Calibri"/>
              </a:rPr>
              <a:t>Gliz</a:t>
            </a:r>
            <a:r>
              <a:rPr lang="en-GB" dirty="0">
                <a:solidFill>
                  <a:srgbClr val="000000"/>
                </a:solidFill>
                <a:highlight>
                  <a:srgbClr val="FFFFFF"/>
                </a:highlight>
                <a:latin typeface="Calibri"/>
                <a:ea typeface="Calibri"/>
                <a:cs typeface="Calibri"/>
                <a:sym typeface="Calibri"/>
              </a:rPr>
              <a:t> is derived from ‘</a:t>
            </a:r>
            <a:r>
              <a:rPr lang="en-GB" dirty="0" err="1">
                <a:solidFill>
                  <a:srgbClr val="000000"/>
                </a:solidFill>
                <a:highlight>
                  <a:srgbClr val="FFFFFF"/>
                </a:highlight>
                <a:latin typeface="Calibri"/>
                <a:ea typeface="Calibri"/>
                <a:cs typeface="Calibri"/>
                <a:sym typeface="Calibri"/>
              </a:rPr>
              <a:t>ghiaccio</a:t>
            </a:r>
            <a:r>
              <a:rPr lang="en-GB" dirty="0">
                <a:solidFill>
                  <a:srgbClr val="000000"/>
                </a:solidFill>
                <a:highlight>
                  <a:srgbClr val="FFFFFF"/>
                </a:highlight>
                <a:latin typeface="Calibri"/>
                <a:ea typeface="Calibri"/>
                <a:cs typeface="Calibri"/>
                <a:sym typeface="Calibri"/>
              </a:rPr>
              <a:t>’, meaning ice. He's all compact and blue, as powerful as any Olympic athlete.</a:t>
            </a:r>
            <a:endParaRPr dirty="0">
              <a:solidFill>
                <a:srgbClr val="000000"/>
              </a:solidFill>
              <a:highlight>
                <a:srgbClr val="FFFFFF"/>
              </a:highlight>
            </a:endParaRPr>
          </a:p>
          <a:p>
            <a:pPr marL="228600" marR="0" lvl="0" indent="-215900" algn="l" rtl="0">
              <a:lnSpc>
                <a:spcPct val="100000"/>
              </a:lnSpc>
              <a:spcBef>
                <a:spcPts val="0"/>
              </a:spcBef>
              <a:spcAft>
                <a:spcPts val="0"/>
              </a:spcAft>
              <a:buSzPts val="1200"/>
              <a:buFont typeface="Calibri"/>
              <a:buAutoNum type="arabicPeriod"/>
            </a:pPr>
            <a:r>
              <a:rPr lang="en-GB" b="1" dirty="0">
                <a:solidFill>
                  <a:srgbClr val="000000"/>
                </a:solidFill>
                <a:highlight>
                  <a:srgbClr val="FFFFFF"/>
                </a:highlight>
              </a:rPr>
              <a:t>Fu </a:t>
            </a:r>
            <a:r>
              <a:rPr lang="en-GB" b="1" dirty="0" err="1">
                <a:solidFill>
                  <a:srgbClr val="000000"/>
                </a:solidFill>
                <a:highlight>
                  <a:srgbClr val="FFFFFF"/>
                </a:highlight>
              </a:rPr>
              <a:t>Niu</a:t>
            </a:r>
            <a:r>
              <a:rPr lang="en-GB" b="1" dirty="0">
                <a:solidFill>
                  <a:srgbClr val="000000"/>
                </a:solidFill>
                <a:highlight>
                  <a:srgbClr val="FFFFFF"/>
                </a:highlight>
              </a:rPr>
              <a:t> </a:t>
            </a:r>
            <a:r>
              <a:rPr lang="en-GB" b="1" dirty="0" err="1">
                <a:solidFill>
                  <a:srgbClr val="000000"/>
                </a:solidFill>
                <a:highlight>
                  <a:srgbClr val="FFFFFF"/>
                </a:highlight>
              </a:rPr>
              <a:t>Lele</a:t>
            </a:r>
            <a:r>
              <a:rPr lang="en-GB" b="1" dirty="0">
                <a:solidFill>
                  <a:srgbClr val="000000"/>
                </a:solidFill>
                <a:highlight>
                  <a:srgbClr val="FFFFFF"/>
                </a:highlight>
              </a:rPr>
              <a:t>, Paralympic Summer Games, Beijing 2008. </a:t>
            </a:r>
            <a:r>
              <a:rPr lang="en-GB" dirty="0">
                <a:solidFill>
                  <a:srgbClr val="000000"/>
                </a:solidFill>
                <a:highlight>
                  <a:srgbClr val="FFFFFF"/>
                </a:highlight>
              </a:rPr>
              <a:t>The cow mascot features colours used in traditional Chinese New Year’s paintings and gifts. The name relates to characters meaning luck and happiness. </a:t>
            </a:r>
            <a:endParaRPr b="0" i="0" dirty="0">
              <a:solidFill>
                <a:srgbClr val="000000"/>
              </a:solidFill>
              <a:highlight>
                <a:srgbClr val="FFFFFF"/>
              </a:highlight>
              <a:latin typeface="Calibri"/>
              <a:ea typeface="Calibri"/>
              <a:cs typeface="Calibri"/>
              <a:sym typeface="Calibri"/>
            </a:endParaRPr>
          </a:p>
          <a:p>
            <a:pPr marL="228600" marR="0" lvl="0" indent="-215900" algn="l" rtl="0">
              <a:lnSpc>
                <a:spcPct val="100000"/>
              </a:lnSpc>
              <a:spcBef>
                <a:spcPts val="0"/>
              </a:spcBef>
              <a:spcAft>
                <a:spcPts val="0"/>
              </a:spcAft>
              <a:buSzPts val="1200"/>
              <a:buFont typeface="Calibri"/>
              <a:buAutoNum type="arabicPeriod"/>
            </a:pPr>
            <a:r>
              <a:rPr lang="en-GB" b="1" dirty="0">
                <a:solidFill>
                  <a:srgbClr val="000000"/>
                </a:solidFill>
                <a:highlight>
                  <a:srgbClr val="FFFFFF"/>
                </a:highlight>
              </a:rPr>
              <a:t>Mandeville</a:t>
            </a:r>
            <a:r>
              <a:rPr lang="en-GB" b="1" i="0" dirty="0">
                <a:solidFill>
                  <a:srgbClr val="000000"/>
                </a:solidFill>
                <a:highlight>
                  <a:srgbClr val="FFFFFF"/>
                </a:highlight>
                <a:latin typeface="Calibri"/>
                <a:ea typeface="Calibri"/>
                <a:cs typeface="Calibri"/>
                <a:sym typeface="Calibri"/>
              </a:rPr>
              <a:t>, </a:t>
            </a:r>
            <a:r>
              <a:rPr lang="en-GB" b="1" dirty="0">
                <a:solidFill>
                  <a:srgbClr val="000000"/>
                </a:solidFill>
                <a:highlight>
                  <a:srgbClr val="FFFFFF"/>
                </a:highlight>
              </a:rPr>
              <a:t>Paralympic </a:t>
            </a:r>
            <a:r>
              <a:rPr lang="en-GB" b="1" i="0" dirty="0">
                <a:solidFill>
                  <a:srgbClr val="000000"/>
                </a:solidFill>
                <a:highlight>
                  <a:srgbClr val="FFFFFF"/>
                </a:highlight>
                <a:latin typeface="Calibri"/>
                <a:ea typeface="Calibri"/>
                <a:cs typeface="Calibri"/>
                <a:sym typeface="Calibri"/>
              </a:rPr>
              <a:t>Summer Games, London 2012. </a:t>
            </a:r>
            <a:r>
              <a:rPr lang="en-GB" dirty="0">
                <a:solidFill>
                  <a:srgbClr val="000000"/>
                </a:solidFill>
                <a:highlight>
                  <a:srgbClr val="FFFFFF"/>
                </a:highlight>
              </a:rPr>
              <a:t>Mandeville, the Paralympic mascot, was named after the Stoke Mandeville Hospital in Buckinghamshire, the birthplace of the Stoke Mandeville Games, the predecessor of today’s Paralympic Games. The three spikes on its helmet symbolise the three Agitos of the Paralympic logo.</a:t>
            </a:r>
            <a:endParaRPr dirty="0">
              <a:solidFill>
                <a:srgbClr val="000000"/>
              </a:solidFill>
              <a:highlight>
                <a:srgbClr val="FFFFFF"/>
              </a:highlight>
            </a:endParaRPr>
          </a:p>
          <a:p>
            <a:pPr marL="228600" marR="0" lvl="0" indent="-215900" algn="l" rtl="0">
              <a:lnSpc>
                <a:spcPct val="100000"/>
              </a:lnSpc>
              <a:spcBef>
                <a:spcPts val="0"/>
              </a:spcBef>
              <a:spcAft>
                <a:spcPts val="0"/>
              </a:spcAft>
              <a:buSzPts val="1200"/>
              <a:buFont typeface="Calibri"/>
              <a:buAutoNum type="arabicPeriod"/>
            </a:pPr>
            <a:r>
              <a:rPr lang="en-GB" b="1" i="0" dirty="0" err="1">
                <a:solidFill>
                  <a:srgbClr val="000000"/>
                </a:solidFill>
                <a:highlight>
                  <a:srgbClr val="FFFFFF"/>
                </a:highlight>
                <a:latin typeface="Calibri"/>
                <a:ea typeface="Calibri"/>
                <a:cs typeface="Calibri"/>
                <a:sym typeface="Calibri"/>
              </a:rPr>
              <a:t>Sondre</a:t>
            </a:r>
            <a:r>
              <a:rPr lang="en-GB" b="1" i="0" dirty="0">
                <a:solidFill>
                  <a:srgbClr val="000000"/>
                </a:solidFill>
                <a:highlight>
                  <a:srgbClr val="FFFFFF"/>
                </a:highlight>
                <a:latin typeface="Calibri"/>
                <a:ea typeface="Calibri"/>
                <a:cs typeface="Calibri"/>
                <a:sym typeface="Calibri"/>
              </a:rPr>
              <a:t>, Paralympic Winter Games, Lillehammer 1994. </a:t>
            </a:r>
            <a:r>
              <a:rPr lang="en-GB" b="0" i="0" dirty="0" err="1">
                <a:solidFill>
                  <a:srgbClr val="000000"/>
                </a:solidFill>
                <a:highlight>
                  <a:srgbClr val="FFFFFF"/>
                </a:highlight>
                <a:latin typeface="Calibri"/>
                <a:ea typeface="Calibri"/>
                <a:cs typeface="Calibri"/>
                <a:sym typeface="Calibri"/>
              </a:rPr>
              <a:t>Sondre</a:t>
            </a:r>
            <a:r>
              <a:rPr lang="en-GB" b="0" i="0" dirty="0">
                <a:solidFill>
                  <a:srgbClr val="000000"/>
                </a:solidFill>
                <a:highlight>
                  <a:srgbClr val="FFFFFF"/>
                </a:highlight>
                <a:latin typeface="Calibri"/>
                <a:ea typeface="Calibri"/>
                <a:cs typeface="Calibri"/>
                <a:sym typeface="Calibri"/>
              </a:rPr>
              <a:t> is a friendly troll, a creation with origins in Norse mythology. His impairment is a lower leg amputation. </a:t>
            </a:r>
            <a:endParaRPr dirty="0">
              <a:solidFill>
                <a:srgbClr val="000000"/>
              </a:solidFill>
              <a:highlight>
                <a:srgbClr val="FFFFFF"/>
              </a:highlight>
            </a:endParaRPr>
          </a:p>
          <a:p>
            <a:pPr marL="228600" marR="0" lvl="0" indent="-139700" algn="l" rtl="0">
              <a:lnSpc>
                <a:spcPct val="100000"/>
              </a:lnSpc>
              <a:spcBef>
                <a:spcPts val="0"/>
              </a:spcBef>
              <a:spcAft>
                <a:spcPts val="0"/>
              </a:spcAft>
              <a:buClr>
                <a:schemeClr val="dk1"/>
              </a:buClr>
              <a:buSzPts val="1400"/>
              <a:buFont typeface="Calibri"/>
              <a:buNone/>
            </a:pPr>
            <a:endParaRPr sz="1100" b="0" i="0" dirty="0">
              <a:solidFill>
                <a:schemeClr val="dk1"/>
              </a:solidFill>
              <a:highlight>
                <a:srgbClr val="000000"/>
              </a:highlight>
              <a:latin typeface="Calibri"/>
              <a:ea typeface="Calibri"/>
              <a:cs typeface="Calibri"/>
              <a:sym typeface="Calibri"/>
            </a:endParaRPr>
          </a:p>
          <a:p>
            <a:pPr marL="228600" lvl="0" indent="-139700" algn="l" rtl="0">
              <a:spcBef>
                <a:spcPts val="0"/>
              </a:spcBef>
              <a:spcAft>
                <a:spcPts val="0"/>
              </a:spcAft>
              <a:buClr>
                <a:schemeClr val="dk1"/>
              </a:buClr>
              <a:buSzPts val="1400"/>
              <a:buFont typeface="Calibri"/>
              <a:buNone/>
            </a:pPr>
            <a:endParaRPr sz="1100" dirty="0">
              <a:solidFill>
                <a:schemeClr val="lt1"/>
              </a:solidFill>
              <a:highlight>
                <a:srgbClr val="000000"/>
              </a:highlight>
              <a:latin typeface="Calibri"/>
              <a:ea typeface="Calibri"/>
              <a:cs typeface="Calibri"/>
              <a:sym typeface="Calibri"/>
            </a:endParaRPr>
          </a:p>
          <a:p>
            <a:pPr marL="228600" lvl="0" indent="-139700" algn="l" rtl="0">
              <a:spcBef>
                <a:spcPts val="0"/>
              </a:spcBef>
              <a:spcAft>
                <a:spcPts val="0"/>
              </a:spcAft>
              <a:buClr>
                <a:schemeClr val="dk1"/>
              </a:buClr>
              <a:buSzPts val="1400"/>
              <a:buFont typeface="Calibri"/>
              <a:buNone/>
            </a:pPr>
            <a:endParaRPr sz="1100" dirty="0">
              <a:solidFill>
                <a:schemeClr val="lt1"/>
              </a:solidFill>
              <a:highlight>
                <a:srgbClr val="000000"/>
              </a:highlight>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100" b="1" dirty="0">
              <a:highlight>
                <a:srgbClr val="000000"/>
              </a:highlight>
            </a:endParaRPr>
          </a:p>
        </p:txBody>
      </p:sp>
      <p:sp>
        <p:nvSpPr>
          <p:cNvPr id="293" name="Google Shape;29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What makes a good mascot? Personality!</a:t>
            </a:r>
            <a:endParaRPr/>
          </a:p>
          <a:p>
            <a:pPr marL="0" lvl="0" indent="0" algn="l" rtl="0">
              <a:spcBef>
                <a:spcPts val="0"/>
              </a:spcBef>
              <a:spcAft>
                <a:spcPts val="0"/>
              </a:spcAft>
              <a:buNone/>
            </a:pPr>
            <a:r>
              <a:rPr lang="en-GB"/>
              <a:t>Think about your mascot’s personality. You need to bring life to your character and make sure it appeals to younger children as well as the athletes and spectators.</a:t>
            </a:r>
            <a:endParaRPr/>
          </a:p>
        </p:txBody>
      </p:sp>
      <p:sp>
        <p:nvSpPr>
          <p:cNvPr id="306" name="Google Shape;30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How do mascots move?</a:t>
            </a:r>
            <a:endParaRPr/>
          </a:p>
          <a:p>
            <a:pPr marL="0" marR="0" lvl="0" indent="0" algn="l" rtl="0">
              <a:lnSpc>
                <a:spcPct val="100000"/>
              </a:lnSpc>
              <a:spcBef>
                <a:spcPts val="0"/>
              </a:spcBef>
              <a:spcAft>
                <a:spcPts val="0"/>
              </a:spcAft>
              <a:buClr>
                <a:schemeClr val="dk1"/>
              </a:buClr>
              <a:buSzPts val="1200"/>
              <a:buFont typeface="Calibri"/>
              <a:buNone/>
            </a:pPr>
            <a:r>
              <a:rPr lang="en-GB"/>
              <a:t>How can/should a mascot designer consider movement in their design?</a:t>
            </a:r>
            <a:endParaRPr/>
          </a:p>
        </p:txBody>
      </p:sp>
      <p:sp>
        <p:nvSpPr>
          <p:cNvPr id="317" name="Google Shape;31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Read the design brief</a:t>
            </a:r>
            <a:endParaRPr/>
          </a:p>
          <a:p>
            <a:pPr marL="0" marR="0" lvl="0" indent="0" algn="l" rtl="0">
              <a:lnSpc>
                <a:spcPct val="100000"/>
              </a:lnSpc>
              <a:spcBef>
                <a:spcPts val="0"/>
              </a:spcBef>
              <a:spcAft>
                <a:spcPts val="0"/>
              </a:spcAft>
              <a:buClr>
                <a:schemeClr val="dk1"/>
              </a:buClr>
              <a:buSzPts val="1200"/>
              <a:buFont typeface="Calibri"/>
              <a:buNone/>
            </a:pPr>
            <a:r>
              <a:rPr lang="en-GB"/>
              <a:t>Your mascot could be anything (an animal, an object, something more abstract like a flame, or something imaginary). Whatever you design, remember to think about how your mascot could:</a:t>
            </a:r>
            <a:endParaRPr/>
          </a:p>
          <a:p>
            <a:pPr marL="171450" marR="0" lvl="0" indent="-171450" algn="l" rtl="0">
              <a:lnSpc>
                <a:spcPct val="100000"/>
              </a:lnSpc>
              <a:spcBef>
                <a:spcPts val="0"/>
              </a:spcBef>
              <a:spcAft>
                <a:spcPts val="0"/>
              </a:spcAft>
              <a:buClr>
                <a:schemeClr val="dk1"/>
              </a:buClr>
              <a:buSzPts val="1200"/>
              <a:buFont typeface="Arial"/>
              <a:buChar char="•"/>
            </a:pPr>
            <a:r>
              <a:rPr lang="en-GB"/>
              <a:t>represent a physical or sensory impairment (remember to look at slide 6–7 to think about different kinds of impairments)</a:t>
            </a:r>
            <a:endParaRPr/>
          </a:p>
          <a:p>
            <a:pPr marL="171450" marR="0" lvl="0" indent="-171450" algn="l" rtl="0">
              <a:lnSpc>
                <a:spcPct val="100000"/>
              </a:lnSpc>
              <a:spcBef>
                <a:spcPts val="0"/>
              </a:spcBef>
              <a:spcAft>
                <a:spcPts val="0"/>
              </a:spcAft>
              <a:buClr>
                <a:schemeClr val="dk1"/>
              </a:buClr>
              <a:buSzPts val="1200"/>
              <a:buFont typeface="Arial"/>
              <a:buChar char="•"/>
            </a:pPr>
            <a:r>
              <a:rPr lang="en-GB"/>
              <a:t>celebrate the Paralympic Values (determination, inspiration, courage and equality)</a:t>
            </a:r>
            <a:endParaRPr/>
          </a:p>
          <a:p>
            <a:pPr marL="171450" marR="0" lvl="0" indent="-171450" algn="l" rtl="0">
              <a:lnSpc>
                <a:spcPct val="100000"/>
              </a:lnSpc>
              <a:spcBef>
                <a:spcPts val="0"/>
              </a:spcBef>
              <a:spcAft>
                <a:spcPts val="0"/>
              </a:spcAft>
              <a:buClr>
                <a:schemeClr val="dk1"/>
              </a:buClr>
              <a:buSzPts val="1200"/>
              <a:buFont typeface="Arial"/>
              <a:buChar char="•"/>
            </a:pPr>
            <a:r>
              <a:rPr lang="en-GB"/>
              <a:t>be non-games specific (so not Tokyo or Japan themed) so ParalympicsGB could use it long term</a:t>
            </a:r>
            <a:endParaRPr/>
          </a:p>
          <a:p>
            <a:pPr marL="171450" marR="0" lvl="0" indent="-171450" algn="l" rtl="0">
              <a:lnSpc>
                <a:spcPct val="100000"/>
              </a:lnSpc>
              <a:spcBef>
                <a:spcPts val="0"/>
              </a:spcBef>
              <a:spcAft>
                <a:spcPts val="0"/>
              </a:spcAft>
              <a:buClr>
                <a:schemeClr val="dk1"/>
              </a:buClr>
              <a:buSzPts val="1200"/>
              <a:buFont typeface="Arial"/>
              <a:buChar char="•"/>
            </a:pPr>
            <a:r>
              <a:rPr lang="en-GB"/>
              <a:t>have a great name!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b="1"/>
              <a:t>Think about the colours of the ParalympicsGB logo – red, white and blue, representing the flag of Great Britain and Northern Ireland, and red, blue and green, the colours of the Agitos, the symbol of the Paralympic Games. How might you use these to colour their mascot?</a:t>
            </a:r>
            <a:endParaRPr b="1"/>
          </a:p>
        </p:txBody>
      </p:sp>
      <p:sp>
        <p:nvSpPr>
          <p:cNvPr id="329" name="Google Shape;32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Design your mascot – initial ideas</a:t>
            </a:r>
            <a:endParaRPr/>
          </a:p>
          <a:p>
            <a:pPr marL="0" marR="0" lvl="0" indent="0" algn="l" rtl="0">
              <a:lnSpc>
                <a:spcPct val="100000"/>
              </a:lnSpc>
              <a:spcBef>
                <a:spcPts val="0"/>
              </a:spcBef>
              <a:spcAft>
                <a:spcPts val="0"/>
              </a:spcAft>
              <a:buClr>
                <a:schemeClr val="dk1"/>
              </a:buClr>
              <a:buSzPts val="1200"/>
              <a:buFont typeface="Calibri"/>
              <a:buNone/>
            </a:pPr>
            <a:r>
              <a:rPr lang="en-GB"/>
              <a:t>Start ideas flowing by folding a piece of paper into four parts and jot down/sketch four ideas – 1 minute for each idea. </a:t>
            </a:r>
            <a:endParaRPr/>
          </a:p>
          <a:p>
            <a:pPr marL="0" lvl="0" indent="0" algn="l" rtl="0">
              <a:spcBef>
                <a:spcPts val="0"/>
              </a:spcBef>
              <a:spcAft>
                <a:spcPts val="0"/>
              </a:spcAft>
              <a:buNone/>
            </a:pPr>
            <a:endParaRPr/>
          </a:p>
          <a:p>
            <a:pPr marL="0" lvl="0" indent="0" algn="l" rtl="0">
              <a:spcBef>
                <a:spcPts val="0"/>
              </a:spcBef>
              <a:spcAft>
                <a:spcPts val="0"/>
              </a:spcAft>
              <a:buNone/>
            </a:pPr>
            <a:r>
              <a:rPr lang="en-GB" b="1"/>
              <a:t>Support: </a:t>
            </a:r>
            <a:r>
              <a:rPr lang="en-GB" b="0"/>
              <a:t>Find images or objects to help inspire your mascot, e.g. different animals and sporting objects (such as a medal, wheelchair or javelin), or focus on Pride’s red, white and blue hair and think about what other animals could look good with a similar hair style!</a:t>
            </a:r>
            <a:endParaRPr/>
          </a:p>
          <a:p>
            <a:pPr marL="0" lvl="0" indent="0" algn="l" rtl="0">
              <a:spcBef>
                <a:spcPts val="0"/>
              </a:spcBef>
              <a:spcAft>
                <a:spcPts val="0"/>
              </a:spcAft>
              <a:buNone/>
            </a:pPr>
            <a:r>
              <a:rPr lang="en-GB" b="1"/>
              <a:t>Challenge:</a:t>
            </a:r>
            <a:r>
              <a:rPr lang="en-GB" b="0"/>
              <a:t> Think about the audience for your mascot. The mascot should represent athletes, but also inspire young children and their families. What will help young children to get excited about ParalympicsGB? </a:t>
            </a:r>
            <a:r>
              <a:rPr lang="en-GB" b="1"/>
              <a:t> </a:t>
            </a:r>
            <a:endParaRPr/>
          </a:p>
          <a:p>
            <a:pPr marL="0" lvl="0" indent="0" algn="l" rtl="0">
              <a:spcBef>
                <a:spcPts val="0"/>
              </a:spcBef>
              <a:spcAft>
                <a:spcPts val="0"/>
              </a:spcAft>
              <a:buNone/>
            </a:pPr>
            <a:endParaRPr/>
          </a:p>
        </p:txBody>
      </p:sp>
      <p:sp>
        <p:nvSpPr>
          <p:cNvPr id="339" name="Google Shape;33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Design your mascot – developing the design</a:t>
            </a:r>
            <a:endParaRPr/>
          </a:p>
          <a:p>
            <a:pPr marL="0" marR="0" lvl="0" indent="0" algn="l" rtl="0">
              <a:lnSpc>
                <a:spcPct val="100000"/>
              </a:lnSpc>
              <a:spcBef>
                <a:spcPts val="0"/>
              </a:spcBef>
              <a:spcAft>
                <a:spcPts val="0"/>
              </a:spcAft>
              <a:buClr>
                <a:schemeClr val="dk1"/>
              </a:buClr>
              <a:buSzPts val="1200"/>
              <a:buFont typeface="Calibri"/>
              <a:buNone/>
            </a:pPr>
            <a:r>
              <a:rPr lang="en-GB"/>
              <a:t>Develop your design. Jot down, sketch or computer-generate ideas. Designs can be hand drawn, produced using computer-aided design or modelled in 3D (with a photograph of the model affixed to the design sheet). </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49" name="Google Shape;34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Finalise your design</a:t>
            </a:r>
            <a:endParaRPr dirty="0"/>
          </a:p>
          <a:p>
            <a:pPr marL="171450" lvl="0" indent="-171450" algn="l" rtl="0">
              <a:spcBef>
                <a:spcPts val="0"/>
              </a:spcBef>
              <a:spcAft>
                <a:spcPts val="0"/>
              </a:spcAft>
              <a:buClr>
                <a:schemeClr val="dk1"/>
              </a:buClr>
              <a:buSzPts val="1200"/>
              <a:buFont typeface="Arial"/>
              <a:buChar char="•"/>
            </a:pPr>
            <a:r>
              <a:rPr lang="en-GB" dirty="0"/>
              <a:t>Think about the names of past mascots, e.g. Pride (named after a pride of lions and the pride we should all feel in Team GB) or Mandeville (named after the Stoke Mandeville Hospital which organised the first Stoke Mandeville Games, considered to be the precursor to the Paralympic Games). </a:t>
            </a:r>
            <a:endParaRPr dirty="0"/>
          </a:p>
          <a:p>
            <a:pPr marL="171450" marR="0" lvl="0" indent="-171450" algn="l" rtl="0">
              <a:lnSpc>
                <a:spcPct val="100000"/>
              </a:lnSpc>
              <a:spcBef>
                <a:spcPts val="0"/>
              </a:spcBef>
              <a:spcAft>
                <a:spcPts val="0"/>
              </a:spcAft>
              <a:buClr>
                <a:schemeClr val="dk1"/>
              </a:buClr>
              <a:buSzPts val="1200"/>
              <a:buFont typeface="Arial"/>
              <a:buChar char="•"/>
            </a:pPr>
            <a:r>
              <a:rPr lang="en-GB" b="1" dirty="0"/>
              <a:t>Please note: </a:t>
            </a:r>
            <a:r>
              <a:rPr lang="en-GB" dirty="0"/>
              <a:t>The </a:t>
            </a:r>
            <a:r>
              <a:rPr lang="en-GB" dirty="0" err="1"/>
              <a:t>ParalympicsGB</a:t>
            </a:r>
            <a:r>
              <a:rPr lang="en-GB" dirty="0"/>
              <a:t> logo should appear somewhere on the mascot. It is not necessary to draw the logo, although you can if you wish. Use a * to indicate its position. Think about how you can make sure the logo is visible most of the time – including when the mascot is active. </a:t>
            </a:r>
            <a:endParaRPr dirty="0"/>
          </a:p>
          <a:p>
            <a:pPr marL="0" marR="0" lvl="0" indent="0" algn="l" rtl="0">
              <a:lnSpc>
                <a:spcPct val="100000"/>
              </a:lnSpc>
              <a:spcBef>
                <a:spcPts val="0"/>
              </a:spcBef>
              <a:spcAft>
                <a:spcPts val="0"/>
              </a:spcAft>
              <a:buClr>
                <a:schemeClr val="dk1"/>
              </a:buClr>
              <a:buSzPts val="1200"/>
              <a:buFont typeface="Arial"/>
              <a:buNone/>
            </a:pPr>
            <a:endParaRPr dirty="0"/>
          </a:p>
        </p:txBody>
      </p:sp>
      <p:sp>
        <p:nvSpPr>
          <p:cNvPr id="361" name="Google Shape;36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71" name="Google Shape;37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1"/>
              <a:t>Optional</a:t>
            </a:r>
            <a:endParaRPr/>
          </a:p>
          <a:p>
            <a:pPr marL="0" lvl="0" indent="0" algn="l" rtl="0">
              <a:spcBef>
                <a:spcPts val="0"/>
              </a:spcBef>
              <a:spcAft>
                <a:spcPts val="0"/>
              </a:spcAft>
              <a:buNone/>
            </a:pPr>
            <a:r>
              <a:rPr lang="en-GB" b="1"/>
              <a:t>Making your model</a:t>
            </a:r>
            <a:endParaRPr/>
          </a:p>
          <a:p>
            <a:pPr marL="0" lvl="0" indent="0" algn="l" rtl="0">
              <a:spcBef>
                <a:spcPts val="0"/>
              </a:spcBef>
              <a:spcAft>
                <a:spcPts val="0"/>
              </a:spcAft>
              <a:buNone/>
            </a:pPr>
            <a:r>
              <a:rPr lang="en-GB"/>
              <a:t>If you want to go further you could bring your mascot to life by modelling them in 3D. A </a:t>
            </a:r>
            <a:r>
              <a:rPr lang="en-GB" b="1"/>
              <a:t>photograph</a:t>
            </a:r>
            <a:r>
              <a:rPr lang="en-GB"/>
              <a:t> of the model can be included in the design sheet. (Please do not send in 3D models as these will not be selected to take to Tokyo 2020 – only photographs affixed to a design sheet.)</a:t>
            </a:r>
            <a:endParaRPr/>
          </a:p>
          <a:p>
            <a:pPr marL="0" lvl="0" indent="0" algn="l" rtl="0">
              <a:spcBef>
                <a:spcPts val="0"/>
              </a:spcBef>
              <a:spcAft>
                <a:spcPts val="0"/>
              </a:spcAft>
              <a:buNone/>
            </a:pPr>
            <a:endParaRPr/>
          </a:p>
          <a:p>
            <a:pPr marL="0" lvl="0" indent="0" algn="l" rtl="0">
              <a:spcBef>
                <a:spcPts val="0"/>
              </a:spcBef>
              <a:spcAft>
                <a:spcPts val="0"/>
              </a:spcAft>
              <a:buNone/>
            </a:pPr>
            <a:r>
              <a:rPr lang="en-GB"/>
              <a:t>Think about recycling! Make sure you don’t construct a junk model that you can’t take apart to recycle once you’ve finished with it! </a:t>
            </a:r>
            <a:endParaRPr/>
          </a:p>
        </p:txBody>
      </p:sp>
      <p:sp>
        <p:nvSpPr>
          <p:cNvPr id="381" name="Google Shape;38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12" name="Google Shape;11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966716-DA73-4ABB-A36D-28BD00058C6E}" type="slidenum">
              <a:rPr lang="en-GB" smtClean="0"/>
              <a:t>49</a:t>
            </a:fld>
            <a:endParaRPr lang="en-GB"/>
          </a:p>
        </p:txBody>
      </p:sp>
    </p:spTree>
    <p:extLst>
      <p:ext uri="{BB962C8B-B14F-4D97-AF65-F5344CB8AC3E}">
        <p14:creationId xmlns:p14="http://schemas.microsoft.com/office/powerpoint/2010/main" val="392412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What’s in the picture?</a:t>
            </a:r>
            <a:endParaRPr/>
          </a:p>
          <a:p>
            <a:pPr marL="0" lvl="0" indent="0" algn="l" rtl="0">
              <a:spcBef>
                <a:spcPts val="0"/>
              </a:spcBef>
              <a:spcAft>
                <a:spcPts val="0"/>
              </a:spcAft>
              <a:buNone/>
            </a:pPr>
            <a:r>
              <a:rPr lang="en-GB" b="0"/>
              <a:t>Guess what’s in guess the picture, clicking to reveal square by square. As soon as you think you have the answer, jump up!</a:t>
            </a:r>
            <a:endParaRPr b="0"/>
          </a:p>
        </p:txBody>
      </p:sp>
      <p:sp>
        <p:nvSpPr>
          <p:cNvPr id="122" name="Google Shape;12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Set the challenge</a:t>
            </a:r>
            <a:endParaRPr/>
          </a:p>
          <a:p>
            <a:pPr marL="0" marR="0" lvl="0" indent="0" algn="l" rtl="0">
              <a:lnSpc>
                <a:spcPct val="100000"/>
              </a:lnSpc>
              <a:spcBef>
                <a:spcPts val="0"/>
              </a:spcBef>
              <a:spcAft>
                <a:spcPts val="0"/>
              </a:spcAft>
              <a:buClr>
                <a:schemeClr val="dk1"/>
              </a:buClr>
              <a:buSzPts val="1200"/>
              <a:buFont typeface="Calibri"/>
              <a:buNone/>
            </a:pPr>
            <a:r>
              <a:rPr lang="en-GB"/>
              <a:t>Can you design a mascot for ParalympicsGB?</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b="1"/>
          </a:p>
        </p:txBody>
      </p:sp>
      <p:sp>
        <p:nvSpPr>
          <p:cNvPr id="138" name="Google Shape;13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Watch the video</a:t>
            </a:r>
            <a:endParaRPr/>
          </a:p>
          <a:p>
            <a:pPr marL="0" lvl="0" indent="0" algn="l" rtl="0">
              <a:spcBef>
                <a:spcPts val="0"/>
              </a:spcBef>
              <a:spcAft>
                <a:spcPts val="0"/>
              </a:spcAft>
              <a:buNone/>
            </a:pPr>
            <a:r>
              <a:rPr lang="en-GB" b="0"/>
              <a:t>Watch the video and think about:</a:t>
            </a:r>
            <a:endParaRPr/>
          </a:p>
          <a:p>
            <a:pPr marL="171450" lvl="0" indent="-171450" algn="l" rtl="0">
              <a:spcBef>
                <a:spcPts val="0"/>
              </a:spcBef>
              <a:spcAft>
                <a:spcPts val="0"/>
              </a:spcAft>
              <a:buClr>
                <a:schemeClr val="dk1"/>
              </a:buClr>
              <a:buSzPts val="1200"/>
              <a:buFont typeface="Arial"/>
              <a:buChar char="•"/>
            </a:pPr>
            <a:r>
              <a:rPr lang="en-GB" b="0"/>
              <a:t>What sports do you see?</a:t>
            </a:r>
            <a:endParaRPr/>
          </a:p>
          <a:p>
            <a:pPr marL="171450" lvl="0" indent="-171450" algn="l" rtl="0">
              <a:spcBef>
                <a:spcPts val="0"/>
              </a:spcBef>
              <a:spcAft>
                <a:spcPts val="0"/>
              </a:spcAft>
              <a:buClr>
                <a:schemeClr val="dk1"/>
              </a:buClr>
              <a:buSzPts val="1200"/>
              <a:buFont typeface="Arial"/>
              <a:buChar char="•"/>
            </a:pPr>
            <a:r>
              <a:rPr lang="en-GB" b="0"/>
              <a:t>How do you feel watching the video? </a:t>
            </a:r>
            <a:endParaRPr/>
          </a:p>
          <a:p>
            <a:pPr marL="171450" lvl="0" indent="-171450" algn="l" rtl="0">
              <a:spcBef>
                <a:spcPts val="0"/>
              </a:spcBef>
              <a:spcAft>
                <a:spcPts val="0"/>
              </a:spcAft>
              <a:buClr>
                <a:schemeClr val="dk1"/>
              </a:buClr>
              <a:buSzPts val="1200"/>
              <a:buFont typeface="Arial"/>
              <a:buChar char="•"/>
            </a:pPr>
            <a:r>
              <a:rPr lang="en-GB" b="0"/>
              <a:t>What words do you think describe ParalympicsGB?</a:t>
            </a:r>
            <a:endParaRPr/>
          </a:p>
          <a:p>
            <a:pPr marL="171450" lvl="0" indent="-95250" algn="l" rtl="0">
              <a:spcBef>
                <a:spcPts val="0"/>
              </a:spcBef>
              <a:spcAft>
                <a:spcPts val="0"/>
              </a:spcAft>
              <a:buClr>
                <a:schemeClr val="dk1"/>
              </a:buClr>
              <a:buSzPts val="1200"/>
              <a:buFont typeface="Arial"/>
              <a:buNone/>
            </a:pPr>
            <a:endParaRPr b="0"/>
          </a:p>
          <a:p>
            <a:pPr marL="0" marR="0" lvl="0" indent="0" algn="l" rtl="0">
              <a:lnSpc>
                <a:spcPct val="100000"/>
              </a:lnSpc>
              <a:spcBef>
                <a:spcPts val="0"/>
              </a:spcBef>
              <a:spcAft>
                <a:spcPts val="0"/>
              </a:spcAft>
              <a:buClr>
                <a:schemeClr val="dk1"/>
              </a:buClr>
              <a:buSzPts val="1200"/>
              <a:buFont typeface="Arial"/>
              <a:buNone/>
            </a:pPr>
            <a:r>
              <a:rPr lang="en-GB"/>
              <a:t>ParalympicsGB is made up of elite athletes selected to represent Great Britain and Northern Ireland at Paralympic Summer and Winter Games. They are amazing athletes who thrill us with their extraordinary performances. They have often overcome immense hurdles to represent their country and ParalympicsGB. They will be seen in action at the Tokyo 2020 Paralympic Games.  </a:t>
            </a:r>
            <a:endParaRPr b="0"/>
          </a:p>
        </p:txBody>
      </p:sp>
      <p:sp>
        <p:nvSpPr>
          <p:cNvPr id="153" name="Google Shape;15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a:t>Who are ParalympicsGB?</a:t>
            </a:r>
            <a:r>
              <a:rPr lang="en-GB" b="1"/>
              <a:t> </a:t>
            </a:r>
            <a:endParaRPr/>
          </a:p>
          <a:p>
            <a:pPr marL="0" lvl="0" indent="0" algn="l" rtl="0">
              <a:spcBef>
                <a:spcPts val="0"/>
              </a:spcBef>
              <a:spcAft>
                <a:spcPts val="0"/>
              </a:spcAft>
              <a:buNone/>
            </a:pPr>
            <a:r>
              <a:rPr lang="en-GB" b="0"/>
              <a:t>Think about the range of different sports and athletes you saw in the film. ParalympicsGB is made up of a range of athletes with different impairments, who compete in a wide range of different sports. </a:t>
            </a:r>
            <a:endParaRPr/>
          </a:p>
          <a:p>
            <a:pPr marL="0" lvl="0" indent="0" algn="l" rtl="0">
              <a:spcBef>
                <a:spcPts val="0"/>
              </a:spcBef>
              <a:spcAft>
                <a:spcPts val="0"/>
              </a:spcAft>
              <a:buNone/>
            </a:pPr>
            <a:endParaRPr b="0"/>
          </a:p>
          <a:p>
            <a:pPr marL="0" lvl="0" indent="0" algn="l" rtl="0">
              <a:spcBef>
                <a:spcPts val="0"/>
              </a:spcBef>
              <a:spcAft>
                <a:spcPts val="0"/>
              </a:spcAft>
              <a:buNone/>
            </a:pPr>
            <a:r>
              <a:rPr lang="en-GB" b="1"/>
              <a:t>Support: </a:t>
            </a:r>
            <a:r>
              <a:rPr lang="en-GB" b="0"/>
              <a:t>Paralympic athletes have a range of </a:t>
            </a:r>
            <a:r>
              <a:rPr lang="en-GB" b="1"/>
              <a:t>physical impairments</a:t>
            </a:r>
            <a:r>
              <a:rPr lang="en-GB" b="0"/>
              <a:t>, such as lower and upper limb amputations, poor muscle control leading to loss of leg/arm and/or body control, difficulties walking and balancing, and vision impairments. </a:t>
            </a:r>
            <a:endParaRPr/>
          </a:p>
          <a:p>
            <a:pPr marL="0" lvl="0" indent="0" algn="l" rtl="0">
              <a:spcBef>
                <a:spcPts val="0"/>
              </a:spcBef>
              <a:spcAft>
                <a:spcPts val="0"/>
              </a:spcAft>
              <a:buNone/>
            </a:pPr>
            <a:r>
              <a:rPr lang="en-GB" b="0"/>
              <a:t> </a:t>
            </a:r>
            <a:endParaRPr/>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166" name="Google Shape;16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What are sports classes?</a:t>
            </a:r>
            <a:endParaRPr/>
          </a:p>
          <a:p>
            <a:pPr marL="0" lvl="0" indent="0" algn="l" rtl="0">
              <a:spcBef>
                <a:spcPts val="0"/>
              </a:spcBef>
              <a:spcAft>
                <a:spcPts val="0"/>
              </a:spcAft>
              <a:buClr>
                <a:schemeClr val="dk1"/>
              </a:buClr>
              <a:buSzPts val="1200"/>
              <a:buFont typeface="Arial"/>
              <a:buNone/>
            </a:pPr>
            <a:r>
              <a:rPr lang="en-GB"/>
              <a:t>Read about </a:t>
            </a:r>
            <a:r>
              <a:rPr lang="en-GB" b="0"/>
              <a:t>Paralympic sports classes, </a:t>
            </a:r>
            <a:r>
              <a:rPr lang="en-GB"/>
              <a:t>finding out </a:t>
            </a:r>
            <a:r>
              <a:rPr lang="en-GB" b="0"/>
              <a:t>how they allow athletes with different impairments to compete fairly. </a:t>
            </a:r>
            <a:endParaRPr/>
          </a:p>
          <a:p>
            <a:pPr marL="171450" lvl="0" indent="-171450" algn="l" rtl="0">
              <a:spcBef>
                <a:spcPts val="0"/>
              </a:spcBef>
              <a:spcAft>
                <a:spcPts val="0"/>
              </a:spcAft>
              <a:buClr>
                <a:schemeClr val="dk1"/>
              </a:buClr>
              <a:buSzPts val="1200"/>
              <a:buFont typeface="Arial"/>
              <a:buChar char="•"/>
            </a:pPr>
            <a:r>
              <a:rPr lang="en-GB" b="0"/>
              <a:t>In Paralympic Sport, athletes compete in </a:t>
            </a:r>
            <a:r>
              <a:rPr lang="en-GB" sz="1200"/>
              <a:t>sport classes based on the </a:t>
            </a:r>
            <a:r>
              <a:rPr lang="en-GB" sz="1200" b="1"/>
              <a:t>type</a:t>
            </a:r>
            <a:r>
              <a:rPr lang="en-GB" sz="1200"/>
              <a:t> and </a:t>
            </a:r>
            <a:r>
              <a:rPr lang="en-GB" sz="1200" b="1"/>
              <a:t>degree</a:t>
            </a:r>
            <a:r>
              <a:rPr lang="en-GB" sz="1200"/>
              <a:t> </a:t>
            </a:r>
            <a:r>
              <a:rPr lang="en-GB" sz="1200" b="1"/>
              <a:t>of their impairment </a:t>
            </a:r>
            <a:r>
              <a:rPr lang="en-GB" sz="1200"/>
              <a:t>and how much it affects their ability to carry out all the skills and movements required for the different Paralympic events.  </a:t>
            </a:r>
            <a:endParaRPr/>
          </a:p>
          <a:p>
            <a:pPr marL="171450" lvl="0" indent="-171450" algn="l" rtl="0">
              <a:spcBef>
                <a:spcPts val="0"/>
              </a:spcBef>
              <a:spcAft>
                <a:spcPts val="0"/>
              </a:spcAft>
              <a:buClr>
                <a:schemeClr val="dk1"/>
              </a:buClr>
              <a:buSzPts val="1200"/>
              <a:buFont typeface="Arial"/>
              <a:buChar char="•"/>
            </a:pPr>
            <a:r>
              <a:rPr lang="en-GB" sz="1200"/>
              <a:t>Paralympic Sport has ten eligible impairment types. These are: impaired muscle power, impaired passive range of movement, limb deficiency (e.g. upper or lower limb amputees), leg length difference, short stature, hypertonia (abnormal muscle tension, and reduced ability to stretch), ataxia (lack of coordination of muscles), athetosis (generally characterised by unbalanced, involuntary movements and a difficulty in maintaining a symmetrical posture, due to a neurological condition, such as cerebral palsy, brain injury or multiple sclerosis), vision impairment, and intellectual impairment.</a:t>
            </a:r>
            <a:endParaRPr/>
          </a:p>
          <a:p>
            <a:pPr marL="171450" lvl="0" indent="-171450" algn="l" rtl="0">
              <a:spcBef>
                <a:spcPts val="0"/>
              </a:spcBef>
              <a:spcAft>
                <a:spcPts val="0"/>
              </a:spcAft>
              <a:buClr>
                <a:schemeClr val="dk1"/>
              </a:buClr>
              <a:buSzPts val="1200"/>
              <a:buFont typeface="Arial"/>
              <a:buChar char="•"/>
            </a:pPr>
            <a:r>
              <a:rPr lang="en-GB" sz="1200"/>
              <a:t>Each sport has its own rules for determining which athletes compete together. Some sports only permit specific groups of athletes to compete. For example, the Paralympic Sports of Goalball and Football 5-a-side are played by those with a vision impairment and Boccia is a competitive game for those with impairments that affect motor skill and coordination. </a:t>
            </a:r>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a:t>Further information about sport classes can be found at: </a:t>
            </a:r>
            <a:r>
              <a:rPr lang="en-GB" u="sng">
                <a:solidFill>
                  <a:schemeClr val="hlink"/>
                </a:solidFill>
                <a:hlinkClick r:id="rId3"/>
              </a:rPr>
              <a:t>https://www.Paralympic.Org/classification</a:t>
            </a:r>
            <a:endParaRPr/>
          </a:p>
          <a:p>
            <a:pPr marL="0" lvl="0" indent="0" algn="l" rtl="0">
              <a:spcBef>
                <a:spcPts val="0"/>
              </a:spcBef>
              <a:spcAft>
                <a:spcPts val="0"/>
              </a:spcAft>
              <a:buNone/>
            </a:pPr>
            <a:endParaRPr b="0"/>
          </a:p>
          <a:p>
            <a:pPr marL="0" lvl="0" indent="0" algn="l" rtl="0">
              <a:spcBef>
                <a:spcPts val="0"/>
              </a:spcBef>
              <a:spcAft>
                <a:spcPts val="0"/>
              </a:spcAft>
              <a:buNone/>
            </a:pPr>
            <a:endParaRPr b="0"/>
          </a:p>
          <a:p>
            <a:pPr marL="0" lvl="0" indent="0" algn="l" rtl="0">
              <a:spcBef>
                <a:spcPts val="0"/>
              </a:spcBef>
              <a:spcAft>
                <a:spcPts val="0"/>
              </a:spcAft>
              <a:buNone/>
            </a:pPr>
            <a:r>
              <a:rPr lang="en-GB" b="0"/>
              <a:t> </a:t>
            </a:r>
            <a:endParaRPr/>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179" name="Google Shape;17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Discuss the Paralympic Values</a:t>
            </a:r>
            <a:endParaRPr/>
          </a:p>
          <a:p>
            <a:pPr marL="0" lvl="0" indent="0" algn="l" rtl="0">
              <a:spcBef>
                <a:spcPts val="0"/>
              </a:spcBef>
              <a:spcAft>
                <a:spcPts val="0"/>
              </a:spcAft>
              <a:buNone/>
            </a:pPr>
            <a:r>
              <a:rPr lang="en-GB" b="0"/>
              <a:t>Which</a:t>
            </a:r>
            <a:r>
              <a:rPr lang="en-GB" b="1"/>
              <a:t> </a:t>
            </a:r>
            <a:r>
              <a:rPr lang="en-GB"/>
              <a:t>Value do you think is most important for you or for a Paralympian? Did you pick the same Value, or different Values? Why did you pick each Value?  </a:t>
            </a:r>
            <a:endParaRPr/>
          </a:p>
          <a:p>
            <a:pPr marL="0" lvl="0" indent="0" algn="l" rtl="0">
              <a:spcBef>
                <a:spcPts val="0"/>
              </a:spcBef>
              <a:spcAft>
                <a:spcPts val="0"/>
              </a:spcAft>
              <a:buNone/>
            </a:pPr>
            <a:endParaRPr/>
          </a:p>
          <a:p>
            <a:pPr marL="0" lvl="0" indent="0" algn="l" rtl="0">
              <a:spcBef>
                <a:spcPts val="0"/>
              </a:spcBef>
              <a:spcAft>
                <a:spcPts val="0"/>
              </a:spcAft>
              <a:buNone/>
            </a:pPr>
            <a:r>
              <a:rPr lang="en-GB" b="1"/>
              <a:t>Support: </a:t>
            </a:r>
            <a:r>
              <a:rPr lang="en-GB" b="0"/>
              <a:t>Look up any words you do not understand in a dictionary. U</a:t>
            </a:r>
            <a:r>
              <a:rPr lang="en-GB"/>
              <a:t>se the following slide to see examples of different animals/objects/expressions that might show these qualities.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0" name="Google Shape;19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What could represent the Values?</a:t>
            </a:r>
            <a:endParaRPr/>
          </a:p>
          <a:p>
            <a:pPr marL="0" marR="0" lvl="0" indent="0" algn="l" rtl="0">
              <a:lnSpc>
                <a:spcPct val="100000"/>
              </a:lnSpc>
              <a:spcBef>
                <a:spcPts val="0"/>
              </a:spcBef>
              <a:spcAft>
                <a:spcPts val="0"/>
              </a:spcAft>
              <a:buClr>
                <a:schemeClr val="dk1"/>
              </a:buClr>
              <a:buSzPts val="1200"/>
              <a:buFont typeface="Calibri"/>
              <a:buNone/>
            </a:pPr>
            <a:r>
              <a:rPr lang="en-GB"/>
              <a:t>W</a:t>
            </a:r>
            <a:r>
              <a:rPr lang="en-GB" b="0"/>
              <a:t>hat Value might each picture represent? Explain your answer. (Don’t worry – there is no right or wrong answer!)</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0"/>
              <a:t>Think: </a:t>
            </a:r>
            <a:r>
              <a:rPr lang="en-GB"/>
              <a:t>How could you design a mascot that portrays one or more of these great values?</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spcBef>
                <a:spcPts val="0"/>
              </a:spcBef>
              <a:spcAft>
                <a:spcPts val="0"/>
              </a:spcAft>
              <a:buNone/>
            </a:pPr>
            <a:endParaRPr b="1"/>
          </a:p>
        </p:txBody>
      </p:sp>
      <p:sp>
        <p:nvSpPr>
          <p:cNvPr id="217" name="Google Shape;217;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E4400B-FD73-4DB9-BE59-C1D05A3BAB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0C622517-E46C-4671-B5A8-730774F8C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6CE01F1-F1FE-416C-B101-8CD082F8B8D1}"/>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83B1FB0F-F3EA-4DD3-A1AC-89C34B86AD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9BD9D86-B42E-410F-86EF-C09969E1E069}"/>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264981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819C17-0082-4F97-A190-F3039E6AB6A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7A6B9AF-378C-45E8-9A64-E1C22790F5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2483E5B-FB80-48C7-8DF5-5D4D547EE13C}"/>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896BAD2F-41A1-42E9-9810-A0CB25E347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4C54C66-81C6-458F-9B0E-2475F93A21AE}"/>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2463716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48AC207-30FA-4E73-9052-A7EB0146CA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E2F9669-060A-4EEC-BD70-169BE4290C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8F851EA-E6C9-49D4-845C-724BD54142DA}"/>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3AA98922-2DDF-49F4-B25F-C0582D3AB2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2724A2B-A295-4043-8333-B7BAD6404B6E}"/>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2382771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Blank" type="blank">
  <p:cSld name="5_Blank">
    <p:spTree>
      <p:nvGrpSpPr>
        <p:cNvPr id="1" name="Shape 15"/>
        <p:cNvGrpSpPr/>
        <p:nvPr/>
      </p:nvGrpSpPr>
      <p:grpSpPr>
        <a:xfrm>
          <a:off x="0" y="0"/>
          <a:ext cx="0" cy="0"/>
          <a:chOff x="0" y="0"/>
          <a:chExt cx="0" cy="0"/>
        </a:xfrm>
      </p:grpSpPr>
      <p:sp>
        <p:nvSpPr>
          <p:cNvPr id="16" name="Google Shape;16;p22"/>
          <p:cNvSpPr/>
          <p:nvPr/>
        </p:nvSpPr>
        <p:spPr>
          <a:xfrm>
            <a:off x="0" y="-1"/>
            <a:ext cx="11330389" cy="1623256"/>
          </a:xfrm>
          <a:custGeom>
            <a:avLst/>
            <a:gdLst/>
            <a:ahLst/>
            <a:cxnLst/>
            <a:rect l="l" t="t" r="r" b="b"/>
            <a:pathLst>
              <a:path w="9205941" h="1623256" extrusionOk="0">
                <a:moveTo>
                  <a:pt x="7831664" y="0"/>
                </a:moveTo>
                <a:lnTo>
                  <a:pt x="9205941" y="0"/>
                </a:lnTo>
                <a:lnTo>
                  <a:pt x="0" y="1623256"/>
                </a:lnTo>
                <a:lnTo>
                  <a:pt x="0" y="1380934"/>
                </a:lnTo>
                <a:lnTo>
                  <a:pt x="7831664" y="0"/>
                </a:lnTo>
                <a:close/>
              </a:path>
            </a:pathLst>
          </a:cu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7" name="Google Shape;17;p22"/>
          <p:cNvPicPr preferRelativeResize="0"/>
          <p:nvPr/>
        </p:nvPicPr>
        <p:blipFill rotWithShape="1">
          <a:blip r:embed="rId2">
            <a:alphaModFix/>
          </a:blip>
          <a:srcRect/>
          <a:stretch/>
        </p:blipFill>
        <p:spPr>
          <a:xfrm>
            <a:off x="239349" y="116633"/>
            <a:ext cx="2423963" cy="810489"/>
          </a:xfrm>
          <a:prstGeom prst="rect">
            <a:avLst/>
          </a:prstGeom>
          <a:noFill/>
          <a:ln>
            <a:noFill/>
          </a:ln>
        </p:spPr>
      </p:pic>
    </p:spTree>
    <p:extLst>
      <p:ext uri="{BB962C8B-B14F-4D97-AF65-F5344CB8AC3E}">
        <p14:creationId xmlns:p14="http://schemas.microsoft.com/office/powerpoint/2010/main" val="3974578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18"/>
        <p:cNvGrpSpPr/>
        <p:nvPr/>
      </p:nvGrpSpPr>
      <p:grpSpPr>
        <a:xfrm>
          <a:off x="0" y="0"/>
          <a:ext cx="0" cy="0"/>
          <a:chOff x="0" y="0"/>
          <a:chExt cx="0" cy="0"/>
        </a:xfrm>
      </p:grpSpPr>
      <p:sp>
        <p:nvSpPr>
          <p:cNvPr id="19" name="Google Shape;19;p23"/>
          <p:cNvSpPr/>
          <p:nvPr/>
        </p:nvSpPr>
        <p:spPr>
          <a:xfrm>
            <a:off x="0" y="0"/>
            <a:ext cx="12192000" cy="6858000"/>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9">
              <a:solidFill>
                <a:schemeClr val="lt1"/>
              </a:solidFill>
              <a:latin typeface="Calibri"/>
              <a:ea typeface="Calibri"/>
              <a:cs typeface="Calibri"/>
              <a:sym typeface="Calibri"/>
            </a:endParaRPr>
          </a:p>
        </p:txBody>
      </p:sp>
      <p:sp>
        <p:nvSpPr>
          <p:cNvPr id="20" name="Google Shape;20;p23"/>
          <p:cNvSpPr/>
          <p:nvPr/>
        </p:nvSpPr>
        <p:spPr>
          <a:xfrm rot="10800000" flipH="1">
            <a:off x="-1" y="-5"/>
            <a:ext cx="11137733" cy="1602059"/>
          </a:xfrm>
          <a:prstGeom prst="rtTriangle">
            <a:avLst/>
          </a:prstGeom>
          <a:solidFill>
            <a:srgbClr val="003C69">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 name="Google Shape;21;p23"/>
          <p:cNvSpPr/>
          <p:nvPr/>
        </p:nvSpPr>
        <p:spPr>
          <a:xfrm rot="10800000" flipH="1">
            <a:off x="-3" y="6093296"/>
            <a:ext cx="12192004" cy="844631"/>
          </a:xfrm>
          <a:prstGeom prst="rect">
            <a:avLst/>
          </a:prstGeom>
          <a:solidFill>
            <a:srgbClr val="003C69">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2" name="Google Shape;22;p23"/>
          <p:cNvSpPr/>
          <p:nvPr/>
        </p:nvSpPr>
        <p:spPr>
          <a:xfrm>
            <a:off x="0" y="6017577"/>
            <a:ext cx="12192000" cy="238641"/>
          </a:xfrm>
          <a:prstGeom prst="rect">
            <a:avLst/>
          </a:prstGeom>
          <a:solidFill>
            <a:srgbClr val="C426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3" name="Google Shape;23;p23"/>
          <p:cNvSpPr/>
          <p:nvPr/>
        </p:nvSpPr>
        <p:spPr>
          <a:xfrm>
            <a:off x="0" y="-1"/>
            <a:ext cx="11330389" cy="1623256"/>
          </a:xfrm>
          <a:custGeom>
            <a:avLst/>
            <a:gdLst/>
            <a:ahLst/>
            <a:cxnLst/>
            <a:rect l="l" t="t" r="r" b="b"/>
            <a:pathLst>
              <a:path w="9205941" h="1623256" extrusionOk="0">
                <a:moveTo>
                  <a:pt x="7831664" y="0"/>
                </a:moveTo>
                <a:lnTo>
                  <a:pt x="9205941" y="0"/>
                </a:lnTo>
                <a:lnTo>
                  <a:pt x="0" y="1623256"/>
                </a:lnTo>
                <a:lnTo>
                  <a:pt x="0" y="1380934"/>
                </a:lnTo>
                <a:lnTo>
                  <a:pt x="7831664" y="0"/>
                </a:lnTo>
                <a:close/>
              </a:path>
            </a:pathLst>
          </a:custGeom>
          <a:solidFill>
            <a:srgbClr val="C426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05037810"/>
      </p:ext>
    </p:extLst>
  </p:cSld>
  <p:clrMapOvr>
    <a:masterClrMapping/>
  </p:clrMapOvr>
  <p:extLst>
    <p:ext uri="{DCECCB84-F9BA-43D5-87BE-67443E8EF086}">
      <p15:sldGuideLst xmlns:p15="http://schemas.microsoft.com/office/powerpoint/2012/main" xmlns="">
        <p15:guide id="1" orient="horz" pos="2840">
          <p15:clr>
            <a:srgbClr val="FBAE40"/>
          </p15:clr>
        </p15:guide>
        <p15:guide id="2" pos="3120">
          <p15:clr>
            <a:srgbClr val="FBAE40"/>
          </p15:clr>
        </p15:guide>
        <p15:guide id="3" pos="51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24"/>
        <p:cNvGrpSpPr/>
        <p:nvPr/>
      </p:nvGrpSpPr>
      <p:grpSpPr>
        <a:xfrm>
          <a:off x="0" y="0"/>
          <a:ext cx="0" cy="0"/>
          <a:chOff x="0" y="0"/>
          <a:chExt cx="0" cy="0"/>
        </a:xfrm>
      </p:grpSpPr>
      <p:sp>
        <p:nvSpPr>
          <p:cNvPr id="25" name="Google Shape;25;p24"/>
          <p:cNvSpPr/>
          <p:nvPr/>
        </p:nvSpPr>
        <p:spPr>
          <a:xfrm>
            <a:off x="0" y="0"/>
            <a:ext cx="12192000" cy="6858000"/>
          </a:xfrm>
          <a:prstGeom prst="rect">
            <a:avLst/>
          </a:prstGeom>
          <a:solidFill>
            <a:srgbClr val="003C69">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9">
              <a:solidFill>
                <a:schemeClr val="lt1"/>
              </a:solidFill>
              <a:latin typeface="Calibri"/>
              <a:ea typeface="Calibri"/>
              <a:cs typeface="Calibri"/>
              <a:sym typeface="Calibri"/>
            </a:endParaRPr>
          </a:p>
        </p:txBody>
      </p:sp>
      <p:sp>
        <p:nvSpPr>
          <p:cNvPr id="26" name="Google Shape;26;p24"/>
          <p:cNvSpPr/>
          <p:nvPr/>
        </p:nvSpPr>
        <p:spPr>
          <a:xfrm rot="10800000" flipH="1">
            <a:off x="-1" y="-5"/>
            <a:ext cx="11137733" cy="1602059"/>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7" name="Google Shape;27;p24"/>
          <p:cNvSpPr/>
          <p:nvPr/>
        </p:nvSpPr>
        <p:spPr>
          <a:xfrm>
            <a:off x="0" y="-1"/>
            <a:ext cx="11330389" cy="1623256"/>
          </a:xfrm>
          <a:custGeom>
            <a:avLst/>
            <a:gdLst/>
            <a:ahLst/>
            <a:cxnLst/>
            <a:rect l="l" t="t" r="r" b="b"/>
            <a:pathLst>
              <a:path w="9205941" h="1623256" extrusionOk="0">
                <a:moveTo>
                  <a:pt x="7831664" y="0"/>
                </a:moveTo>
                <a:lnTo>
                  <a:pt x="9205941" y="0"/>
                </a:lnTo>
                <a:lnTo>
                  <a:pt x="0" y="1623256"/>
                </a:lnTo>
                <a:lnTo>
                  <a:pt x="0" y="1380934"/>
                </a:lnTo>
                <a:lnTo>
                  <a:pt x="7831664" y="0"/>
                </a:lnTo>
                <a:close/>
              </a:path>
            </a:pathLst>
          </a:custGeom>
          <a:solidFill>
            <a:srgbClr val="C426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8" name="Google Shape;28;p24"/>
          <p:cNvPicPr preferRelativeResize="0"/>
          <p:nvPr/>
        </p:nvPicPr>
        <p:blipFill rotWithShape="1">
          <a:blip r:embed="rId2">
            <a:alphaModFix/>
          </a:blip>
          <a:srcRect/>
          <a:stretch/>
        </p:blipFill>
        <p:spPr>
          <a:xfrm>
            <a:off x="239349" y="116633"/>
            <a:ext cx="2423963" cy="810489"/>
          </a:xfrm>
          <a:prstGeom prst="rect">
            <a:avLst/>
          </a:prstGeom>
          <a:noFill/>
          <a:ln>
            <a:noFill/>
          </a:ln>
        </p:spPr>
      </p:pic>
    </p:spTree>
    <p:extLst>
      <p:ext uri="{BB962C8B-B14F-4D97-AF65-F5344CB8AC3E}">
        <p14:creationId xmlns:p14="http://schemas.microsoft.com/office/powerpoint/2010/main" val="2532099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
        <p:cNvGrpSpPr/>
        <p:nvPr/>
      </p:nvGrpSpPr>
      <p:grpSpPr>
        <a:xfrm>
          <a:off x="0" y="0"/>
          <a:ext cx="0" cy="0"/>
          <a:chOff x="0" y="0"/>
          <a:chExt cx="0" cy="0"/>
        </a:xfrm>
      </p:grpSpPr>
      <p:sp>
        <p:nvSpPr>
          <p:cNvPr id="30" name="Google Shape;30;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52258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3"/>
        <p:cNvGrpSpPr/>
        <p:nvPr/>
      </p:nvGrpSpPr>
      <p:grpSpPr>
        <a:xfrm>
          <a:off x="0" y="0"/>
          <a:ext cx="0" cy="0"/>
          <a:chOff x="0" y="0"/>
          <a:chExt cx="0" cy="0"/>
        </a:xfrm>
      </p:grpSpPr>
      <p:sp>
        <p:nvSpPr>
          <p:cNvPr id="34" name="Google Shape;34;p2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6" name="Google Shape;36;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74420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9"/>
        <p:cNvGrpSpPr/>
        <p:nvPr/>
      </p:nvGrpSpPr>
      <p:grpSpPr>
        <a:xfrm>
          <a:off x="0" y="0"/>
          <a:ext cx="0" cy="0"/>
          <a:chOff x="0" y="0"/>
          <a:chExt cx="0" cy="0"/>
        </a:xfrm>
      </p:grpSpPr>
      <p:sp>
        <p:nvSpPr>
          <p:cNvPr id="40" name="Google Shape;40;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24417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8" name="Google Shape;48;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6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1"/>
        <p:cNvGrpSpPr/>
        <p:nvPr/>
      </p:nvGrpSpPr>
      <p:grpSpPr>
        <a:xfrm>
          <a:off x="0" y="0"/>
          <a:ext cx="0" cy="0"/>
          <a:chOff x="0" y="0"/>
          <a:chExt cx="0" cy="0"/>
        </a:xfrm>
      </p:grpSpPr>
      <p:sp>
        <p:nvSpPr>
          <p:cNvPr id="52" name="Google Shape;52;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4" name="Google Shape;54;p2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5" name="Google Shape;55;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17596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E162ED-0C51-4274-9DD8-B2BC0E6B47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1E6AE09-D6D1-4B94-9C8E-7C0495B78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FCB727F-A14C-40F1-8481-9EBE2F1AA194}"/>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8AFB707C-88E9-42FE-B423-A0DB1AFF24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806EA20-BD6B-4A41-B05D-43851FB1B8B9}"/>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900969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0"/>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0"/>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73238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sp>
        <p:nvSpPr>
          <p:cNvPr id="68" name="Google Shape;68;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3351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5" name="Google Shape;75;p32"/>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6" name="Google Shape;76;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96598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9"/>
        <p:cNvGrpSpPr/>
        <p:nvPr/>
      </p:nvGrpSpPr>
      <p:grpSpPr>
        <a:xfrm>
          <a:off x="0" y="0"/>
          <a:ext cx="0" cy="0"/>
          <a:chOff x="0" y="0"/>
          <a:chExt cx="0" cy="0"/>
        </a:xfrm>
      </p:grpSpPr>
      <p:sp>
        <p:nvSpPr>
          <p:cNvPr id="80" name="Google Shape;80;p33"/>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2" name="Google Shape;82;p33"/>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3" name="Google Shape;83;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61417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6"/>
        <p:cNvGrpSpPr/>
        <p:nvPr/>
      </p:nvGrpSpPr>
      <p:grpSpPr>
        <a:xfrm>
          <a:off x="0" y="0"/>
          <a:ext cx="0" cy="0"/>
          <a:chOff x="0" y="0"/>
          <a:chExt cx="0" cy="0"/>
        </a:xfrm>
      </p:grpSpPr>
      <p:sp>
        <p:nvSpPr>
          <p:cNvPr id="87" name="Google Shape;87;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34"/>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91234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2"/>
        <p:cNvGrpSpPr/>
        <p:nvPr/>
      </p:nvGrpSpPr>
      <p:grpSpPr>
        <a:xfrm>
          <a:off x="0" y="0"/>
          <a:ext cx="0" cy="0"/>
          <a:chOff x="0" y="0"/>
          <a:chExt cx="0" cy="0"/>
        </a:xfrm>
      </p:grpSpPr>
      <p:sp>
        <p:nvSpPr>
          <p:cNvPr id="93" name="Google Shape;93;p35"/>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5"/>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27923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C4929-4FFD-4CB5-A9E4-2A72A7B212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70FCEAB-34EF-4823-999B-3F39680DF0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2ECC81A-73BA-4B5B-B88D-693A1C9795F8}"/>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7B661217-2667-447F-A38A-402970D1BF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ED083B1-03D5-4E2B-9115-E9CB059D995A}"/>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499882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EDBE8B-5BB7-468A-A053-8FA1FC9186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1EA2565-80F0-4853-A0E7-64C1426D81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3AAB5D23-ECF2-4FD9-B429-88C83FBA1C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A32CD9CF-C238-49E7-986C-6F4B8CED9D8C}"/>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6" name="Footer Placeholder 5">
            <a:extLst>
              <a:ext uri="{FF2B5EF4-FFF2-40B4-BE49-F238E27FC236}">
                <a16:creationId xmlns:a16="http://schemas.microsoft.com/office/drawing/2014/main" xmlns="" id="{6417C873-DBDD-4CD3-AA71-D21925DEB2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80670033-8130-4E45-8ACE-40F5C585F405}"/>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1381210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BCA72F-932A-484E-857E-FEE11A04D4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29D2EC3-343A-49C5-BA12-C31A69E2F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87C20CC-3D57-42DF-91F5-A1DA7C4C6E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605F29E2-6372-43DA-A2A8-F5FFBAED9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34AF48-BA45-4479-85E4-5574C87EC9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C24A5FBE-511B-474A-A515-1A36D6B728CE}"/>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8" name="Footer Placeholder 7">
            <a:extLst>
              <a:ext uri="{FF2B5EF4-FFF2-40B4-BE49-F238E27FC236}">
                <a16:creationId xmlns:a16="http://schemas.microsoft.com/office/drawing/2014/main" xmlns="" id="{BFAE1DC6-90A1-4716-8607-70907B1359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F457A673-8182-4536-8763-23C3301B3556}"/>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194980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93D6C8-6B70-4048-8235-4920E76D7E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D53066D-44A7-4F06-BDC1-7DACE4950DC1}"/>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4" name="Footer Placeholder 3">
            <a:extLst>
              <a:ext uri="{FF2B5EF4-FFF2-40B4-BE49-F238E27FC236}">
                <a16:creationId xmlns:a16="http://schemas.microsoft.com/office/drawing/2014/main" xmlns="" id="{011B25C0-8D51-4D3E-87DD-1E10A0A9FD4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69F24A13-F758-41AE-86AC-ED5FC17AF669}"/>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458269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8675F31-E3A1-4F33-8231-20E3DE99414F}"/>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3" name="Footer Placeholder 2">
            <a:extLst>
              <a:ext uri="{FF2B5EF4-FFF2-40B4-BE49-F238E27FC236}">
                <a16:creationId xmlns:a16="http://schemas.microsoft.com/office/drawing/2014/main" xmlns="" id="{558082E6-B3F0-4555-BC97-9CDB9249B9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44D7C1A8-5246-4CF5-A876-25ADA869EF74}"/>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106457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190988-B853-47DA-A1D3-A30BD2A54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2ED218E-59D7-4AC3-ACA5-13167E8F06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EE01358E-FD68-4488-AD5C-F60B6898C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F37629-3B04-4486-97AB-0C2D2AD0534E}"/>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6" name="Footer Placeholder 5">
            <a:extLst>
              <a:ext uri="{FF2B5EF4-FFF2-40B4-BE49-F238E27FC236}">
                <a16:creationId xmlns:a16="http://schemas.microsoft.com/office/drawing/2014/main" xmlns="" id="{31098FA7-8E16-4B25-885B-60EEBDA740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1562993E-C6BA-4FC8-9081-92EF5DE8C4CC}"/>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3158172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4D3D72-D60C-414B-ABA7-CA854B72BA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C21047C9-7AA0-49FD-A447-534FF3FC37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E64FD661-1751-4F26-BA25-C8AA5186D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3D3EF6-B658-49FA-BEF8-CADF806CEB80}"/>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6" name="Footer Placeholder 5">
            <a:extLst>
              <a:ext uri="{FF2B5EF4-FFF2-40B4-BE49-F238E27FC236}">
                <a16:creationId xmlns:a16="http://schemas.microsoft.com/office/drawing/2014/main" xmlns="" id="{F688C89C-C845-4907-9C46-F2728764F5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85B7A2B6-BE92-4896-81BA-6F873B3DDAD8}"/>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160120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07DD1C3-4181-48B5-8DCB-8E1E4C7B71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9DBE222-3588-4322-BBF3-40144A1BB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B87BC2E-AC3A-4040-8B83-4C7E1A5B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9535E3FB-BB8A-48C0-984C-9A062B465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D429488F-D5D5-4465-8D6F-27044BE5E3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7A32-A0E2-4860-9E49-BC43DA6871A1}" type="slidenum">
              <a:rPr lang="en-GB" smtClean="0"/>
              <a:t>‹#›</a:t>
            </a:fld>
            <a:endParaRPr lang="en-GB"/>
          </a:p>
        </p:txBody>
      </p:sp>
    </p:spTree>
    <p:extLst>
      <p:ext uri="{BB962C8B-B14F-4D97-AF65-F5344CB8AC3E}">
        <p14:creationId xmlns:p14="http://schemas.microsoft.com/office/powerpoint/2010/main" val="3762108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802179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getset.co.uk/travel-tokyo/log-activity"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www.getset.co.uk/resources/active-assemblies" TargetMode="External"/><Relationship Id="rId4" Type="http://schemas.openxmlformats.org/officeDocument/2006/relationships/hyperlink" Target="http://www.getset.co.uk/resources/campaign/active-assembli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0.jp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8.jpg"/><Relationship Id="rId5" Type="http://schemas.openxmlformats.org/officeDocument/2006/relationships/image" Target="../media/image47.jpg"/><Relationship Id="rId10" Type="http://schemas.openxmlformats.org/officeDocument/2006/relationships/image" Target="../media/image52.jpg"/><Relationship Id="rId4" Type="http://schemas.openxmlformats.org/officeDocument/2006/relationships/image" Target="../media/image46.jpg"/><Relationship Id="rId9" Type="http://schemas.openxmlformats.org/officeDocument/2006/relationships/image" Target="../media/image51.jpg"/></Relationships>
</file>

<file path=ppt/slides/_rels/slide2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12"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6.jpg"/><Relationship Id="rId11" Type="http://schemas.openxmlformats.org/officeDocument/2006/relationships/image" Target="../media/image61.png"/><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4.jpg"/><Relationship Id="rId9" Type="http://schemas.openxmlformats.org/officeDocument/2006/relationships/image" Target="../media/image59.jp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68.jp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VfI97d3d0cc?feature=oembed" TargetMode="Externa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j5nmBr8WsCo?feature=oembed" TargetMode="External"/><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hyperlink" Target="https://youtu.be/U9Q6FKF12Qs" TargetMode="External"/><Relationship Id="rId2" Type="http://schemas.openxmlformats.org/officeDocument/2006/relationships/hyperlink" Target="https://youtu.be/xlg052EKMtk" TargetMode="External"/><Relationship Id="rId1" Type="http://schemas.openxmlformats.org/officeDocument/2006/relationships/slideLayout" Target="../slideLayouts/slideLayout2.xml"/><Relationship Id="rId4" Type="http://schemas.openxmlformats.org/officeDocument/2006/relationships/hyperlink" Target="https://youtu.be/RLOOOjGAM1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hyperlink" Target="https://www.bbc.co.uk/teach/supermovers" TargetMode="External"/><Relationship Id="rId3" Type="http://schemas.openxmlformats.org/officeDocument/2006/relationships/hyperlink" Target="https://www.youtube.com/user/CosmicKidsYoga" TargetMode="External"/><Relationship Id="rId7" Type="http://schemas.openxmlformats.org/officeDocument/2006/relationships/hyperlink" Target="https://app.gonoodle.com/channels/flow" TargetMode="External"/><Relationship Id="rId2" Type="http://schemas.openxmlformats.org/officeDocument/2006/relationships/hyperlink" Target="https://www.youtube.com/playlist?list=PLyCLoPd4VxBvQafyve889qVcPxYEjdSTl" TargetMode="External"/><Relationship Id="rId1" Type="http://schemas.openxmlformats.org/officeDocument/2006/relationships/slideLayout" Target="../slideLayouts/slideLayout2.xml"/><Relationship Id="rId6" Type="http://schemas.openxmlformats.org/officeDocument/2006/relationships/hyperlink" Target="https://www.youtube.com/user/mosetsanagape/videos" TargetMode="External"/><Relationship Id="rId11" Type="http://schemas.openxmlformats.org/officeDocument/2006/relationships/hyperlink" Target="https://app.gonoodle.com/channels/maximo" TargetMode="External"/><Relationship Id="rId5" Type="http://schemas.openxmlformats.org/officeDocument/2006/relationships/hyperlink" Target="https://www.youtube.com/user/KidzBopKids/videos" TargetMode="External"/><Relationship Id="rId10" Type="http://schemas.openxmlformats.org/officeDocument/2006/relationships/hyperlink" Target="https://app.gonoodle.com/channels/zumba-kids" TargetMode="External"/><Relationship Id="rId4" Type="http://schemas.openxmlformats.org/officeDocument/2006/relationships/hyperlink" Target="https://www.youtube.com/channel/UChIjW4BWKLqpojTrS_tX0mg" TargetMode="External"/><Relationship Id="rId9" Type="http://schemas.openxmlformats.org/officeDocument/2006/relationships/hyperlink" Target="https://www.jumpstartjonny.co.uk/hom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sign&#10;&#10;Description automatically generated">
            <a:extLst>
              <a:ext uri="{FF2B5EF4-FFF2-40B4-BE49-F238E27FC236}">
                <a16:creationId xmlns:a16="http://schemas.microsoft.com/office/drawing/2014/main" xmlns="" id="{BF645A36-315F-45BD-8F00-27F6960852F3}"/>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5862" r="7241" b="3"/>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10" name="Rectangle 9">
            <a:extLst>
              <a:ext uri="{FF2B5EF4-FFF2-40B4-BE49-F238E27FC236}">
                <a16:creationId xmlns:a16="http://schemas.microsoft.com/office/drawing/2014/main" xmlns="" id="{8D250A98-7DC4-43E7-A496-1740E34AA49B}"/>
              </a:ext>
            </a:extLst>
          </p:cNvPr>
          <p:cNvSpPr/>
          <p:nvPr/>
        </p:nvSpPr>
        <p:spPr>
          <a:xfrm>
            <a:off x="6455121" y="590635"/>
            <a:ext cx="4936757" cy="507864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0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St Columba’s Primary School</a:t>
            </a:r>
          </a:p>
          <a:p>
            <a:pPr algn="ctr">
              <a:lnSpc>
                <a:spcPct val="90000"/>
              </a:lnSpc>
              <a:spcBef>
                <a:spcPct val="0"/>
              </a:spcBef>
              <a:spcAft>
                <a:spcPts val="600"/>
              </a:spcAft>
            </a:pPr>
            <a:r>
              <a:rPr lang="en-US" sz="4000" b="1" cap="none" spc="0"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Fit</a:t>
            </a:r>
            <a:r>
              <a:rPr lang="en-US" sz="40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ness Fortnight</a:t>
            </a:r>
          </a:p>
          <a:p>
            <a:pPr algn="ctr">
              <a:lnSpc>
                <a:spcPct val="90000"/>
              </a:lnSpc>
              <a:spcBef>
                <a:spcPct val="0"/>
              </a:spcBef>
              <a:spcAft>
                <a:spcPts val="600"/>
              </a:spcAft>
            </a:pPr>
            <a:endParaRPr lang="en-US" sz="4000" b="1" cap="none" spc="0"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endParaRPr>
          </a:p>
          <a:p>
            <a:pPr algn="ctr">
              <a:lnSpc>
                <a:spcPct val="90000"/>
              </a:lnSpc>
              <a:spcBef>
                <a:spcPct val="0"/>
              </a:spcBef>
              <a:spcAft>
                <a:spcPts val="600"/>
              </a:spcAft>
            </a:pPr>
            <a:r>
              <a:rPr lang="en-US" sz="40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9th June – 19</a:t>
            </a:r>
            <a:r>
              <a:rPr lang="en-US" sz="4000" b="1" baseline="30000"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th</a:t>
            </a:r>
            <a:r>
              <a:rPr lang="en-US" sz="40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 June 2020</a:t>
            </a:r>
          </a:p>
          <a:p>
            <a:pPr algn="ctr">
              <a:lnSpc>
                <a:spcPct val="90000"/>
              </a:lnSpc>
              <a:spcBef>
                <a:spcPct val="0"/>
              </a:spcBef>
              <a:spcAft>
                <a:spcPts val="600"/>
              </a:spcAft>
            </a:pPr>
            <a:endParaRPr lang="en-US" sz="4000" b="1" cap="none" spc="0"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endParaRPr>
          </a:p>
          <a:p>
            <a:pPr algn="ctr">
              <a:lnSpc>
                <a:spcPct val="90000"/>
              </a:lnSpc>
              <a:spcBef>
                <a:spcPct val="0"/>
              </a:spcBef>
              <a:spcAft>
                <a:spcPts val="600"/>
              </a:spcAft>
            </a:pPr>
            <a:r>
              <a:rPr lang="en-US" sz="40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Week 1</a:t>
            </a:r>
            <a:endParaRPr lang="en-US" sz="4000" b="1" cap="none" spc="0"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endParaRPr>
          </a:p>
        </p:txBody>
      </p:sp>
    </p:spTree>
    <p:extLst>
      <p:ext uri="{BB962C8B-B14F-4D97-AF65-F5344CB8AC3E}">
        <p14:creationId xmlns:p14="http://schemas.microsoft.com/office/powerpoint/2010/main" val="4044574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3FBFC1-8002-46A4-A99A-46CD40F647DE}"/>
              </a:ext>
            </a:extLst>
          </p:cNvPr>
          <p:cNvSpPr>
            <a:spLocks noGrp="1"/>
          </p:cNvSpPr>
          <p:nvPr>
            <p:ph type="title"/>
          </p:nvPr>
        </p:nvSpPr>
        <p:spPr/>
        <p:txBody>
          <a:bodyPr/>
          <a:lstStyle/>
          <a:p>
            <a:r>
              <a:rPr lang="en-GB"/>
              <a:t>Task 1</a:t>
            </a:r>
          </a:p>
        </p:txBody>
      </p:sp>
      <p:sp>
        <p:nvSpPr>
          <p:cNvPr id="3" name="Content Placeholder 2">
            <a:extLst>
              <a:ext uri="{FF2B5EF4-FFF2-40B4-BE49-F238E27FC236}">
                <a16:creationId xmlns:a16="http://schemas.microsoft.com/office/drawing/2014/main" xmlns="" id="{8F64CB25-F041-42EE-B8C8-2114C74322BB}"/>
              </a:ext>
            </a:extLst>
          </p:cNvPr>
          <p:cNvSpPr>
            <a:spLocks noGrp="1"/>
          </p:cNvSpPr>
          <p:nvPr>
            <p:ph idx="1"/>
          </p:nvPr>
        </p:nvSpPr>
        <p:spPr/>
        <p:txBody>
          <a:bodyPr/>
          <a:lstStyle/>
          <a:p>
            <a:r>
              <a:rPr lang="en-GB" dirty="0"/>
              <a:t>Watch my video posted this morning on the blog and take some time with an adult to explore the Get Set Tokyo website below.</a:t>
            </a:r>
          </a:p>
          <a:p>
            <a:pPr marL="0" indent="0">
              <a:buNone/>
            </a:pPr>
            <a:endParaRPr lang="en-GB" dirty="0"/>
          </a:p>
          <a:p>
            <a:r>
              <a:rPr lang="en-GB" dirty="0">
                <a:hlinkClick r:id="rId2"/>
              </a:rPr>
              <a:t>https://www.getset.co.uk/travel-tokyo/log-activity</a:t>
            </a:r>
            <a:r>
              <a:rPr lang="en-GB" dirty="0"/>
              <a:t> </a:t>
            </a:r>
          </a:p>
          <a:p>
            <a:pPr marL="0" indent="0">
              <a:buNone/>
            </a:pPr>
            <a:endParaRPr lang="en-GB" dirty="0"/>
          </a:p>
          <a:p>
            <a:r>
              <a:rPr lang="en-GB" dirty="0"/>
              <a:t>You will need our postcode to log your activity, our postcode is EH48 1NQ.</a:t>
            </a:r>
          </a:p>
          <a:p>
            <a:pPr marL="0" indent="0">
              <a:buNone/>
            </a:pPr>
            <a:endParaRPr lang="en-GB" dirty="0"/>
          </a:p>
          <a:p>
            <a:r>
              <a:rPr lang="en-GB" dirty="0"/>
              <a:t>Try adding your first piece of activity before you move on to Task 2.</a:t>
            </a:r>
          </a:p>
        </p:txBody>
      </p:sp>
      <p:pic>
        <p:nvPicPr>
          <p:cNvPr id="5" name="Picture 4" descr="A picture containing drawing&#10;&#10;Description automatically generated">
            <a:extLst>
              <a:ext uri="{FF2B5EF4-FFF2-40B4-BE49-F238E27FC236}">
                <a16:creationId xmlns:a16="http://schemas.microsoft.com/office/drawing/2014/main" xmlns="" id="{B4AE378C-4B5F-43AC-AC17-7C7F7D13E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432" y="365125"/>
            <a:ext cx="7100837" cy="1153886"/>
          </a:xfrm>
          <a:prstGeom prst="rect">
            <a:avLst/>
          </a:prstGeom>
        </p:spPr>
      </p:pic>
    </p:spTree>
    <p:extLst>
      <p:ext uri="{BB962C8B-B14F-4D97-AF65-F5344CB8AC3E}">
        <p14:creationId xmlns:p14="http://schemas.microsoft.com/office/powerpoint/2010/main" val="3993543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DE09615D-24FD-4086-87D4-3BC6FF4383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2CD1987F-8813-4F4A-BE57-BB00FB4F081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5C69C8A0-DBC3-41C7-98FE-BD81FDD85463}"/>
              </a:ext>
            </a:extLst>
          </p:cNvPr>
          <p:cNvSpPr>
            <a:spLocks noGrp="1"/>
          </p:cNvSpPr>
          <p:nvPr>
            <p:ph type="title"/>
          </p:nvPr>
        </p:nvSpPr>
        <p:spPr>
          <a:xfrm>
            <a:off x="6738267" y="802955"/>
            <a:ext cx="4333814" cy="1454051"/>
          </a:xfrm>
        </p:spPr>
        <p:txBody>
          <a:bodyPr>
            <a:normAutofit/>
          </a:bodyPr>
          <a:lstStyle/>
          <a:p>
            <a:r>
              <a:rPr lang="en-GB" sz="3300">
                <a:solidFill>
                  <a:srgbClr val="000000"/>
                </a:solidFill>
              </a:rPr>
              <a:t>Task 2 – No equipment, no problem!</a:t>
            </a:r>
          </a:p>
        </p:txBody>
      </p:sp>
      <p:sp>
        <p:nvSpPr>
          <p:cNvPr id="15" name="Freeform 67">
            <a:extLst>
              <a:ext uri="{FF2B5EF4-FFF2-40B4-BE49-F238E27FC236}">
                <a16:creationId xmlns:a16="http://schemas.microsoft.com/office/drawing/2014/main" xmlns="" id="{68C00EAE-4816-44D0-8DA9-3F070179BA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xmlns="" id="{D5391212-5277-4C05-9E96-E724C9611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5">
            <a:extLst>
              <a:ext uri="{FF2B5EF4-FFF2-40B4-BE49-F238E27FC236}">
                <a16:creationId xmlns:a16="http://schemas.microsoft.com/office/drawing/2014/main" xmlns="" id="{0B331F10-0144-4133-AB48-EDEFB35465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B7C496F0-DCD2-4FFF-B13D-0C2AF70F27EE}"/>
              </a:ext>
            </a:extLst>
          </p:cNvPr>
          <p:cNvPicPr>
            <a:picLocks noChangeAspect="1"/>
          </p:cNvPicPr>
          <p:nvPr/>
        </p:nvPicPr>
        <p:blipFill rotWithShape="1">
          <a:blip r:embed="rId3">
            <a:alphaModFix/>
          </a:blip>
          <a:srcRect l="17346" r="15769" b="-2"/>
          <a:stretch/>
        </p:blipFill>
        <p:spPr>
          <a:xfrm>
            <a:off x="20" y="4310923"/>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6" name="Picture 5">
            <a:extLst>
              <a:ext uri="{FF2B5EF4-FFF2-40B4-BE49-F238E27FC236}">
                <a16:creationId xmlns:a16="http://schemas.microsoft.com/office/drawing/2014/main" xmlns="" id="{95192B19-C7F1-407B-B04C-94E7E0BDC96E}"/>
              </a:ext>
            </a:extLst>
          </p:cNvPr>
          <p:cNvPicPr>
            <a:picLocks noChangeAspect="1"/>
          </p:cNvPicPr>
          <p:nvPr/>
        </p:nvPicPr>
        <p:blipFill rotWithShape="1">
          <a:blip r:embed="rId4">
            <a:alphaModFix/>
          </a:blip>
          <a:srcRect r="4812" b="-1"/>
          <a:stretch/>
        </p:blipFill>
        <p:spPr>
          <a:xfrm>
            <a:off x="968605" y="4931207"/>
            <a:ext cx="873639" cy="87363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Picture 3">
            <a:extLst>
              <a:ext uri="{FF2B5EF4-FFF2-40B4-BE49-F238E27FC236}">
                <a16:creationId xmlns:a16="http://schemas.microsoft.com/office/drawing/2014/main" xmlns="" id="{455E7D47-9415-4A3A-9F75-7B67F93CEB8D}"/>
              </a:ext>
            </a:extLst>
          </p:cNvPr>
          <p:cNvPicPr>
            <a:picLocks noChangeAspect="1"/>
          </p:cNvPicPr>
          <p:nvPr/>
        </p:nvPicPr>
        <p:blipFill rotWithShape="1">
          <a:blip r:embed="rId5">
            <a:alphaModFix/>
          </a:blip>
          <a:srcRect l="3902" r="6968" b="-3"/>
          <a:stretch/>
        </p:blipFill>
        <p:spPr>
          <a:xfrm>
            <a:off x="1" y="-1"/>
            <a:ext cx="3943111" cy="3318096"/>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3" name="Content Placeholder 2">
            <a:extLst>
              <a:ext uri="{FF2B5EF4-FFF2-40B4-BE49-F238E27FC236}">
                <a16:creationId xmlns:a16="http://schemas.microsoft.com/office/drawing/2014/main" xmlns="" id="{D50E1463-301C-45C0-98BB-36AE9326E10C}"/>
              </a:ext>
            </a:extLst>
          </p:cNvPr>
          <p:cNvSpPr>
            <a:spLocks noGrp="1"/>
          </p:cNvSpPr>
          <p:nvPr>
            <p:ph idx="1"/>
          </p:nvPr>
        </p:nvSpPr>
        <p:spPr>
          <a:xfrm>
            <a:off x="6734684" y="2421682"/>
            <a:ext cx="4879807" cy="3969968"/>
          </a:xfrm>
        </p:spPr>
        <p:txBody>
          <a:bodyPr anchor="ctr">
            <a:normAutofit lnSpcReduction="10000"/>
          </a:bodyPr>
          <a:lstStyle/>
          <a:p>
            <a:r>
              <a:rPr lang="en-GB" sz="1900" dirty="0">
                <a:solidFill>
                  <a:srgbClr val="000000"/>
                </a:solidFill>
              </a:rPr>
              <a:t>Being at home without PE equipment can make the challenges I set you difficult. So for this task, look on the next slide to find a list of traditional PE kit. </a:t>
            </a:r>
          </a:p>
          <a:p>
            <a:r>
              <a:rPr lang="en-GB" sz="1900" dirty="0">
                <a:solidFill>
                  <a:srgbClr val="000000"/>
                </a:solidFill>
              </a:rPr>
              <a:t>I would like you to search for and list alternatives to the equipment that you can find around the house. </a:t>
            </a:r>
            <a:endParaRPr lang="en-GB" sz="1900" dirty="0">
              <a:solidFill>
                <a:srgbClr val="000000"/>
              </a:solidFill>
              <a:cs typeface="Calibri"/>
            </a:endParaRPr>
          </a:p>
          <a:p>
            <a:r>
              <a:rPr lang="en-GB" sz="1900" dirty="0">
                <a:solidFill>
                  <a:srgbClr val="000000"/>
                </a:solidFill>
              </a:rPr>
              <a:t>Be creative with your ideas and think things from all over your house!</a:t>
            </a:r>
            <a:endParaRPr lang="en-GB" sz="1900" dirty="0">
              <a:solidFill>
                <a:srgbClr val="000000"/>
              </a:solidFill>
              <a:cs typeface="Calibri"/>
            </a:endParaRPr>
          </a:p>
          <a:p>
            <a:r>
              <a:rPr lang="en-GB" sz="1900" dirty="0">
                <a:solidFill>
                  <a:srgbClr val="000000"/>
                </a:solidFill>
              </a:rPr>
              <a:t> When you have a completed list, take a picture of your equipment and upload your completed sheet by replying to the Fitness Fortnight blog post or sending your work to your class teachers in the usual ways.</a:t>
            </a:r>
            <a:endParaRPr lang="en-GB" sz="1900" dirty="0">
              <a:solidFill>
                <a:srgbClr val="000000"/>
              </a:solidFill>
              <a:cs typeface="Calibri"/>
            </a:endParaRPr>
          </a:p>
        </p:txBody>
      </p:sp>
      <p:pic>
        <p:nvPicPr>
          <p:cNvPr id="7" name="Picture 6">
            <a:extLst>
              <a:ext uri="{FF2B5EF4-FFF2-40B4-BE49-F238E27FC236}">
                <a16:creationId xmlns:a16="http://schemas.microsoft.com/office/drawing/2014/main" xmlns="" id="{B4758043-DDE7-43FD-A273-73D7B68EA390}"/>
              </a:ext>
            </a:extLst>
          </p:cNvPr>
          <p:cNvPicPr>
            <a:picLocks noChangeAspect="1"/>
          </p:cNvPicPr>
          <p:nvPr/>
        </p:nvPicPr>
        <p:blipFill>
          <a:blip r:embed="rId6"/>
          <a:stretch>
            <a:fillRect/>
          </a:stretch>
        </p:blipFill>
        <p:spPr>
          <a:xfrm>
            <a:off x="834553" y="223965"/>
            <a:ext cx="2274005" cy="2341067"/>
          </a:xfrm>
          <a:prstGeom prst="rect">
            <a:avLst/>
          </a:prstGeom>
        </p:spPr>
      </p:pic>
      <p:pic>
        <p:nvPicPr>
          <p:cNvPr id="16" name="Picture 15" descr="A group of stuffed animals&#10;&#10;Description automatically generated">
            <a:extLst>
              <a:ext uri="{FF2B5EF4-FFF2-40B4-BE49-F238E27FC236}">
                <a16:creationId xmlns:a16="http://schemas.microsoft.com/office/drawing/2014/main" xmlns="" id="{1AA4E9F1-EE14-42C5-B808-B79C54911CCA}"/>
              </a:ext>
            </a:extLst>
          </p:cNvPr>
          <p:cNvPicPr>
            <a:picLocks noChangeAspect="1"/>
          </p:cNvPicPr>
          <p:nvPr/>
        </p:nvPicPr>
        <p:blipFill rotWithShape="1">
          <a:blip r:embed="rId7">
            <a:extLst>
              <a:ext uri="{28A0092B-C50C-407E-A947-70E740481C1C}">
                <a14:useLocalDpi xmlns:a14="http://schemas.microsoft.com/office/drawing/2010/main" val="0"/>
              </a:ext>
            </a:extLst>
          </a:blip>
          <a:srcRect l="8020" t="3598" r="8421" b="2039"/>
          <a:stretch/>
        </p:blipFill>
        <p:spPr>
          <a:xfrm>
            <a:off x="3911033" y="3231818"/>
            <a:ext cx="1795216" cy="2019016"/>
          </a:xfrm>
          <a:prstGeom prst="rect">
            <a:avLst/>
          </a:prstGeom>
        </p:spPr>
      </p:pic>
      <p:pic>
        <p:nvPicPr>
          <p:cNvPr id="14" name="Picture 13">
            <a:extLst>
              <a:ext uri="{FF2B5EF4-FFF2-40B4-BE49-F238E27FC236}">
                <a16:creationId xmlns:a16="http://schemas.microsoft.com/office/drawing/2014/main" xmlns="" id="{DAA39B0D-B33C-421F-811B-7EEFBF564B87}"/>
              </a:ext>
            </a:extLst>
          </p:cNvPr>
          <p:cNvPicPr>
            <a:picLocks noChangeAspect="1"/>
          </p:cNvPicPr>
          <p:nvPr/>
        </p:nvPicPr>
        <p:blipFill rotWithShape="1">
          <a:blip r:embed="rId4">
            <a:alphaModFix/>
          </a:blip>
          <a:srcRect r="4812" b="-1"/>
          <a:stretch/>
        </p:blipFill>
        <p:spPr>
          <a:xfrm>
            <a:off x="5172637" y="4310923"/>
            <a:ext cx="873639" cy="87363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877378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xmlns="" id="{8BE2196A-93EF-43CB-B7E3-6F4A9F3CBA71}"/>
              </a:ext>
            </a:extLst>
          </p:cNvPr>
          <p:cNvGraphicFramePr>
            <a:graphicFrameLocks noGrp="1"/>
          </p:cNvGraphicFramePr>
          <p:nvPr>
            <p:extLst>
              <p:ext uri="{D42A27DB-BD31-4B8C-83A1-F6EECF244321}">
                <p14:modId xmlns:p14="http://schemas.microsoft.com/office/powerpoint/2010/main" val="3853791617"/>
              </p:ext>
            </p:extLst>
          </p:nvPr>
        </p:nvGraphicFramePr>
        <p:xfrm>
          <a:off x="559837" y="438539"/>
          <a:ext cx="11159412" cy="6130216"/>
        </p:xfrm>
        <a:graphic>
          <a:graphicData uri="http://schemas.openxmlformats.org/drawingml/2006/table">
            <a:tbl>
              <a:tblPr firstRow="1" bandRow="1">
                <a:tableStyleId>{5C22544A-7EE6-4342-B048-85BDC9FD1C3A}</a:tableStyleId>
              </a:tblPr>
              <a:tblGrid>
                <a:gridCol w="1859902">
                  <a:extLst>
                    <a:ext uri="{9D8B030D-6E8A-4147-A177-3AD203B41FA5}">
                      <a16:colId xmlns:a16="http://schemas.microsoft.com/office/drawing/2014/main" xmlns="" val="2424161823"/>
                    </a:ext>
                  </a:extLst>
                </a:gridCol>
                <a:gridCol w="1859902">
                  <a:extLst>
                    <a:ext uri="{9D8B030D-6E8A-4147-A177-3AD203B41FA5}">
                      <a16:colId xmlns:a16="http://schemas.microsoft.com/office/drawing/2014/main" xmlns="" val="559767210"/>
                    </a:ext>
                  </a:extLst>
                </a:gridCol>
                <a:gridCol w="1859902">
                  <a:extLst>
                    <a:ext uri="{9D8B030D-6E8A-4147-A177-3AD203B41FA5}">
                      <a16:colId xmlns:a16="http://schemas.microsoft.com/office/drawing/2014/main" xmlns="" val="3027363897"/>
                    </a:ext>
                  </a:extLst>
                </a:gridCol>
                <a:gridCol w="1859902">
                  <a:extLst>
                    <a:ext uri="{9D8B030D-6E8A-4147-A177-3AD203B41FA5}">
                      <a16:colId xmlns:a16="http://schemas.microsoft.com/office/drawing/2014/main" xmlns="" val="1254125113"/>
                    </a:ext>
                  </a:extLst>
                </a:gridCol>
                <a:gridCol w="1859902">
                  <a:extLst>
                    <a:ext uri="{9D8B030D-6E8A-4147-A177-3AD203B41FA5}">
                      <a16:colId xmlns:a16="http://schemas.microsoft.com/office/drawing/2014/main" xmlns="" val="1619531743"/>
                    </a:ext>
                  </a:extLst>
                </a:gridCol>
                <a:gridCol w="1859902">
                  <a:extLst>
                    <a:ext uri="{9D8B030D-6E8A-4147-A177-3AD203B41FA5}">
                      <a16:colId xmlns:a16="http://schemas.microsoft.com/office/drawing/2014/main" xmlns="" val="720076505"/>
                    </a:ext>
                  </a:extLst>
                </a:gridCol>
              </a:tblGrid>
              <a:tr h="766277">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PE Equipment</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Home Equipment</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PE Equipment</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Home Equipment</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PE Equipment</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Home Equipment</a:t>
                      </a:r>
                    </a:p>
                  </a:txBody>
                  <a:tcPr marL="68580" marR="68580" marT="0" marB="0"/>
                </a:tc>
                <a:extLst>
                  <a:ext uri="{0D108BD9-81ED-4DB2-BD59-A6C34878D82A}">
                    <a16:rowId xmlns:a16="http://schemas.microsoft.com/office/drawing/2014/main" xmlns="" val="3009374245"/>
                  </a:ext>
                </a:extLst>
              </a:tr>
              <a:tr h="766277">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Football</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Hula Hoop</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Goals</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xmlns="" val="568473297"/>
                  </a:ext>
                </a:extLst>
              </a:tr>
              <a:tr h="766277">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Tennis Racket</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Hockey Stick</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Sack for racing</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xmlns="" val="261455240"/>
                  </a:ext>
                </a:extLst>
              </a:tr>
              <a:tr h="766277">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Basketball</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Targets</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Finish line</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xmlns="" val="2314890142"/>
                  </a:ext>
                </a:extLst>
              </a:tr>
              <a:tr h="766277">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Cones</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Beanbags</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Baton</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xmlns="" val="876082952"/>
                  </a:ext>
                </a:extLst>
              </a:tr>
              <a:tr h="766277">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Hurdles</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Parachute</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Javelin</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xmlns="" val="2387982479"/>
                  </a:ext>
                </a:extLst>
              </a:tr>
              <a:tr h="766277">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Shuttlecock</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Bowling Pins</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Team bibs</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xmlns="" val="733544516"/>
                  </a:ext>
                </a:extLst>
              </a:tr>
              <a:tr h="766277">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Skipping Rope</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Bench</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Scoreboard</a:t>
                      </a:r>
                    </a:p>
                  </a:txBody>
                  <a:tcPr marL="68580" marR="68580" marT="0" marB="0"/>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xmlns="" val="814597760"/>
                  </a:ext>
                </a:extLst>
              </a:tr>
            </a:tbl>
          </a:graphicData>
        </a:graphic>
      </p:graphicFrame>
    </p:spTree>
    <p:extLst>
      <p:ext uri="{BB962C8B-B14F-4D97-AF65-F5344CB8AC3E}">
        <p14:creationId xmlns:p14="http://schemas.microsoft.com/office/powerpoint/2010/main" val="2508225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03E8E7-AE77-45CF-9760-19B4D7A16A59}"/>
              </a:ext>
            </a:extLst>
          </p:cNvPr>
          <p:cNvSpPr>
            <a:spLocks noGrp="1"/>
          </p:cNvSpPr>
          <p:nvPr>
            <p:ph type="title"/>
          </p:nvPr>
        </p:nvSpPr>
        <p:spPr/>
        <p:txBody>
          <a:bodyPr/>
          <a:lstStyle/>
          <a:p>
            <a:r>
              <a:rPr lang="en-GB"/>
              <a:t>Task 3 – Design a mascot</a:t>
            </a:r>
          </a:p>
        </p:txBody>
      </p:sp>
      <p:sp>
        <p:nvSpPr>
          <p:cNvPr id="3" name="Content Placeholder 2">
            <a:extLst>
              <a:ext uri="{FF2B5EF4-FFF2-40B4-BE49-F238E27FC236}">
                <a16:creationId xmlns:a16="http://schemas.microsoft.com/office/drawing/2014/main" xmlns="" id="{38BDD041-86D2-4564-9488-4297FE70D66F}"/>
              </a:ext>
            </a:extLst>
          </p:cNvPr>
          <p:cNvSpPr>
            <a:spLocks noGrp="1"/>
          </p:cNvSpPr>
          <p:nvPr>
            <p:ph idx="1"/>
          </p:nvPr>
        </p:nvSpPr>
        <p:spPr/>
        <p:txBody>
          <a:bodyPr/>
          <a:lstStyle/>
          <a:p>
            <a:r>
              <a:rPr lang="en-GB" dirty="0"/>
              <a:t>With the Tokyo Olympics and Paralympics postponed for now, you have been given chance to design a new mascot for Team GB at the Paralympics when they are held.</a:t>
            </a:r>
          </a:p>
          <a:p>
            <a:r>
              <a:rPr lang="en-GB" dirty="0"/>
              <a:t>Please watch the PowerPoint attached and/or download the PDF “Task 3” from the blog post and follow the instructions.</a:t>
            </a:r>
          </a:p>
          <a:p>
            <a:r>
              <a:rPr lang="en-GB" dirty="0"/>
              <a:t>There is the option for you to submit your mascot to TeamGB and potentially end up with your design in the athlete’s village in Tokyo!</a:t>
            </a:r>
          </a:p>
          <a:p>
            <a:r>
              <a:rPr lang="en-GB" dirty="0"/>
              <a:t>Please follow the instructions at the bottom of the PDF resource attached to submit your entry to Team GB and share with us your designs via the blog/app and teams too.</a:t>
            </a:r>
          </a:p>
        </p:txBody>
      </p:sp>
      <p:pic>
        <p:nvPicPr>
          <p:cNvPr id="4" name="Picture 3">
            <a:extLst>
              <a:ext uri="{FF2B5EF4-FFF2-40B4-BE49-F238E27FC236}">
                <a16:creationId xmlns:a16="http://schemas.microsoft.com/office/drawing/2014/main" xmlns="" id="{303B7BAD-DD58-464A-A0A6-C84B880CEC67}"/>
              </a:ext>
            </a:extLst>
          </p:cNvPr>
          <p:cNvPicPr>
            <a:picLocks noChangeAspect="1"/>
          </p:cNvPicPr>
          <p:nvPr/>
        </p:nvPicPr>
        <p:blipFill>
          <a:blip r:embed="rId2"/>
          <a:stretch>
            <a:fillRect/>
          </a:stretch>
        </p:blipFill>
        <p:spPr>
          <a:xfrm>
            <a:off x="8012760" y="119585"/>
            <a:ext cx="2978701" cy="1332183"/>
          </a:xfrm>
          <a:prstGeom prst="rect">
            <a:avLst/>
          </a:prstGeom>
        </p:spPr>
      </p:pic>
    </p:spTree>
    <p:extLst>
      <p:ext uri="{BB962C8B-B14F-4D97-AF65-F5344CB8AC3E}">
        <p14:creationId xmlns:p14="http://schemas.microsoft.com/office/powerpoint/2010/main" val="1221696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p:nvPr/>
        </p:nvSpPr>
        <p:spPr>
          <a:xfrm>
            <a:off x="2035051" y="1811000"/>
            <a:ext cx="7772400" cy="1470025"/>
          </a:xfrm>
          <a:prstGeom prst="rect">
            <a:avLst/>
          </a:prstGeom>
          <a:noFill/>
          <a:ln>
            <a:noFill/>
          </a:ln>
        </p:spPr>
        <p:txBody>
          <a:bodyPr spcFirstLastPara="1" wrap="square" lIns="91425" tIns="45700" rIns="91425" bIns="45700" anchor="ctr" anchorCtr="0">
            <a:normAutofit/>
          </a:bodyPr>
          <a:lstStyle/>
          <a:p>
            <a:pPr algn="ctr">
              <a:buClr>
                <a:srgbClr val="003865"/>
              </a:buClr>
              <a:buSzPts val="3600"/>
            </a:pPr>
            <a:r>
              <a:rPr lang="en-GB" sz="3600" b="1" kern="0">
                <a:solidFill>
                  <a:srgbClr val="003865"/>
                </a:solidFill>
                <a:latin typeface="Arial"/>
                <a:ea typeface="Arial"/>
                <a:cs typeface="Arial"/>
                <a:sym typeface="Arial"/>
              </a:rPr>
              <a:t>THE MASCOT CHALLENGE</a:t>
            </a:r>
            <a:endParaRPr sz="1400" kern="0">
              <a:solidFill>
                <a:srgbClr val="000000"/>
              </a:solidFill>
              <a:latin typeface="Arial"/>
              <a:cs typeface="Arial"/>
              <a:sym typeface="Arial"/>
            </a:endParaRPr>
          </a:p>
        </p:txBody>
      </p:sp>
      <p:sp>
        <p:nvSpPr>
          <p:cNvPr id="115" name="Google Shape;115;p2"/>
          <p:cNvSpPr txBox="1"/>
          <p:nvPr/>
        </p:nvSpPr>
        <p:spPr>
          <a:xfrm>
            <a:off x="3935760" y="3281025"/>
            <a:ext cx="4320480" cy="1584399"/>
          </a:xfrm>
          <a:prstGeom prst="rect">
            <a:avLst/>
          </a:prstGeom>
          <a:noFill/>
          <a:ln>
            <a:noFill/>
          </a:ln>
        </p:spPr>
        <p:txBody>
          <a:bodyPr spcFirstLastPara="1" wrap="square" lIns="91425" tIns="45700" rIns="91425" bIns="45700" anchor="t" anchorCtr="0">
            <a:normAutofit/>
          </a:bodyPr>
          <a:lstStyle/>
          <a:p>
            <a:pPr algn="ctr">
              <a:buClr>
                <a:srgbClr val="003865"/>
              </a:buClr>
              <a:buSzPts val="1800"/>
            </a:pPr>
            <a:r>
              <a:rPr lang="en-GB" b="1" kern="0">
                <a:solidFill>
                  <a:srgbClr val="003865"/>
                </a:solidFill>
                <a:latin typeface="Arial"/>
                <a:ea typeface="Arial"/>
                <a:cs typeface="Arial"/>
                <a:sym typeface="Arial"/>
              </a:rPr>
              <a:t>Design a mascot for ParalympicsGB and their supporters</a:t>
            </a:r>
            <a:endParaRPr sz="1400" kern="0">
              <a:solidFill>
                <a:srgbClr val="000000"/>
              </a:solidFill>
              <a:latin typeface="Arial"/>
              <a:cs typeface="Arial"/>
              <a:sym typeface="Arial"/>
            </a:endParaRPr>
          </a:p>
        </p:txBody>
      </p:sp>
      <p:pic>
        <p:nvPicPr>
          <p:cNvPr id="116" name="Google Shape;116;p2"/>
          <p:cNvPicPr preferRelativeResize="0"/>
          <p:nvPr/>
        </p:nvPicPr>
        <p:blipFill rotWithShape="1">
          <a:blip r:embed="rId3">
            <a:alphaModFix/>
          </a:blip>
          <a:srcRect/>
          <a:stretch/>
        </p:blipFill>
        <p:spPr>
          <a:xfrm>
            <a:off x="7968208" y="3705063"/>
            <a:ext cx="2556556" cy="2169349"/>
          </a:xfrm>
          <a:prstGeom prst="rect">
            <a:avLst/>
          </a:prstGeom>
          <a:noFill/>
          <a:ln>
            <a:noFill/>
          </a:ln>
        </p:spPr>
      </p:pic>
      <p:pic>
        <p:nvPicPr>
          <p:cNvPr id="117" name="Google Shape;117;p2"/>
          <p:cNvPicPr preferRelativeResize="0"/>
          <p:nvPr/>
        </p:nvPicPr>
        <p:blipFill rotWithShape="1">
          <a:blip r:embed="rId4">
            <a:alphaModFix/>
          </a:blip>
          <a:srcRect/>
          <a:stretch/>
        </p:blipFill>
        <p:spPr>
          <a:xfrm>
            <a:off x="1775520" y="2892509"/>
            <a:ext cx="2160240" cy="2981903"/>
          </a:xfrm>
          <a:prstGeom prst="rect">
            <a:avLst/>
          </a:prstGeom>
          <a:noFill/>
          <a:ln>
            <a:noFill/>
          </a:ln>
        </p:spPr>
      </p:pic>
      <p:pic>
        <p:nvPicPr>
          <p:cNvPr id="118" name="Google Shape;118;p2"/>
          <p:cNvPicPr preferRelativeResize="0"/>
          <p:nvPr/>
        </p:nvPicPr>
        <p:blipFill rotWithShape="1">
          <a:blip r:embed="rId5">
            <a:alphaModFix/>
          </a:blip>
          <a:srcRect/>
          <a:stretch/>
        </p:blipFill>
        <p:spPr>
          <a:xfrm>
            <a:off x="8112224" y="481732"/>
            <a:ext cx="2251386" cy="1003714"/>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xmlns="" id="{77E68215-222E-44E3-B637-50C10CE6F48D}"/>
              </a:ext>
            </a:extLst>
          </p:cNvPr>
          <p:cNvPicPr>
            <a:picLocks noChangeAspect="1"/>
          </p:cNvPicPr>
          <p:nvPr/>
        </p:nvPicPr>
        <p:blipFill>
          <a:blip r:embed="rId6"/>
          <a:stretch>
            <a:fillRect/>
          </a:stretch>
        </p:blipFill>
        <p:spPr>
          <a:xfrm>
            <a:off x="5093396" y="3869203"/>
            <a:ext cx="2005208" cy="200520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3"/>
          <p:cNvPicPr preferRelativeResize="0"/>
          <p:nvPr/>
        </p:nvPicPr>
        <p:blipFill rotWithShape="1">
          <a:blip r:embed="rId3">
            <a:alphaModFix/>
          </a:blip>
          <a:srcRect/>
          <a:stretch/>
        </p:blipFill>
        <p:spPr>
          <a:xfrm>
            <a:off x="5495724" y="1432568"/>
            <a:ext cx="4332724" cy="4840011"/>
          </a:xfrm>
          <a:prstGeom prst="rect">
            <a:avLst/>
          </a:prstGeom>
          <a:noFill/>
          <a:ln>
            <a:noFill/>
          </a:ln>
        </p:spPr>
      </p:pic>
      <p:pic>
        <p:nvPicPr>
          <p:cNvPr id="125" name="Google Shape;125;p3"/>
          <p:cNvPicPr preferRelativeResize="0"/>
          <p:nvPr/>
        </p:nvPicPr>
        <p:blipFill rotWithShape="1">
          <a:blip r:embed="rId4">
            <a:alphaModFix/>
          </a:blip>
          <a:srcRect/>
          <a:stretch/>
        </p:blipFill>
        <p:spPr>
          <a:xfrm>
            <a:off x="5493268" y="1432567"/>
            <a:ext cx="4332724" cy="4840011"/>
          </a:xfrm>
          <a:prstGeom prst="rect">
            <a:avLst/>
          </a:prstGeom>
          <a:noFill/>
          <a:ln>
            <a:noFill/>
          </a:ln>
        </p:spPr>
      </p:pic>
      <p:pic>
        <p:nvPicPr>
          <p:cNvPr id="126" name="Google Shape;126;p3"/>
          <p:cNvPicPr preferRelativeResize="0"/>
          <p:nvPr/>
        </p:nvPicPr>
        <p:blipFill rotWithShape="1">
          <a:blip r:embed="rId5">
            <a:alphaModFix/>
          </a:blip>
          <a:srcRect/>
          <a:stretch/>
        </p:blipFill>
        <p:spPr>
          <a:xfrm>
            <a:off x="5493268" y="1432567"/>
            <a:ext cx="4332724" cy="4840011"/>
          </a:xfrm>
          <a:prstGeom prst="rect">
            <a:avLst/>
          </a:prstGeom>
          <a:noFill/>
          <a:ln>
            <a:noFill/>
          </a:ln>
        </p:spPr>
      </p:pic>
      <p:pic>
        <p:nvPicPr>
          <p:cNvPr id="127" name="Google Shape;127;p3"/>
          <p:cNvPicPr preferRelativeResize="0"/>
          <p:nvPr/>
        </p:nvPicPr>
        <p:blipFill rotWithShape="1">
          <a:blip r:embed="rId6">
            <a:alphaModFix/>
          </a:blip>
          <a:srcRect/>
          <a:stretch/>
        </p:blipFill>
        <p:spPr>
          <a:xfrm>
            <a:off x="5493268" y="1429786"/>
            <a:ext cx="4332724" cy="4840011"/>
          </a:xfrm>
          <a:prstGeom prst="rect">
            <a:avLst/>
          </a:prstGeom>
          <a:noFill/>
          <a:ln>
            <a:noFill/>
          </a:ln>
        </p:spPr>
      </p:pic>
      <p:pic>
        <p:nvPicPr>
          <p:cNvPr id="128" name="Google Shape;128;p3"/>
          <p:cNvPicPr preferRelativeResize="0"/>
          <p:nvPr/>
        </p:nvPicPr>
        <p:blipFill rotWithShape="1">
          <a:blip r:embed="rId7">
            <a:alphaModFix/>
          </a:blip>
          <a:srcRect/>
          <a:stretch/>
        </p:blipFill>
        <p:spPr>
          <a:xfrm>
            <a:off x="5507692" y="1432566"/>
            <a:ext cx="4332724" cy="4840011"/>
          </a:xfrm>
          <a:prstGeom prst="rect">
            <a:avLst/>
          </a:prstGeom>
          <a:noFill/>
          <a:ln>
            <a:noFill/>
          </a:ln>
        </p:spPr>
      </p:pic>
      <p:sp>
        <p:nvSpPr>
          <p:cNvPr id="129" name="Google Shape;129;p3"/>
          <p:cNvSpPr/>
          <p:nvPr/>
        </p:nvSpPr>
        <p:spPr>
          <a:xfrm rot="-191974">
            <a:off x="1495823" y="1814392"/>
            <a:ext cx="2947658"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130" name="Google Shape;130;p3"/>
          <p:cNvSpPr txBox="1"/>
          <p:nvPr/>
        </p:nvSpPr>
        <p:spPr>
          <a:xfrm rot="-187842">
            <a:off x="1641856" y="1848189"/>
            <a:ext cx="2940712"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What’s in the picture?</a:t>
            </a:r>
            <a:endParaRPr sz="1400" kern="0">
              <a:solidFill>
                <a:srgbClr val="000000"/>
              </a:solidFill>
              <a:latin typeface="Arial"/>
              <a:cs typeface="Arial"/>
              <a:sym typeface="Arial"/>
            </a:endParaRPr>
          </a:p>
        </p:txBody>
      </p:sp>
      <p:grpSp>
        <p:nvGrpSpPr>
          <p:cNvPr id="131" name="Google Shape;131;p3"/>
          <p:cNvGrpSpPr/>
          <p:nvPr/>
        </p:nvGrpSpPr>
        <p:grpSpPr>
          <a:xfrm>
            <a:off x="1774500" y="4698250"/>
            <a:ext cx="3326566" cy="736871"/>
            <a:chOff x="250500" y="4698249"/>
            <a:chExt cx="3326566" cy="736871"/>
          </a:xfrm>
        </p:grpSpPr>
        <p:sp>
          <p:nvSpPr>
            <p:cNvPr id="132" name="Google Shape;132;p3"/>
            <p:cNvSpPr/>
            <p:nvPr/>
          </p:nvSpPr>
          <p:spPr>
            <a:xfrm rot="-191974">
              <a:off x="263711" y="4785905"/>
              <a:ext cx="3156688"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133" name="Google Shape;133;p3"/>
            <p:cNvSpPr txBox="1"/>
            <p:nvPr/>
          </p:nvSpPr>
          <p:spPr>
            <a:xfrm rot="-187842">
              <a:off x="285555" y="4812600"/>
              <a:ext cx="3281413"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b="1" kern="0">
                  <a:solidFill>
                    <a:srgbClr val="FFFFFF"/>
                  </a:solidFill>
                  <a:latin typeface="Arial"/>
                  <a:ea typeface="Arial"/>
                  <a:cs typeface="Arial"/>
                  <a:sym typeface="Arial"/>
                </a:rPr>
                <a:t>Pride</a:t>
              </a:r>
              <a:r>
                <a:rPr lang="en-GB" sz="2000" kern="0">
                  <a:solidFill>
                    <a:srgbClr val="FFFFFF"/>
                  </a:solidFill>
                  <a:latin typeface="Arial"/>
                  <a:ea typeface="Arial"/>
                  <a:cs typeface="Arial"/>
                  <a:sym typeface="Arial"/>
                </a:rPr>
                <a:t>, Team GB’s mascot</a:t>
              </a:r>
              <a:endParaRPr sz="1400" kern="0">
                <a:solidFill>
                  <a:srgbClr val="000000"/>
                </a:solidFill>
                <a:latin typeface="Arial"/>
                <a:cs typeface="Arial"/>
                <a:sym typeface="Arial"/>
              </a:endParaRPr>
            </a:p>
          </p:txBody>
        </p:sp>
      </p:grpSp>
      <p:sp>
        <p:nvSpPr>
          <p:cNvPr id="134" name="Google Shape;134;p3"/>
          <p:cNvSpPr/>
          <p:nvPr/>
        </p:nvSpPr>
        <p:spPr>
          <a:xfrm>
            <a:off x="2351584" y="2708920"/>
            <a:ext cx="3663182" cy="338554"/>
          </a:xfrm>
          <a:prstGeom prst="rect">
            <a:avLst/>
          </a:prstGeom>
          <a:solidFill>
            <a:srgbClr val="C6262C"/>
          </a:solidFill>
          <a:ln>
            <a:noFill/>
          </a:ln>
        </p:spPr>
        <p:txBody>
          <a:bodyPr spcFirstLastPara="1" wrap="square" lIns="91425" tIns="45700" rIns="91425" bIns="45700" anchor="t" anchorCtr="0">
            <a:spAutoFit/>
          </a:bodyPr>
          <a:lstStyle/>
          <a:p>
            <a:pPr>
              <a:buClr>
                <a:srgbClr val="000000"/>
              </a:buClr>
            </a:pPr>
            <a:r>
              <a:rPr lang="en-GB" sz="1600" kern="0" dirty="0">
                <a:solidFill>
                  <a:srgbClr val="FFFFFF"/>
                </a:solidFill>
                <a:latin typeface="Arial"/>
                <a:ea typeface="Arial"/>
                <a:cs typeface="Arial"/>
                <a:sym typeface="Arial"/>
              </a:rPr>
              <a:t>Click to reveal the picture and answer!</a:t>
            </a:r>
            <a:endParaRPr sz="1400" kern="0" dirty="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4" descr="A group of people standing in front of a crowd&#10;&#10;Description automatically generated"/>
          <p:cNvPicPr preferRelativeResize="0"/>
          <p:nvPr/>
        </p:nvPicPr>
        <p:blipFill rotWithShape="1">
          <a:blip r:embed="rId3">
            <a:alphaModFix/>
          </a:blip>
          <a:srcRect l="17320" r="17041" b="11371"/>
          <a:stretch/>
        </p:blipFill>
        <p:spPr>
          <a:xfrm>
            <a:off x="1524000" y="0"/>
            <a:ext cx="9144000" cy="6858000"/>
          </a:xfrm>
          <a:prstGeom prst="rect">
            <a:avLst/>
          </a:prstGeom>
          <a:noFill/>
          <a:ln>
            <a:noFill/>
          </a:ln>
        </p:spPr>
      </p:pic>
      <p:sp>
        <p:nvSpPr>
          <p:cNvPr id="141" name="Google Shape;141;p4"/>
          <p:cNvSpPr/>
          <p:nvPr/>
        </p:nvSpPr>
        <p:spPr>
          <a:xfrm rot="10800000">
            <a:off x="1523997" y="10194"/>
            <a:ext cx="9144000" cy="6858000"/>
          </a:xfrm>
          <a:prstGeom prst="rect">
            <a:avLst/>
          </a:prstGeom>
          <a:gradFill>
            <a:gsLst>
              <a:gs pos="0">
                <a:srgbClr val="000000">
                  <a:alpha val="58823"/>
                </a:srgbClr>
              </a:gs>
              <a:gs pos="15000">
                <a:srgbClr val="000000">
                  <a:alpha val="58823"/>
                </a:srgbClr>
              </a:gs>
              <a:gs pos="100000">
                <a:srgbClr val="E2E2E2">
                  <a:alpha val="0"/>
                </a:srgbClr>
              </a:gs>
            </a:gsLst>
            <a:lin ang="18000000" scaled="0"/>
          </a:gra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142" name="Google Shape;142;p4"/>
          <p:cNvSpPr/>
          <p:nvPr/>
        </p:nvSpPr>
        <p:spPr>
          <a:xfrm rot="-191974">
            <a:off x="1496172" y="1826881"/>
            <a:ext cx="2500116"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143" name="Google Shape;143;p4"/>
          <p:cNvSpPr txBox="1"/>
          <p:nvPr/>
        </p:nvSpPr>
        <p:spPr>
          <a:xfrm rot="-187842">
            <a:off x="1642336" y="1865752"/>
            <a:ext cx="2297540"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Design a mascot</a:t>
            </a:r>
            <a:endParaRPr sz="1400" kern="0">
              <a:solidFill>
                <a:srgbClr val="000000"/>
              </a:solidFill>
              <a:latin typeface="Arial"/>
              <a:cs typeface="Arial"/>
              <a:sym typeface="Arial"/>
            </a:endParaRPr>
          </a:p>
        </p:txBody>
      </p:sp>
      <p:sp>
        <p:nvSpPr>
          <p:cNvPr id="144" name="Google Shape;144;p4"/>
          <p:cNvSpPr/>
          <p:nvPr/>
        </p:nvSpPr>
        <p:spPr>
          <a:xfrm rot="10800000" flipH="1">
            <a:off x="1523999" y="-5"/>
            <a:ext cx="8353300" cy="1602059"/>
          </a:xfrm>
          <a:prstGeom prst="rtTriangle">
            <a:avLst/>
          </a:prstGeom>
          <a:solidFill>
            <a:schemeClr val="lt1"/>
          </a:solidFill>
          <a:ln>
            <a:noFill/>
          </a:ln>
        </p:spPr>
        <p:txBody>
          <a:bodyPr spcFirstLastPara="1" wrap="square" lIns="91425" tIns="45700" rIns="91425" bIns="45700"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145" name="Google Shape;145;p4"/>
          <p:cNvSpPr/>
          <p:nvPr/>
        </p:nvSpPr>
        <p:spPr>
          <a:xfrm>
            <a:off x="1524000" y="-1"/>
            <a:ext cx="8497792" cy="1623256"/>
          </a:xfrm>
          <a:custGeom>
            <a:avLst/>
            <a:gdLst/>
            <a:ahLst/>
            <a:cxnLst/>
            <a:rect l="l" t="t" r="r" b="b"/>
            <a:pathLst>
              <a:path w="9205941" h="1623256" extrusionOk="0">
                <a:moveTo>
                  <a:pt x="7831664" y="0"/>
                </a:moveTo>
                <a:lnTo>
                  <a:pt x="9205941" y="0"/>
                </a:lnTo>
                <a:lnTo>
                  <a:pt x="0" y="1623256"/>
                </a:lnTo>
                <a:lnTo>
                  <a:pt x="0" y="1380934"/>
                </a:lnTo>
                <a:lnTo>
                  <a:pt x="7831664" y="0"/>
                </a:lnTo>
                <a:close/>
              </a:path>
            </a:pathLst>
          </a:custGeom>
          <a:solidFill>
            <a:srgbClr val="C4262E"/>
          </a:solidFill>
          <a:ln>
            <a:noFill/>
          </a:ln>
        </p:spPr>
        <p:txBody>
          <a:bodyPr spcFirstLastPara="1" wrap="square" lIns="91425" tIns="45700" rIns="91425" bIns="45700"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146" name="Google Shape;146;p4"/>
          <p:cNvSpPr/>
          <p:nvPr/>
        </p:nvSpPr>
        <p:spPr>
          <a:xfrm rot="-191974">
            <a:off x="1291401" y="2552545"/>
            <a:ext cx="5311290" cy="862741"/>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147" name="Google Shape;147;p4"/>
          <p:cNvSpPr txBox="1"/>
          <p:nvPr/>
        </p:nvSpPr>
        <p:spPr>
          <a:xfrm rot="-197688">
            <a:off x="1724021" y="2593180"/>
            <a:ext cx="4945007" cy="700225"/>
          </a:xfrm>
          <a:prstGeom prst="rect">
            <a:avLst/>
          </a:prstGeom>
          <a:noFill/>
          <a:ln>
            <a:noFill/>
          </a:ln>
        </p:spPr>
        <p:txBody>
          <a:bodyPr spcFirstLastPara="1" wrap="square" lIns="91425" tIns="45700" rIns="91425" bIns="45700" anchor="t" anchorCtr="0">
            <a:noAutofit/>
          </a:bodyPr>
          <a:lstStyle/>
          <a:p>
            <a:pPr>
              <a:buClr>
                <a:srgbClr val="FFFFFF"/>
              </a:buClr>
              <a:buSzPts val="1600"/>
            </a:pPr>
            <a:r>
              <a:rPr lang="en-GB" sz="1600" kern="0">
                <a:solidFill>
                  <a:srgbClr val="FFFFFF"/>
                </a:solidFill>
                <a:latin typeface="Arial"/>
                <a:ea typeface="Arial"/>
                <a:cs typeface="Arial"/>
                <a:sym typeface="Arial"/>
              </a:rPr>
              <a:t>Team GB has a mascot, but ParalympicsGB do not. </a:t>
            </a:r>
            <a:r>
              <a:rPr lang="en-GB" sz="1600" b="1" kern="0">
                <a:solidFill>
                  <a:srgbClr val="FFFFFF"/>
                </a:solidFill>
                <a:latin typeface="Arial"/>
                <a:ea typeface="Arial"/>
                <a:cs typeface="Arial"/>
                <a:sym typeface="Arial"/>
              </a:rPr>
              <a:t>Can you design a mascot for ParalympicsGB?</a:t>
            </a:r>
            <a:endParaRPr sz="1400" kern="0">
              <a:solidFill>
                <a:srgbClr val="000000"/>
              </a:solidFill>
              <a:latin typeface="Arial"/>
              <a:cs typeface="Arial"/>
              <a:sym typeface="Arial"/>
            </a:endParaRPr>
          </a:p>
        </p:txBody>
      </p:sp>
      <p:pic>
        <p:nvPicPr>
          <p:cNvPr id="148" name="Google Shape;148;p4"/>
          <p:cNvPicPr preferRelativeResize="0"/>
          <p:nvPr/>
        </p:nvPicPr>
        <p:blipFill rotWithShape="1">
          <a:blip r:embed="rId4">
            <a:alphaModFix/>
          </a:blip>
          <a:srcRect/>
          <a:stretch/>
        </p:blipFill>
        <p:spPr>
          <a:xfrm>
            <a:off x="1703512" y="116633"/>
            <a:ext cx="1817972" cy="810489"/>
          </a:xfrm>
          <a:prstGeom prst="rect">
            <a:avLst/>
          </a:prstGeom>
          <a:noFill/>
          <a:ln>
            <a:noFill/>
          </a:ln>
        </p:spPr>
      </p:pic>
      <p:pic>
        <p:nvPicPr>
          <p:cNvPr id="149" name="Google Shape;149;p4"/>
          <p:cNvPicPr preferRelativeResize="0"/>
          <p:nvPr/>
        </p:nvPicPr>
        <p:blipFill>
          <a:blip r:embed="rId5">
            <a:alphaModFix/>
          </a:blip>
          <a:stretch>
            <a:fillRect/>
          </a:stretch>
        </p:blipFill>
        <p:spPr>
          <a:xfrm>
            <a:off x="8852068" y="367375"/>
            <a:ext cx="1336577" cy="1803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5"/>
          <p:cNvPicPr preferRelativeResize="0">
            <a:picLocks noGrp="1"/>
          </p:cNvPicPr>
          <p:nvPr>
            <p:ph type="body" idx="4294967295"/>
          </p:nvPr>
        </p:nvPicPr>
        <p:blipFill rotWithShape="1">
          <a:blip r:embed="rId3">
            <a:alphaModFix/>
          </a:blip>
          <a:srcRect/>
          <a:stretch/>
        </p:blipFill>
        <p:spPr>
          <a:xfrm>
            <a:off x="4475847" y="2926429"/>
            <a:ext cx="5654479" cy="3187213"/>
          </a:xfrm>
          <a:prstGeom prst="rect">
            <a:avLst/>
          </a:prstGeom>
          <a:noFill/>
          <a:ln>
            <a:noFill/>
          </a:ln>
        </p:spPr>
      </p:pic>
      <p:sp>
        <p:nvSpPr>
          <p:cNvPr id="156" name="Google Shape;156;p5"/>
          <p:cNvSpPr/>
          <p:nvPr/>
        </p:nvSpPr>
        <p:spPr>
          <a:xfrm>
            <a:off x="4475847" y="2917695"/>
            <a:ext cx="5654479" cy="3195946"/>
          </a:xfrm>
          <a:prstGeom prst="rect">
            <a:avLst/>
          </a:prstGeom>
          <a:noFill/>
          <a:ln w="25400" cap="flat" cmpd="sng">
            <a:solidFill>
              <a:srgbClr val="003865"/>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157" name="Google Shape;157;p5"/>
          <p:cNvSpPr txBox="1"/>
          <p:nvPr/>
        </p:nvSpPr>
        <p:spPr>
          <a:xfrm>
            <a:off x="1629022" y="2847781"/>
            <a:ext cx="2594770" cy="1949371"/>
          </a:xfrm>
          <a:prstGeom prst="rect">
            <a:avLst/>
          </a:prstGeom>
          <a:noFill/>
          <a:ln>
            <a:noFill/>
          </a:ln>
        </p:spPr>
        <p:txBody>
          <a:bodyPr spcFirstLastPara="1" wrap="square" lIns="91425" tIns="45700" rIns="91425" bIns="45700" anchor="t" anchorCtr="0">
            <a:noAutofit/>
          </a:bodyPr>
          <a:lstStyle/>
          <a:p>
            <a:pPr>
              <a:buClr>
                <a:srgbClr val="003865"/>
              </a:buClr>
              <a:buSzPts val="1600"/>
            </a:pPr>
            <a:r>
              <a:rPr lang="en-GB" sz="1600" kern="0">
                <a:solidFill>
                  <a:srgbClr val="003865"/>
                </a:solidFill>
                <a:latin typeface="Arial"/>
                <a:ea typeface="Arial"/>
                <a:cs typeface="Arial"/>
                <a:sym typeface="Arial"/>
              </a:rPr>
              <a:t>Watch the video.</a:t>
            </a:r>
            <a:endParaRPr sz="1400" kern="0">
              <a:solidFill>
                <a:srgbClr val="000000"/>
              </a:solidFill>
              <a:latin typeface="Arial"/>
              <a:cs typeface="Arial"/>
              <a:sym typeface="Arial"/>
            </a:endParaRPr>
          </a:p>
          <a:p>
            <a:pPr marL="342900" indent="-342900">
              <a:spcBef>
                <a:spcPts val="320"/>
              </a:spcBef>
              <a:buClr>
                <a:srgbClr val="003865"/>
              </a:buClr>
              <a:buSzPts val="1600"/>
              <a:buFont typeface="Arial"/>
              <a:buChar char="•"/>
            </a:pPr>
            <a:r>
              <a:rPr lang="en-GB" sz="1600" kern="0">
                <a:solidFill>
                  <a:srgbClr val="003865"/>
                </a:solidFill>
                <a:latin typeface="Arial"/>
                <a:ea typeface="Arial"/>
                <a:cs typeface="Arial"/>
                <a:sym typeface="Arial"/>
              </a:rPr>
              <a:t>What different sports can you see?</a:t>
            </a:r>
            <a:endParaRPr sz="1400" kern="0">
              <a:solidFill>
                <a:srgbClr val="000000"/>
              </a:solidFill>
              <a:latin typeface="Arial"/>
              <a:cs typeface="Arial"/>
              <a:sym typeface="Arial"/>
            </a:endParaRPr>
          </a:p>
          <a:p>
            <a:pPr marL="342900" indent="-342900">
              <a:spcBef>
                <a:spcPts val="320"/>
              </a:spcBef>
              <a:buClr>
                <a:srgbClr val="003865"/>
              </a:buClr>
              <a:buSzPts val="1600"/>
              <a:buFont typeface="Arial"/>
              <a:buChar char="•"/>
            </a:pPr>
            <a:r>
              <a:rPr lang="en-GB" sz="1600" kern="0">
                <a:solidFill>
                  <a:srgbClr val="003865"/>
                </a:solidFill>
                <a:latin typeface="Arial"/>
                <a:ea typeface="Arial"/>
                <a:cs typeface="Arial"/>
                <a:sym typeface="Arial"/>
              </a:rPr>
              <a:t>How do you feel watching the video? </a:t>
            </a:r>
            <a:endParaRPr sz="1400" kern="0">
              <a:solidFill>
                <a:srgbClr val="000000"/>
              </a:solidFill>
              <a:latin typeface="Arial"/>
              <a:cs typeface="Arial"/>
              <a:sym typeface="Arial"/>
            </a:endParaRPr>
          </a:p>
          <a:p>
            <a:pPr marL="342900" indent="-342900">
              <a:spcBef>
                <a:spcPts val="320"/>
              </a:spcBef>
              <a:buClr>
                <a:srgbClr val="003865"/>
              </a:buClr>
              <a:buSzPts val="1600"/>
              <a:buFont typeface="Arial"/>
              <a:buChar char="•"/>
            </a:pPr>
            <a:r>
              <a:rPr lang="en-GB" sz="1600" kern="0">
                <a:solidFill>
                  <a:srgbClr val="003865"/>
                </a:solidFill>
                <a:latin typeface="Arial"/>
                <a:ea typeface="Arial"/>
                <a:cs typeface="Arial"/>
                <a:sym typeface="Arial"/>
              </a:rPr>
              <a:t>What words do you think describe ParalympicsGB?</a:t>
            </a:r>
            <a:endParaRPr sz="1400" kern="0">
              <a:solidFill>
                <a:srgbClr val="000000"/>
              </a:solidFill>
              <a:latin typeface="Arial"/>
              <a:cs typeface="Arial"/>
              <a:sym typeface="Arial"/>
            </a:endParaRPr>
          </a:p>
        </p:txBody>
      </p:sp>
      <p:sp>
        <p:nvSpPr>
          <p:cNvPr id="158" name="Google Shape;158;p5"/>
          <p:cNvSpPr/>
          <p:nvPr/>
        </p:nvSpPr>
        <p:spPr>
          <a:xfrm rot="-191974">
            <a:off x="1495487" y="1802354"/>
            <a:ext cx="3379010"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159" name="Google Shape;159;p5"/>
          <p:cNvSpPr txBox="1"/>
          <p:nvPr/>
        </p:nvSpPr>
        <p:spPr>
          <a:xfrm rot="-187842">
            <a:off x="1641425" y="1832420"/>
            <a:ext cx="3518241"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Who are ParalympicsGB? </a:t>
            </a:r>
            <a:endParaRPr sz="1400" kern="0">
              <a:solidFill>
                <a:srgbClr val="000000"/>
              </a:solidFill>
              <a:latin typeface="Arial"/>
              <a:cs typeface="Arial"/>
              <a:sym typeface="Arial"/>
            </a:endParaRPr>
          </a:p>
        </p:txBody>
      </p:sp>
      <p:grpSp>
        <p:nvGrpSpPr>
          <p:cNvPr id="160" name="Google Shape;160;p5"/>
          <p:cNvGrpSpPr/>
          <p:nvPr/>
        </p:nvGrpSpPr>
        <p:grpSpPr>
          <a:xfrm>
            <a:off x="6936224" y="4373639"/>
            <a:ext cx="733723" cy="733723"/>
            <a:chOff x="5796136" y="3482155"/>
            <a:chExt cx="733723" cy="733723"/>
          </a:xfrm>
        </p:grpSpPr>
        <p:sp>
          <p:nvSpPr>
            <p:cNvPr id="161" name="Google Shape;161;p5">
              <a:hlinkClick r:id="rId4"/>
            </p:cNvPr>
            <p:cNvSpPr/>
            <p:nvPr/>
          </p:nvSpPr>
          <p:spPr>
            <a:xfrm>
              <a:off x="5796136" y="3482155"/>
              <a:ext cx="733723" cy="733723"/>
            </a:xfrm>
            <a:prstGeom prst="ellipse">
              <a:avLst/>
            </a:prstGeom>
            <a:solidFill>
              <a:srgbClr val="0181C8"/>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162" name="Google Shape;162;p5">
              <a:hlinkClick r:id="rId5"/>
            </p:cNvPr>
            <p:cNvSpPr/>
            <p:nvPr/>
          </p:nvSpPr>
          <p:spPr>
            <a:xfrm rot="5400000">
              <a:off x="6009711" y="3684991"/>
              <a:ext cx="377365" cy="328051"/>
            </a:xfrm>
            <a:prstGeom prst="flowChartExtract">
              <a:avLst/>
            </a:prstGeom>
            <a:solidFill>
              <a:srgbClr val="F7F6FB"/>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6" descr="A person swimming in a pool of water&#10;&#10;Description automatically generated"/>
          <p:cNvPicPr preferRelativeResize="0"/>
          <p:nvPr/>
        </p:nvPicPr>
        <p:blipFill rotWithShape="1">
          <a:blip r:embed="rId3">
            <a:alphaModFix/>
          </a:blip>
          <a:srcRect/>
          <a:stretch/>
        </p:blipFill>
        <p:spPr>
          <a:xfrm rot="377966">
            <a:off x="6315594" y="3439113"/>
            <a:ext cx="2513854" cy="1653399"/>
          </a:xfrm>
          <a:prstGeom prst="rect">
            <a:avLst/>
          </a:prstGeom>
          <a:noFill/>
          <a:ln w="38100" cap="flat" cmpd="sng">
            <a:solidFill>
              <a:schemeClr val="lt1"/>
            </a:solidFill>
            <a:prstDash val="solid"/>
            <a:round/>
            <a:headEnd type="none" w="sm" len="sm"/>
            <a:tailEnd type="none" w="sm" len="sm"/>
          </a:ln>
        </p:spPr>
      </p:pic>
      <p:pic>
        <p:nvPicPr>
          <p:cNvPr id="169" name="Google Shape;169;p6" descr="A group of people riding on the back of a bicycle&#10;&#10;Description automatically generated"/>
          <p:cNvPicPr preferRelativeResize="0"/>
          <p:nvPr/>
        </p:nvPicPr>
        <p:blipFill rotWithShape="1">
          <a:blip r:embed="rId4">
            <a:alphaModFix/>
          </a:blip>
          <a:srcRect/>
          <a:stretch/>
        </p:blipFill>
        <p:spPr>
          <a:xfrm rot="169923">
            <a:off x="2870043" y="3366564"/>
            <a:ext cx="3259482" cy="1916364"/>
          </a:xfrm>
          <a:prstGeom prst="rect">
            <a:avLst/>
          </a:prstGeom>
          <a:noFill/>
          <a:ln w="38100" cap="flat" cmpd="sng">
            <a:solidFill>
              <a:schemeClr val="lt1"/>
            </a:solidFill>
            <a:prstDash val="solid"/>
            <a:round/>
            <a:headEnd type="none" w="sm" len="sm"/>
            <a:tailEnd type="none" w="sm" len="sm"/>
          </a:ln>
        </p:spPr>
      </p:pic>
      <p:pic>
        <p:nvPicPr>
          <p:cNvPr id="170" name="Google Shape;170;p6" descr="A picture containing person, man, outdoor, riding&#10;&#10;Description automatically generated"/>
          <p:cNvPicPr preferRelativeResize="0"/>
          <p:nvPr/>
        </p:nvPicPr>
        <p:blipFill rotWithShape="1">
          <a:blip r:embed="rId5">
            <a:alphaModFix/>
          </a:blip>
          <a:srcRect r="21427"/>
          <a:stretch/>
        </p:blipFill>
        <p:spPr>
          <a:xfrm rot="-566171">
            <a:off x="2124255" y="4894162"/>
            <a:ext cx="2264584" cy="2136392"/>
          </a:xfrm>
          <a:prstGeom prst="rect">
            <a:avLst/>
          </a:prstGeom>
          <a:noFill/>
          <a:ln w="38100" cap="flat" cmpd="sng">
            <a:solidFill>
              <a:schemeClr val="lt1"/>
            </a:solidFill>
            <a:prstDash val="solid"/>
            <a:round/>
            <a:headEnd type="none" w="sm" len="sm"/>
            <a:tailEnd type="none" w="sm" len="sm"/>
          </a:ln>
        </p:spPr>
      </p:pic>
      <p:sp>
        <p:nvSpPr>
          <p:cNvPr id="171" name="Google Shape;171;p6"/>
          <p:cNvSpPr/>
          <p:nvPr/>
        </p:nvSpPr>
        <p:spPr>
          <a:xfrm rot="-191974">
            <a:off x="1495487" y="1802354"/>
            <a:ext cx="3379010"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172" name="Google Shape;172;p6"/>
          <p:cNvSpPr txBox="1"/>
          <p:nvPr/>
        </p:nvSpPr>
        <p:spPr>
          <a:xfrm rot="-187842">
            <a:off x="1641425" y="1832420"/>
            <a:ext cx="3518241"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Who are ParalympicsGB? </a:t>
            </a:r>
            <a:endParaRPr sz="1400" kern="0">
              <a:solidFill>
                <a:srgbClr val="000000"/>
              </a:solidFill>
              <a:latin typeface="Arial"/>
              <a:cs typeface="Arial"/>
              <a:sym typeface="Arial"/>
            </a:endParaRPr>
          </a:p>
        </p:txBody>
      </p:sp>
      <p:pic>
        <p:nvPicPr>
          <p:cNvPr id="173" name="Google Shape;173;p6" descr="A picture containing person, sport, road, ball&#10;&#10;Description automatically generated"/>
          <p:cNvPicPr preferRelativeResize="0"/>
          <p:nvPr/>
        </p:nvPicPr>
        <p:blipFill rotWithShape="1">
          <a:blip r:embed="rId6">
            <a:alphaModFix/>
          </a:blip>
          <a:srcRect/>
          <a:stretch/>
        </p:blipFill>
        <p:spPr>
          <a:xfrm rot="-434926">
            <a:off x="4564837" y="4971708"/>
            <a:ext cx="3039442" cy="1902919"/>
          </a:xfrm>
          <a:prstGeom prst="rect">
            <a:avLst/>
          </a:prstGeom>
          <a:noFill/>
          <a:ln w="38100" cap="flat" cmpd="sng">
            <a:solidFill>
              <a:schemeClr val="lt1"/>
            </a:solidFill>
            <a:prstDash val="solid"/>
            <a:round/>
            <a:headEnd type="none" w="sm" len="sm"/>
            <a:tailEnd type="none" w="sm" len="sm"/>
          </a:ln>
        </p:spPr>
      </p:pic>
      <p:pic>
        <p:nvPicPr>
          <p:cNvPr id="174" name="Google Shape;174;p6" descr="A person on a court&#10;&#10;Description automatically generated"/>
          <p:cNvPicPr preferRelativeResize="0"/>
          <p:nvPr/>
        </p:nvPicPr>
        <p:blipFill rotWithShape="1">
          <a:blip r:embed="rId7">
            <a:alphaModFix/>
          </a:blip>
          <a:srcRect l="11674" t="10515" r="32082"/>
          <a:stretch/>
        </p:blipFill>
        <p:spPr>
          <a:xfrm rot="587258">
            <a:off x="7876610" y="4755824"/>
            <a:ext cx="2274979" cy="2413070"/>
          </a:xfrm>
          <a:prstGeom prst="rect">
            <a:avLst/>
          </a:prstGeom>
          <a:noFill/>
          <a:ln w="38100" cap="flat" cmpd="sng">
            <a:solidFill>
              <a:schemeClr val="lt1"/>
            </a:solidFill>
            <a:prstDash val="solid"/>
            <a:round/>
            <a:headEnd type="none" w="sm" len="sm"/>
            <a:tailEnd type="none" w="sm" len="sm"/>
          </a:ln>
        </p:spPr>
      </p:pic>
      <p:sp>
        <p:nvSpPr>
          <p:cNvPr id="175" name="Google Shape;175;p6"/>
          <p:cNvSpPr/>
          <p:nvPr/>
        </p:nvSpPr>
        <p:spPr>
          <a:xfrm>
            <a:off x="1631502" y="2511156"/>
            <a:ext cx="8708636" cy="584775"/>
          </a:xfrm>
          <a:prstGeom prst="rect">
            <a:avLst/>
          </a:prstGeom>
          <a:noFill/>
          <a:ln>
            <a:noFill/>
          </a:ln>
        </p:spPr>
        <p:txBody>
          <a:bodyPr spcFirstLastPara="1" wrap="square" lIns="91425" tIns="45700" rIns="91425" bIns="45700" anchor="t" anchorCtr="0">
            <a:spAutoFit/>
          </a:bodyPr>
          <a:lstStyle/>
          <a:p>
            <a:pPr>
              <a:buClr>
                <a:srgbClr val="000000"/>
              </a:buClr>
            </a:pPr>
            <a:r>
              <a:rPr lang="en-GB" sz="1600" kern="0">
                <a:solidFill>
                  <a:srgbClr val="FFFFFF"/>
                </a:solidFill>
                <a:latin typeface="Arial"/>
                <a:ea typeface="Arial"/>
                <a:cs typeface="Arial"/>
                <a:sym typeface="Arial"/>
              </a:rPr>
              <a:t>ParalympicsGB is made up of a range of athletes with different </a:t>
            </a:r>
            <a:r>
              <a:rPr lang="en-GB" sz="1600" b="1" kern="0">
                <a:solidFill>
                  <a:srgbClr val="FFFFFF"/>
                </a:solidFill>
                <a:latin typeface="Arial"/>
                <a:ea typeface="Arial"/>
                <a:cs typeface="Arial"/>
                <a:sym typeface="Arial"/>
              </a:rPr>
              <a:t>physical impairments</a:t>
            </a:r>
            <a:r>
              <a:rPr lang="en-GB" sz="1600" kern="0">
                <a:solidFill>
                  <a:srgbClr val="FFFFFF"/>
                </a:solidFill>
                <a:latin typeface="Arial"/>
                <a:ea typeface="Arial"/>
                <a:cs typeface="Arial"/>
                <a:sym typeface="Arial"/>
              </a:rPr>
              <a:t>, who compete in a wide range of different sports, in different </a:t>
            </a:r>
            <a:r>
              <a:rPr lang="en-GB" sz="1600" b="1" kern="0">
                <a:solidFill>
                  <a:srgbClr val="FFFFFF"/>
                </a:solidFill>
                <a:latin typeface="Arial"/>
                <a:ea typeface="Arial"/>
                <a:cs typeface="Arial"/>
                <a:sym typeface="Arial"/>
              </a:rPr>
              <a:t>sports</a:t>
            </a:r>
            <a:r>
              <a:rPr lang="en-GB" sz="1600" kern="0">
                <a:solidFill>
                  <a:srgbClr val="FFFFFF"/>
                </a:solidFill>
                <a:latin typeface="Arial"/>
                <a:ea typeface="Arial"/>
                <a:cs typeface="Arial"/>
                <a:sym typeface="Arial"/>
              </a:rPr>
              <a:t> </a:t>
            </a:r>
            <a:r>
              <a:rPr lang="en-GB" sz="1600" b="1" kern="0">
                <a:solidFill>
                  <a:srgbClr val="FFFFFF"/>
                </a:solidFill>
                <a:latin typeface="Arial"/>
                <a:ea typeface="Arial"/>
                <a:cs typeface="Arial"/>
                <a:sym typeface="Arial"/>
              </a:rPr>
              <a:t>classes</a:t>
            </a:r>
            <a:r>
              <a:rPr lang="en-GB" sz="1600" kern="0">
                <a:solidFill>
                  <a:srgbClr val="FFFFFF"/>
                </a:solidFill>
                <a:latin typeface="Arial"/>
                <a:ea typeface="Arial"/>
                <a:cs typeface="Arial"/>
                <a:sym typeface="Arial"/>
              </a:rPr>
              <a:t>. </a:t>
            </a:r>
            <a:endParaRPr sz="1400" kern="0">
              <a:solidFill>
                <a:srgbClr val="000000"/>
              </a:solidFill>
              <a:latin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txBox="1">
            <a:spLocks noGrp="1"/>
          </p:cNvSpPr>
          <p:nvPr>
            <p:ph type="body" idx="4294967295"/>
          </p:nvPr>
        </p:nvSpPr>
        <p:spPr>
          <a:xfrm>
            <a:off x="1775521" y="2586326"/>
            <a:ext cx="4491801" cy="4271674"/>
          </a:xfrm>
          <a:prstGeom prst="rect">
            <a:avLst/>
          </a:prstGeom>
          <a:noFill/>
          <a:ln>
            <a:noFill/>
          </a:ln>
        </p:spPr>
        <p:txBody>
          <a:bodyPr spcFirstLastPara="1" wrap="square" lIns="91425" tIns="45700" rIns="91425" bIns="45700" anchor="t" anchorCtr="0">
            <a:normAutofit/>
          </a:bodyPr>
          <a:lstStyle/>
          <a:p>
            <a:pPr marL="361950" indent="-342900">
              <a:spcBef>
                <a:spcPts val="0"/>
              </a:spcBef>
              <a:buClr>
                <a:schemeClr val="lt1"/>
              </a:buClr>
              <a:buSzPts val="1600"/>
            </a:pPr>
            <a:r>
              <a:rPr lang="en-GB" sz="1600">
                <a:solidFill>
                  <a:schemeClr val="lt1"/>
                </a:solidFill>
                <a:latin typeface="Arial"/>
                <a:ea typeface="Arial"/>
                <a:cs typeface="Arial"/>
                <a:sym typeface="Arial"/>
              </a:rPr>
              <a:t>Athletes from ParalympicsGB, like all Paralympians, compete in </a:t>
            </a:r>
            <a:r>
              <a:rPr lang="en-GB" sz="1600" b="1">
                <a:solidFill>
                  <a:schemeClr val="lt1"/>
                </a:solidFill>
                <a:latin typeface="Arial"/>
                <a:ea typeface="Arial"/>
                <a:cs typeface="Arial"/>
                <a:sym typeface="Arial"/>
              </a:rPr>
              <a:t>sport classes</a:t>
            </a:r>
            <a:r>
              <a:rPr lang="en-GB" sz="1600">
                <a:solidFill>
                  <a:schemeClr val="lt1"/>
                </a:solidFill>
                <a:latin typeface="Arial"/>
                <a:ea typeface="Arial"/>
                <a:cs typeface="Arial"/>
                <a:sym typeface="Arial"/>
              </a:rPr>
              <a:t>.</a:t>
            </a:r>
            <a:endParaRPr/>
          </a:p>
          <a:p>
            <a:pPr marL="361950" indent="-342900">
              <a:spcBef>
                <a:spcPts val="1520"/>
              </a:spcBef>
              <a:buClr>
                <a:schemeClr val="lt1"/>
              </a:buClr>
              <a:buSzPts val="1600"/>
            </a:pPr>
            <a:r>
              <a:rPr lang="en-GB" sz="1600">
                <a:solidFill>
                  <a:schemeClr val="lt1"/>
                </a:solidFill>
                <a:latin typeface="Arial"/>
                <a:ea typeface="Arial"/>
                <a:cs typeface="Arial"/>
                <a:sym typeface="Arial"/>
              </a:rPr>
              <a:t>Sports classes are set according to what kind of </a:t>
            </a:r>
            <a:r>
              <a:rPr lang="en-GB" sz="1600" b="1">
                <a:solidFill>
                  <a:schemeClr val="lt1"/>
                </a:solidFill>
                <a:latin typeface="Arial"/>
                <a:ea typeface="Arial"/>
                <a:cs typeface="Arial"/>
                <a:sym typeface="Arial"/>
              </a:rPr>
              <a:t>impairment</a:t>
            </a:r>
            <a:r>
              <a:rPr lang="en-GB" sz="1600">
                <a:solidFill>
                  <a:schemeClr val="lt1"/>
                </a:solidFill>
                <a:latin typeface="Arial"/>
                <a:ea typeface="Arial"/>
                <a:cs typeface="Arial"/>
                <a:sym typeface="Arial"/>
              </a:rPr>
              <a:t> an athlete has (for instance, prosthetic limb user, difficulty walking, short stature, or a visual impairment) and how much the impairment affects performance in their sport.</a:t>
            </a:r>
            <a:endParaRPr/>
          </a:p>
          <a:p>
            <a:pPr marL="361950" indent="-342900">
              <a:spcBef>
                <a:spcPts val="1520"/>
              </a:spcBef>
              <a:buClr>
                <a:schemeClr val="lt1"/>
              </a:buClr>
              <a:buSzPts val="1600"/>
            </a:pPr>
            <a:r>
              <a:rPr lang="en-GB" sz="1600">
                <a:solidFill>
                  <a:schemeClr val="lt1"/>
                </a:solidFill>
                <a:latin typeface="Arial"/>
                <a:ea typeface="Arial"/>
                <a:cs typeface="Arial"/>
                <a:sym typeface="Arial"/>
              </a:rPr>
              <a:t>Dividing Paralympic Sport into sports classes makes sure competition is </a:t>
            </a:r>
            <a:r>
              <a:rPr lang="en-GB" sz="1600" b="1">
                <a:solidFill>
                  <a:schemeClr val="lt1"/>
                </a:solidFill>
                <a:latin typeface="Arial"/>
                <a:ea typeface="Arial"/>
                <a:cs typeface="Arial"/>
                <a:sym typeface="Arial"/>
              </a:rPr>
              <a:t>fair</a:t>
            </a:r>
            <a:r>
              <a:rPr lang="en-GB" sz="1600">
                <a:solidFill>
                  <a:schemeClr val="lt1"/>
                </a:solidFill>
                <a:latin typeface="Arial"/>
                <a:ea typeface="Arial"/>
                <a:cs typeface="Arial"/>
                <a:sym typeface="Arial"/>
              </a:rPr>
              <a:t>. It means athletes whose impairment has a similar effect on sports performance compete against each other, and that the best performing athlete wins on the day.</a:t>
            </a:r>
            <a:endParaRPr/>
          </a:p>
        </p:txBody>
      </p:sp>
      <p:pic>
        <p:nvPicPr>
          <p:cNvPr id="182" name="Google Shape;182;p7" descr="A person riding on the back of a bicycle&#10;&#10;Description automatically generated"/>
          <p:cNvPicPr preferRelativeResize="0"/>
          <p:nvPr/>
        </p:nvPicPr>
        <p:blipFill rotWithShape="1">
          <a:blip r:embed="rId3">
            <a:alphaModFix/>
          </a:blip>
          <a:srcRect l="14882"/>
          <a:stretch/>
        </p:blipFill>
        <p:spPr>
          <a:xfrm rot="-717936">
            <a:off x="6521574" y="2594202"/>
            <a:ext cx="2148080" cy="2259552"/>
          </a:xfrm>
          <a:prstGeom prst="rect">
            <a:avLst/>
          </a:prstGeom>
          <a:noFill/>
          <a:ln w="38100" cap="flat" cmpd="sng">
            <a:solidFill>
              <a:schemeClr val="lt1"/>
            </a:solidFill>
            <a:prstDash val="solid"/>
            <a:round/>
            <a:headEnd type="none" w="sm" len="sm"/>
            <a:tailEnd type="none" w="sm" len="sm"/>
          </a:ln>
        </p:spPr>
      </p:pic>
      <p:pic>
        <p:nvPicPr>
          <p:cNvPr id="183" name="Google Shape;183;p7" descr="A picture containing person, road, outdoor, sport&#10;&#10;Description automatically generated"/>
          <p:cNvPicPr preferRelativeResize="0"/>
          <p:nvPr/>
        </p:nvPicPr>
        <p:blipFill rotWithShape="1">
          <a:blip r:embed="rId4">
            <a:alphaModFix/>
          </a:blip>
          <a:srcRect/>
          <a:stretch/>
        </p:blipFill>
        <p:spPr>
          <a:xfrm rot="690647">
            <a:off x="8123862" y="719822"/>
            <a:ext cx="1995248" cy="2033737"/>
          </a:xfrm>
          <a:prstGeom prst="rect">
            <a:avLst/>
          </a:prstGeom>
          <a:noFill/>
          <a:ln w="38100" cap="flat" cmpd="sng">
            <a:solidFill>
              <a:schemeClr val="lt1"/>
            </a:solidFill>
            <a:prstDash val="solid"/>
            <a:round/>
            <a:headEnd type="none" w="sm" len="sm"/>
            <a:tailEnd type="none" w="sm" len="sm"/>
          </a:ln>
        </p:spPr>
      </p:pic>
      <p:sp>
        <p:nvSpPr>
          <p:cNvPr id="184" name="Google Shape;184;p7"/>
          <p:cNvSpPr/>
          <p:nvPr/>
        </p:nvSpPr>
        <p:spPr>
          <a:xfrm rot="-191974">
            <a:off x="1495714" y="1810492"/>
            <a:ext cx="3087408"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185" name="Google Shape;185;p7"/>
          <p:cNvSpPr txBox="1"/>
          <p:nvPr/>
        </p:nvSpPr>
        <p:spPr>
          <a:xfrm rot="-187842">
            <a:off x="1641425" y="1832420"/>
            <a:ext cx="3518241"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What are sport classes?</a:t>
            </a:r>
            <a:endParaRPr sz="1400" kern="0">
              <a:solidFill>
                <a:srgbClr val="000000"/>
              </a:solidFill>
              <a:latin typeface="Arial"/>
              <a:cs typeface="Arial"/>
              <a:sym typeface="Arial"/>
            </a:endParaRPr>
          </a:p>
        </p:txBody>
      </p:sp>
      <p:pic>
        <p:nvPicPr>
          <p:cNvPr id="186" name="Google Shape;186;p7" descr="A picture containing track and field, person, sport, outdoor&#10;&#10;Description automatically generated"/>
          <p:cNvPicPr preferRelativeResize="0"/>
          <p:nvPr/>
        </p:nvPicPr>
        <p:blipFill rotWithShape="1">
          <a:blip r:embed="rId5">
            <a:alphaModFix/>
          </a:blip>
          <a:srcRect/>
          <a:stretch/>
        </p:blipFill>
        <p:spPr>
          <a:xfrm rot="609304">
            <a:off x="8326104" y="3905733"/>
            <a:ext cx="1719262" cy="2578894"/>
          </a:xfrm>
          <a:prstGeom prst="rect">
            <a:avLst/>
          </a:prstGeom>
          <a:noFill/>
          <a:ln w="38100" cap="flat" cmpd="sng">
            <a:solidFill>
              <a:schemeClr val="l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Soccer ball in goal">
            <a:extLst>
              <a:ext uri="{FF2B5EF4-FFF2-40B4-BE49-F238E27FC236}">
                <a16:creationId xmlns:a16="http://schemas.microsoft.com/office/drawing/2014/main" xmlns="" id="{176126DA-B044-4F59-A674-4C5B56F2750D}"/>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9279" r="23972" b="1"/>
          <a:stretch/>
        </p:blipFill>
        <p:spPr>
          <a:xfrm>
            <a:off x="3125968" y="2527222"/>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Picture 6" descr="Tennis racket and ball">
            <a:extLst>
              <a:ext uri="{FF2B5EF4-FFF2-40B4-BE49-F238E27FC236}">
                <a16:creationId xmlns:a16="http://schemas.microsoft.com/office/drawing/2014/main" xmlns="" id="{58BC9656-124E-4437-801C-EE124FCEEE4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2266" r="9194" b="-2"/>
          <a:stretch/>
        </p:blipFill>
        <p:spPr>
          <a:xfrm>
            <a:off x="1" y="1"/>
            <a:ext cx="4443799" cy="3776782"/>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5" name="Picture 4" descr="Child playing hopscotch">
            <a:extLst>
              <a:ext uri="{FF2B5EF4-FFF2-40B4-BE49-F238E27FC236}">
                <a16:creationId xmlns:a16="http://schemas.microsoft.com/office/drawing/2014/main" xmlns="" id="{6331C05C-F711-4A14-A708-42882B0CFA4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3811" r="8341" b="-4"/>
          <a:stretch/>
        </p:blipFill>
        <p:spPr>
          <a:xfrm>
            <a:off x="20" y="3917273"/>
            <a:ext cx="344056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4" name="Picture 13">
            <a:extLst>
              <a:ext uri="{FF2B5EF4-FFF2-40B4-BE49-F238E27FC236}">
                <a16:creationId xmlns:a16="http://schemas.microsoft.com/office/drawing/2014/main" xmlns="" id="{DD257392-088E-4D55-B128-FFD59A895D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FF7BB8AD-E9CE-4F8F-878A-1B6C4989D358}"/>
              </a:ext>
            </a:extLst>
          </p:cNvPr>
          <p:cNvSpPr>
            <a:spLocks noGrp="1"/>
          </p:cNvSpPr>
          <p:nvPr>
            <p:ph type="title"/>
          </p:nvPr>
        </p:nvSpPr>
        <p:spPr>
          <a:xfrm>
            <a:off x="6738267" y="802955"/>
            <a:ext cx="4333814" cy="1454051"/>
          </a:xfrm>
        </p:spPr>
        <p:txBody>
          <a:bodyPr>
            <a:normAutofit/>
          </a:bodyPr>
          <a:lstStyle/>
          <a:p>
            <a:r>
              <a:rPr lang="en-GB" sz="3600">
                <a:solidFill>
                  <a:srgbClr val="000000"/>
                </a:solidFill>
              </a:rPr>
              <a:t>Fitness Fortnight Schedule</a:t>
            </a:r>
          </a:p>
        </p:txBody>
      </p:sp>
      <p:sp>
        <p:nvSpPr>
          <p:cNvPr id="3" name="Content Placeholder 2">
            <a:extLst>
              <a:ext uri="{FF2B5EF4-FFF2-40B4-BE49-F238E27FC236}">
                <a16:creationId xmlns:a16="http://schemas.microsoft.com/office/drawing/2014/main" xmlns="" id="{A4ED3FFB-2BF0-4FD0-8273-50A2B5D1CE8F}"/>
              </a:ext>
            </a:extLst>
          </p:cNvPr>
          <p:cNvSpPr>
            <a:spLocks noGrp="1"/>
          </p:cNvSpPr>
          <p:nvPr>
            <p:ph idx="1"/>
          </p:nvPr>
        </p:nvSpPr>
        <p:spPr>
          <a:xfrm>
            <a:off x="6734684" y="2076626"/>
            <a:ext cx="5095468" cy="4573816"/>
          </a:xfrm>
        </p:spPr>
        <p:txBody>
          <a:bodyPr anchor="ctr">
            <a:normAutofit/>
          </a:bodyPr>
          <a:lstStyle/>
          <a:p>
            <a:r>
              <a:rPr lang="en-GB" sz="1700" dirty="0">
                <a:solidFill>
                  <a:srgbClr val="000000"/>
                </a:solidFill>
              </a:rPr>
              <a:t>This PowerPoint contains a day by day program for pupils and parent/carers to use over the next fortnight.</a:t>
            </a:r>
            <a:endParaRPr lang="en-GB" sz="1700" dirty="0">
              <a:cs typeface="Calibri"/>
            </a:endParaRPr>
          </a:p>
          <a:p>
            <a:r>
              <a:rPr lang="en-GB" sz="1700" dirty="0">
                <a:solidFill>
                  <a:srgbClr val="000000"/>
                </a:solidFill>
              </a:rPr>
              <a:t>All lesson instructions and most resources can be found on here.  You can print off any pages or worksheets if you wish but you can record your tasks in whatever way works for you.</a:t>
            </a:r>
          </a:p>
          <a:p>
            <a:r>
              <a:rPr lang="en-GB" sz="1700" dirty="0">
                <a:solidFill>
                  <a:srgbClr val="000000"/>
                </a:solidFill>
              </a:rPr>
              <a:t>The first 2 slides will highlight key tasks which will run for the duration of Fitness Fortnight.</a:t>
            </a:r>
            <a:endParaRPr lang="en-GB" sz="1700" dirty="0">
              <a:solidFill>
                <a:srgbClr val="000000"/>
              </a:solidFill>
              <a:cs typeface="Calibri"/>
            </a:endParaRPr>
          </a:p>
          <a:p>
            <a:r>
              <a:rPr lang="en-GB" sz="1700" dirty="0">
                <a:solidFill>
                  <a:srgbClr val="000000"/>
                </a:solidFill>
              </a:rPr>
              <a:t>If you have any questions, please firstly directly them to your class teacher who will help where required.</a:t>
            </a:r>
            <a:endParaRPr lang="en-GB" sz="1700" dirty="0">
              <a:solidFill>
                <a:srgbClr val="000000"/>
              </a:solidFill>
              <a:cs typeface="Calibri"/>
            </a:endParaRPr>
          </a:p>
          <a:p>
            <a:r>
              <a:rPr lang="en-GB" sz="1700" dirty="0">
                <a:solidFill>
                  <a:srgbClr val="000000"/>
                </a:solidFill>
              </a:rPr>
              <a:t>We would love to see what you get up to over the 2 weeks so please share with us on the Fitness Fortnight blog posts, with your class teachers and on Twitter @Tennant_PE and @StColumbas2016.</a:t>
            </a:r>
            <a:endParaRPr lang="en-GB" sz="1700" dirty="0">
              <a:solidFill>
                <a:srgbClr val="000000"/>
              </a:solidFill>
              <a:cs typeface="Calibri"/>
            </a:endParaRPr>
          </a:p>
        </p:txBody>
      </p:sp>
    </p:spTree>
    <p:extLst>
      <p:ext uri="{BB962C8B-B14F-4D97-AF65-F5344CB8AC3E}">
        <p14:creationId xmlns:p14="http://schemas.microsoft.com/office/powerpoint/2010/main" val="4067224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body" idx="4294967295"/>
          </p:nvPr>
        </p:nvSpPr>
        <p:spPr>
          <a:xfrm>
            <a:off x="6235072" y="1526154"/>
            <a:ext cx="3923285" cy="1469376"/>
          </a:xfrm>
          <a:prstGeom prst="rect">
            <a:avLst/>
          </a:prstGeom>
          <a:noFill/>
          <a:ln>
            <a:noFill/>
          </a:ln>
        </p:spPr>
        <p:txBody>
          <a:bodyPr spcFirstLastPara="1" wrap="square" lIns="91425" tIns="45700" rIns="91425" bIns="45700" anchor="t" anchorCtr="0">
            <a:normAutofit/>
          </a:bodyPr>
          <a:lstStyle/>
          <a:p>
            <a:pPr marL="0" indent="0">
              <a:lnSpc>
                <a:spcPct val="120000"/>
              </a:lnSpc>
              <a:spcBef>
                <a:spcPts val="0"/>
              </a:spcBef>
              <a:buClr>
                <a:srgbClr val="003865"/>
              </a:buClr>
              <a:buSzPts val="1600"/>
              <a:buNone/>
            </a:pPr>
            <a:r>
              <a:rPr lang="en-GB" sz="1600">
                <a:solidFill>
                  <a:srgbClr val="003865"/>
                </a:solidFill>
                <a:latin typeface="Arial"/>
                <a:ea typeface="Arial"/>
                <a:cs typeface="Arial"/>
                <a:sym typeface="Arial"/>
              </a:rPr>
              <a:t>The athletes of ParalympicsGB demonstrate the Paralympic Values in their sporting and daily lives. </a:t>
            </a:r>
            <a:endParaRPr/>
          </a:p>
          <a:p>
            <a:pPr marL="0" indent="0">
              <a:lnSpc>
                <a:spcPct val="120000"/>
              </a:lnSpc>
              <a:spcBef>
                <a:spcPts val="320"/>
              </a:spcBef>
              <a:buClr>
                <a:srgbClr val="003865"/>
              </a:buClr>
              <a:buSzPts val="1600"/>
              <a:buNone/>
            </a:pPr>
            <a:r>
              <a:rPr lang="en-GB" sz="1600" b="1">
                <a:solidFill>
                  <a:srgbClr val="003865"/>
                </a:solidFill>
                <a:latin typeface="Arial"/>
                <a:ea typeface="Arial"/>
                <a:cs typeface="Arial"/>
                <a:sym typeface="Arial"/>
              </a:rPr>
              <a:t>What are the Paralympic Values?</a:t>
            </a:r>
            <a:endParaRPr/>
          </a:p>
          <a:p>
            <a:pPr marL="0" indent="0">
              <a:spcBef>
                <a:spcPts val="320"/>
              </a:spcBef>
              <a:buSzPts val="1600"/>
              <a:buNone/>
            </a:pPr>
            <a:endParaRPr sz="1600">
              <a:solidFill>
                <a:srgbClr val="003865"/>
              </a:solidFill>
            </a:endParaRPr>
          </a:p>
          <a:p>
            <a:pPr marL="342900" indent="-241300">
              <a:spcBef>
                <a:spcPts val="320"/>
              </a:spcBef>
              <a:buSzPts val="1600"/>
              <a:buNone/>
            </a:pPr>
            <a:endParaRPr sz="1600">
              <a:solidFill>
                <a:srgbClr val="003865"/>
              </a:solidFill>
            </a:endParaRPr>
          </a:p>
          <a:p>
            <a:pPr marL="342900" indent="-241300">
              <a:spcBef>
                <a:spcPts val="320"/>
              </a:spcBef>
              <a:buSzPts val="1600"/>
              <a:buNone/>
            </a:pPr>
            <a:endParaRPr sz="1600">
              <a:solidFill>
                <a:srgbClr val="003865"/>
              </a:solidFill>
            </a:endParaRPr>
          </a:p>
          <a:p>
            <a:pPr marL="0" indent="0">
              <a:spcBef>
                <a:spcPts val="320"/>
              </a:spcBef>
              <a:buSzPts val="1600"/>
              <a:buNone/>
            </a:pPr>
            <a:endParaRPr sz="1600">
              <a:solidFill>
                <a:srgbClr val="003865"/>
              </a:solidFill>
            </a:endParaRPr>
          </a:p>
          <a:p>
            <a:pPr marL="342900" indent="-241300">
              <a:spcBef>
                <a:spcPts val="320"/>
              </a:spcBef>
              <a:buSzPts val="1600"/>
              <a:buNone/>
            </a:pPr>
            <a:endParaRPr sz="1600">
              <a:solidFill>
                <a:srgbClr val="003865"/>
              </a:solidFill>
            </a:endParaRPr>
          </a:p>
        </p:txBody>
      </p:sp>
      <p:sp>
        <p:nvSpPr>
          <p:cNvPr id="193" name="Google Shape;193;p8"/>
          <p:cNvSpPr/>
          <p:nvPr/>
        </p:nvSpPr>
        <p:spPr>
          <a:xfrm rot="-191974">
            <a:off x="1494586" y="1770092"/>
            <a:ext cx="4535081"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194" name="Google Shape;194;p8"/>
          <p:cNvSpPr txBox="1"/>
          <p:nvPr/>
        </p:nvSpPr>
        <p:spPr>
          <a:xfrm rot="-187842">
            <a:off x="1640781" y="1808860"/>
            <a:ext cx="4381049"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What do ParalympicsGB represent?</a:t>
            </a:r>
            <a:endParaRPr sz="1400" kern="0">
              <a:solidFill>
                <a:srgbClr val="000000"/>
              </a:solidFill>
              <a:latin typeface="Arial"/>
              <a:cs typeface="Arial"/>
              <a:sym typeface="Arial"/>
            </a:endParaRPr>
          </a:p>
        </p:txBody>
      </p:sp>
      <p:sp>
        <p:nvSpPr>
          <p:cNvPr id="195" name="Google Shape;195;p8"/>
          <p:cNvSpPr txBox="1"/>
          <p:nvPr/>
        </p:nvSpPr>
        <p:spPr>
          <a:xfrm rot="583583">
            <a:off x="9126582" y="476657"/>
            <a:ext cx="1450699" cy="755103"/>
          </a:xfrm>
          <a:prstGeom prst="rect">
            <a:avLst/>
          </a:prstGeom>
          <a:noFill/>
          <a:ln>
            <a:noFill/>
          </a:ln>
        </p:spPr>
        <p:txBody>
          <a:bodyPr spcFirstLastPara="1" wrap="square" lIns="91425" tIns="45700" rIns="91425" bIns="45700" anchor="ctr" anchorCtr="0">
            <a:normAutofit/>
          </a:bodyPr>
          <a:lstStyle/>
          <a:p>
            <a:pPr algn="ctr">
              <a:buClr>
                <a:srgbClr val="FFFFFF"/>
              </a:buClr>
              <a:buSzPts val="1800"/>
            </a:pPr>
            <a:r>
              <a:rPr lang="en-GB" kern="0">
                <a:solidFill>
                  <a:srgbClr val="FFFFFF"/>
                </a:solidFill>
                <a:latin typeface="Arial"/>
                <a:ea typeface="Arial"/>
                <a:cs typeface="Arial"/>
                <a:sym typeface="Arial"/>
              </a:rPr>
              <a:t>GET </a:t>
            </a:r>
            <a:endParaRPr sz="1400" kern="0">
              <a:solidFill>
                <a:srgbClr val="000000"/>
              </a:solidFill>
              <a:latin typeface="Arial"/>
              <a:cs typeface="Arial"/>
              <a:sym typeface="Arial"/>
            </a:endParaRPr>
          </a:p>
          <a:p>
            <a:pPr algn="ctr">
              <a:buClr>
                <a:srgbClr val="FFFFFF"/>
              </a:buClr>
              <a:buSzPts val="1800"/>
            </a:pPr>
            <a:r>
              <a:rPr lang="en-GB" kern="0">
                <a:solidFill>
                  <a:srgbClr val="FFFFFF"/>
                </a:solidFill>
                <a:latin typeface="Arial"/>
                <a:ea typeface="Arial"/>
                <a:cs typeface="Arial"/>
                <a:sym typeface="Arial"/>
              </a:rPr>
              <a:t>ACTIVE</a:t>
            </a:r>
            <a:endParaRPr sz="1050" kern="0">
              <a:solidFill>
                <a:srgbClr val="FFFFFF"/>
              </a:solidFill>
              <a:latin typeface="Arial"/>
              <a:ea typeface="Arial"/>
              <a:cs typeface="Arial"/>
              <a:sym typeface="Arial"/>
            </a:endParaRPr>
          </a:p>
        </p:txBody>
      </p:sp>
      <p:grpSp>
        <p:nvGrpSpPr>
          <p:cNvPr id="196" name="Google Shape;196;p8"/>
          <p:cNvGrpSpPr/>
          <p:nvPr/>
        </p:nvGrpSpPr>
        <p:grpSpPr>
          <a:xfrm>
            <a:off x="1856852" y="3443664"/>
            <a:ext cx="1990711" cy="1968953"/>
            <a:chOff x="332851" y="3443663"/>
            <a:chExt cx="1990711" cy="1968953"/>
          </a:xfrm>
        </p:grpSpPr>
        <p:pic>
          <p:nvPicPr>
            <p:cNvPr id="197" name="Google Shape;197;p8" descr="A picture containing person, sport, indoor, swimming&#10;&#10;Description automatically generated"/>
            <p:cNvPicPr preferRelativeResize="0"/>
            <p:nvPr/>
          </p:nvPicPr>
          <p:blipFill rotWithShape="1">
            <a:blip r:embed="rId3">
              <a:alphaModFix/>
            </a:blip>
            <a:srcRect r="15672"/>
            <a:stretch/>
          </p:blipFill>
          <p:spPr>
            <a:xfrm>
              <a:off x="332851" y="3443663"/>
              <a:ext cx="1990711" cy="1573796"/>
            </a:xfrm>
            <a:prstGeom prst="rect">
              <a:avLst/>
            </a:prstGeom>
            <a:noFill/>
            <a:ln w="38100" cap="flat" cmpd="sng">
              <a:solidFill>
                <a:srgbClr val="FEB14F"/>
              </a:solidFill>
              <a:prstDash val="solid"/>
              <a:round/>
              <a:headEnd type="none" w="sm" len="sm"/>
              <a:tailEnd type="none" w="sm" len="sm"/>
            </a:ln>
          </p:spPr>
        </p:pic>
        <p:sp>
          <p:nvSpPr>
            <p:cNvPr id="198" name="Google Shape;198;p8"/>
            <p:cNvSpPr/>
            <p:nvPr/>
          </p:nvSpPr>
          <p:spPr>
            <a:xfrm>
              <a:off x="444655" y="4837662"/>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FDB14F"/>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199" name="Google Shape;199;p8"/>
            <p:cNvSpPr/>
            <p:nvPr/>
          </p:nvSpPr>
          <p:spPr>
            <a:xfrm rot="218215">
              <a:off x="900460" y="4961099"/>
              <a:ext cx="874887" cy="307777"/>
            </a:xfrm>
            <a:prstGeom prst="rect">
              <a:avLst/>
            </a:prstGeom>
            <a:noFill/>
            <a:ln>
              <a:noFill/>
            </a:ln>
          </p:spPr>
          <p:txBody>
            <a:bodyPr spcFirstLastPara="1" wrap="square" lIns="91425" tIns="45700" rIns="91425" bIns="45700" anchor="t" anchorCtr="0">
              <a:spAutoFit/>
            </a:bodyPr>
            <a:lstStyle/>
            <a:p>
              <a:pPr>
                <a:buClr>
                  <a:srgbClr val="000000"/>
                </a:buClr>
              </a:pPr>
              <a:r>
                <a:rPr lang="en-GB" sz="1400" kern="0">
                  <a:solidFill>
                    <a:srgbClr val="003865"/>
                  </a:solidFill>
                  <a:latin typeface="Arial"/>
                  <a:cs typeface="Arial"/>
                  <a:sym typeface="Arial"/>
                </a:rPr>
                <a:t>C</a:t>
              </a:r>
              <a:r>
                <a:rPr lang="en-GB" sz="1400" kern="0">
                  <a:solidFill>
                    <a:srgbClr val="003865"/>
                  </a:solidFill>
                  <a:latin typeface="Arial"/>
                  <a:ea typeface="Arial"/>
                  <a:cs typeface="Arial"/>
                  <a:sym typeface="Arial"/>
                </a:rPr>
                <a:t>ourage</a:t>
              </a:r>
              <a:endParaRPr sz="1400" kern="0">
                <a:solidFill>
                  <a:srgbClr val="003865"/>
                </a:solidFill>
                <a:latin typeface="Calibri"/>
                <a:ea typeface="Calibri"/>
                <a:cs typeface="Calibri"/>
                <a:sym typeface="Calibri"/>
              </a:endParaRPr>
            </a:p>
          </p:txBody>
        </p:sp>
      </p:grpSp>
      <p:grpSp>
        <p:nvGrpSpPr>
          <p:cNvPr id="200" name="Google Shape;200;p8"/>
          <p:cNvGrpSpPr/>
          <p:nvPr/>
        </p:nvGrpSpPr>
        <p:grpSpPr>
          <a:xfrm>
            <a:off x="4003440" y="4381533"/>
            <a:ext cx="1966029" cy="2035132"/>
            <a:chOff x="2479439" y="4381533"/>
            <a:chExt cx="1966029" cy="2035132"/>
          </a:xfrm>
        </p:grpSpPr>
        <p:pic>
          <p:nvPicPr>
            <p:cNvPr id="201" name="Google Shape;201;p8" descr="A female tennis player in action on the court&#10;&#10;Description automatically generated"/>
            <p:cNvPicPr preferRelativeResize="0"/>
            <p:nvPr/>
          </p:nvPicPr>
          <p:blipFill rotWithShape="1">
            <a:blip r:embed="rId4">
              <a:alphaModFix/>
            </a:blip>
            <a:srcRect l="15219" t="4663" r="14811"/>
            <a:stretch/>
          </p:blipFill>
          <p:spPr>
            <a:xfrm>
              <a:off x="2479439" y="4381533"/>
              <a:ext cx="1966029" cy="1573796"/>
            </a:xfrm>
            <a:prstGeom prst="rect">
              <a:avLst/>
            </a:prstGeom>
            <a:noFill/>
            <a:ln w="38100" cap="flat" cmpd="sng">
              <a:solidFill>
                <a:srgbClr val="0081CA"/>
              </a:solidFill>
              <a:prstDash val="solid"/>
              <a:round/>
              <a:headEnd type="none" w="sm" len="sm"/>
              <a:tailEnd type="none" w="sm" len="sm"/>
            </a:ln>
          </p:spPr>
        </p:pic>
        <p:sp>
          <p:nvSpPr>
            <p:cNvPr id="202" name="Google Shape;202;p8"/>
            <p:cNvSpPr/>
            <p:nvPr/>
          </p:nvSpPr>
          <p:spPr>
            <a:xfrm rot="-218215">
              <a:off x="2610909" y="5788182"/>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0081C9"/>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03" name="Google Shape;203;p8"/>
            <p:cNvSpPr/>
            <p:nvPr/>
          </p:nvSpPr>
          <p:spPr>
            <a:xfrm>
              <a:off x="2731050" y="5911375"/>
              <a:ext cx="1417200" cy="307800"/>
            </a:xfrm>
            <a:prstGeom prst="rect">
              <a:avLst/>
            </a:prstGeom>
            <a:noFill/>
            <a:ln>
              <a:noFill/>
            </a:ln>
          </p:spPr>
          <p:txBody>
            <a:bodyPr spcFirstLastPara="1" wrap="square" lIns="91425" tIns="45700" rIns="91425" bIns="45700" anchor="t" anchorCtr="0">
              <a:spAutoFit/>
            </a:bodyPr>
            <a:lstStyle/>
            <a:p>
              <a:pPr>
                <a:buClr>
                  <a:srgbClr val="000000"/>
                </a:buClr>
              </a:pPr>
              <a:r>
                <a:rPr lang="en-GB" sz="1400" kern="0">
                  <a:solidFill>
                    <a:srgbClr val="FFFFFF"/>
                  </a:solidFill>
                  <a:latin typeface="Arial"/>
                  <a:cs typeface="Arial"/>
                  <a:sym typeface="Arial"/>
                </a:rPr>
                <a:t>D</a:t>
              </a:r>
              <a:r>
                <a:rPr lang="en-GB" sz="1400" kern="0">
                  <a:solidFill>
                    <a:srgbClr val="FFFFFF"/>
                  </a:solidFill>
                  <a:latin typeface="Arial"/>
                  <a:ea typeface="Arial"/>
                  <a:cs typeface="Arial"/>
                  <a:sym typeface="Arial"/>
                </a:rPr>
                <a:t>etermination</a:t>
              </a:r>
              <a:endParaRPr sz="1400" kern="0">
                <a:solidFill>
                  <a:srgbClr val="FFFFFF"/>
                </a:solidFill>
                <a:latin typeface="Calibri"/>
                <a:ea typeface="Calibri"/>
                <a:cs typeface="Calibri"/>
                <a:sym typeface="Calibri"/>
              </a:endParaRPr>
            </a:p>
          </p:txBody>
        </p:sp>
      </p:grpSp>
      <p:grpSp>
        <p:nvGrpSpPr>
          <p:cNvPr id="204" name="Google Shape;204;p8"/>
          <p:cNvGrpSpPr/>
          <p:nvPr/>
        </p:nvGrpSpPr>
        <p:grpSpPr>
          <a:xfrm>
            <a:off x="6142418" y="3429000"/>
            <a:ext cx="1966030" cy="2069476"/>
            <a:chOff x="4618418" y="3429000"/>
            <a:chExt cx="1966030" cy="2069476"/>
          </a:xfrm>
        </p:grpSpPr>
        <p:pic>
          <p:nvPicPr>
            <p:cNvPr id="205" name="Google Shape;205;p8" descr="A picture containing person, indoor&#10;&#10;Description automatically generated"/>
            <p:cNvPicPr preferRelativeResize="0"/>
            <p:nvPr/>
          </p:nvPicPr>
          <p:blipFill rotWithShape="1">
            <a:blip r:embed="rId5">
              <a:alphaModFix/>
            </a:blip>
            <a:srcRect r="14344" b="10880"/>
            <a:stretch/>
          </p:blipFill>
          <p:spPr>
            <a:xfrm>
              <a:off x="4618418" y="3429000"/>
              <a:ext cx="1966030" cy="1550139"/>
            </a:xfrm>
            <a:prstGeom prst="rect">
              <a:avLst/>
            </a:prstGeom>
            <a:noFill/>
            <a:ln w="38100" cap="flat" cmpd="sng">
              <a:solidFill>
                <a:srgbClr val="77932C"/>
              </a:solidFill>
              <a:prstDash val="solid"/>
              <a:round/>
              <a:headEnd type="none" w="sm" len="sm"/>
              <a:tailEnd type="none" w="sm" len="sm"/>
            </a:ln>
          </p:spPr>
        </p:pic>
        <p:sp>
          <p:nvSpPr>
            <p:cNvPr id="206" name="Google Shape;206;p8"/>
            <p:cNvSpPr/>
            <p:nvPr/>
          </p:nvSpPr>
          <p:spPr>
            <a:xfrm rot="387480" flipH="1">
              <a:off x="4760653" y="4829408"/>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7793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07" name="Google Shape;207;p8"/>
            <p:cNvSpPr txBox="1"/>
            <p:nvPr/>
          </p:nvSpPr>
          <p:spPr>
            <a:xfrm rot="169723">
              <a:off x="4765492" y="4962997"/>
              <a:ext cx="1713033" cy="307777"/>
            </a:xfrm>
            <a:prstGeom prst="rect">
              <a:avLst/>
            </a:prstGeom>
            <a:noFill/>
            <a:ln>
              <a:noFill/>
            </a:ln>
          </p:spPr>
          <p:txBody>
            <a:bodyPr spcFirstLastPara="1" wrap="square" lIns="91425" tIns="45700" rIns="91425" bIns="45700" anchor="t" anchorCtr="0">
              <a:spAutoFit/>
            </a:bodyPr>
            <a:lstStyle/>
            <a:p>
              <a:pPr algn="ctr">
                <a:buClr>
                  <a:srgbClr val="000000"/>
                </a:buClr>
              </a:pPr>
              <a:r>
                <a:rPr lang="en-GB" sz="1400" kern="0">
                  <a:solidFill>
                    <a:srgbClr val="FFFFFF"/>
                  </a:solidFill>
                  <a:latin typeface="Arial"/>
                  <a:cs typeface="Arial"/>
                  <a:sym typeface="Arial"/>
                </a:rPr>
                <a:t>E</a:t>
              </a:r>
              <a:r>
                <a:rPr lang="en-GB" sz="1400" kern="0">
                  <a:solidFill>
                    <a:srgbClr val="FFFFFF"/>
                  </a:solidFill>
                  <a:latin typeface="Arial"/>
                  <a:ea typeface="Arial"/>
                  <a:cs typeface="Arial"/>
                  <a:sym typeface="Arial"/>
                </a:rPr>
                <a:t>quality</a:t>
              </a:r>
              <a:endParaRPr sz="1400" kern="0">
                <a:solidFill>
                  <a:srgbClr val="000000"/>
                </a:solidFill>
                <a:latin typeface="Arial"/>
                <a:cs typeface="Arial"/>
                <a:sym typeface="Arial"/>
              </a:endParaRPr>
            </a:p>
          </p:txBody>
        </p:sp>
      </p:grpSp>
      <p:grpSp>
        <p:nvGrpSpPr>
          <p:cNvPr id="208" name="Google Shape;208;p8"/>
          <p:cNvGrpSpPr/>
          <p:nvPr/>
        </p:nvGrpSpPr>
        <p:grpSpPr>
          <a:xfrm>
            <a:off x="8281399" y="4339065"/>
            <a:ext cx="1941947" cy="1959770"/>
            <a:chOff x="6757398" y="4339065"/>
            <a:chExt cx="1941947" cy="1959770"/>
          </a:xfrm>
        </p:grpSpPr>
        <p:pic>
          <p:nvPicPr>
            <p:cNvPr id="209" name="Google Shape;209;p8" descr="A person wearing a costume&#10;&#10;Description automatically generated"/>
            <p:cNvPicPr preferRelativeResize="0"/>
            <p:nvPr/>
          </p:nvPicPr>
          <p:blipFill rotWithShape="1">
            <a:blip r:embed="rId6">
              <a:alphaModFix/>
            </a:blip>
            <a:srcRect l="8102" r="12287" b="4645"/>
            <a:stretch/>
          </p:blipFill>
          <p:spPr>
            <a:xfrm>
              <a:off x="6757398" y="4339065"/>
              <a:ext cx="1941947" cy="1549808"/>
            </a:xfrm>
            <a:prstGeom prst="rect">
              <a:avLst/>
            </a:prstGeom>
            <a:noFill/>
            <a:ln w="38100" cap="flat" cmpd="sng">
              <a:solidFill>
                <a:srgbClr val="C6262C"/>
              </a:solidFill>
              <a:prstDash val="solid"/>
              <a:round/>
              <a:headEnd type="none" w="sm" len="sm"/>
              <a:tailEnd type="none" w="sm" len="sm"/>
            </a:ln>
          </p:spPr>
        </p:pic>
        <p:sp>
          <p:nvSpPr>
            <p:cNvPr id="210" name="Google Shape;210;p8"/>
            <p:cNvSpPr/>
            <p:nvPr/>
          </p:nvSpPr>
          <p:spPr>
            <a:xfrm flipH="1">
              <a:off x="6908461" y="5723881"/>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C626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11" name="Google Shape;211;p8"/>
            <p:cNvSpPr txBox="1"/>
            <p:nvPr/>
          </p:nvSpPr>
          <p:spPr>
            <a:xfrm rot="-217757">
              <a:off x="6913300" y="5857470"/>
              <a:ext cx="1713033" cy="307777"/>
            </a:xfrm>
            <a:prstGeom prst="rect">
              <a:avLst/>
            </a:prstGeom>
            <a:noFill/>
            <a:ln>
              <a:noFill/>
            </a:ln>
          </p:spPr>
          <p:txBody>
            <a:bodyPr spcFirstLastPara="1" wrap="square" lIns="91425" tIns="45700" rIns="91425" bIns="45700" anchor="t" anchorCtr="0">
              <a:spAutoFit/>
            </a:bodyPr>
            <a:lstStyle/>
            <a:p>
              <a:pPr algn="ctr">
                <a:buClr>
                  <a:srgbClr val="000000"/>
                </a:buClr>
              </a:pPr>
              <a:r>
                <a:rPr lang="en-GB" sz="1400" kern="0">
                  <a:solidFill>
                    <a:srgbClr val="FFFFFF"/>
                  </a:solidFill>
                  <a:latin typeface="Arial"/>
                  <a:cs typeface="Arial"/>
                  <a:sym typeface="Arial"/>
                </a:rPr>
                <a:t>I</a:t>
              </a:r>
              <a:r>
                <a:rPr lang="en-GB" sz="1400" kern="0">
                  <a:solidFill>
                    <a:srgbClr val="FFFFFF"/>
                  </a:solidFill>
                  <a:latin typeface="Arial"/>
                  <a:ea typeface="Arial"/>
                  <a:cs typeface="Arial"/>
                  <a:sym typeface="Arial"/>
                </a:rPr>
                <a:t>nspiration</a:t>
              </a:r>
              <a:endParaRPr sz="1400" kern="0">
                <a:solidFill>
                  <a:srgbClr val="000000"/>
                </a:solidFill>
                <a:latin typeface="Arial"/>
                <a:cs typeface="Arial"/>
                <a:sym typeface="Arial"/>
              </a:endParaRPr>
            </a:p>
          </p:txBody>
        </p:sp>
      </p:grpSp>
      <p:sp>
        <p:nvSpPr>
          <p:cNvPr id="212" name="Google Shape;212;p8"/>
          <p:cNvSpPr/>
          <p:nvPr/>
        </p:nvSpPr>
        <p:spPr>
          <a:xfrm>
            <a:off x="1745556" y="6395884"/>
            <a:ext cx="8447825" cy="387758"/>
          </a:xfrm>
          <a:prstGeom prst="rect">
            <a:avLst/>
          </a:prstGeom>
          <a:noFill/>
          <a:ln>
            <a:noFill/>
          </a:ln>
        </p:spPr>
        <p:txBody>
          <a:bodyPr spcFirstLastPara="1" wrap="square" lIns="91425" tIns="45700" rIns="91425" bIns="45700" anchor="t" anchorCtr="0">
            <a:spAutoFit/>
          </a:bodyPr>
          <a:lstStyle/>
          <a:p>
            <a:pPr>
              <a:lnSpc>
                <a:spcPct val="120000"/>
              </a:lnSpc>
              <a:buClr>
                <a:srgbClr val="000000"/>
              </a:buClr>
            </a:pPr>
            <a:r>
              <a:rPr lang="en-GB" sz="1600" kern="0">
                <a:solidFill>
                  <a:srgbClr val="003865"/>
                </a:solidFill>
                <a:latin typeface="Arial"/>
                <a:ea typeface="Arial"/>
                <a:cs typeface="Arial"/>
                <a:sym typeface="Arial"/>
              </a:rPr>
              <a:t>Which Value do you think is the most important for </a:t>
            </a:r>
            <a:r>
              <a:rPr lang="en-GB" sz="1600" b="1" kern="0">
                <a:solidFill>
                  <a:srgbClr val="003865"/>
                </a:solidFill>
                <a:latin typeface="Arial"/>
                <a:ea typeface="Arial"/>
                <a:cs typeface="Arial"/>
                <a:sym typeface="Arial"/>
              </a:rPr>
              <a:t>you</a:t>
            </a:r>
            <a:r>
              <a:rPr lang="en-GB" sz="1600" kern="0">
                <a:solidFill>
                  <a:srgbClr val="003865"/>
                </a:solidFill>
                <a:latin typeface="Arial"/>
                <a:ea typeface="Arial"/>
                <a:cs typeface="Arial"/>
                <a:sym typeface="Arial"/>
              </a:rPr>
              <a:t>? How about for a </a:t>
            </a:r>
            <a:r>
              <a:rPr lang="en-GB" sz="1600" b="1" kern="0">
                <a:solidFill>
                  <a:srgbClr val="003865"/>
                </a:solidFill>
                <a:latin typeface="Arial"/>
                <a:ea typeface="Arial"/>
                <a:cs typeface="Arial"/>
                <a:sym typeface="Arial"/>
              </a:rPr>
              <a:t>Paralympian</a:t>
            </a:r>
            <a:r>
              <a:rPr lang="en-GB" sz="1600" kern="0">
                <a:solidFill>
                  <a:srgbClr val="003865"/>
                </a:solidFill>
                <a:latin typeface="Arial"/>
                <a:ea typeface="Arial"/>
                <a:cs typeface="Arial"/>
                <a:sym typeface="Arial"/>
              </a:rPr>
              <a:t>? </a:t>
            </a:r>
            <a:endParaRPr sz="1400" kern="0">
              <a:solidFill>
                <a:srgbClr val="000000"/>
              </a:solidFill>
              <a:latin typeface="Arial"/>
              <a:cs typeface="Arial"/>
              <a:sym typeface="Arial"/>
            </a:endParaRPr>
          </a:p>
        </p:txBody>
      </p:sp>
      <p:sp>
        <p:nvSpPr>
          <p:cNvPr id="213" name="Google Shape;213;p8"/>
          <p:cNvSpPr/>
          <p:nvPr/>
        </p:nvSpPr>
        <p:spPr>
          <a:xfrm>
            <a:off x="3260934" y="2525629"/>
            <a:ext cx="2693366" cy="338554"/>
          </a:xfrm>
          <a:prstGeom prst="rect">
            <a:avLst/>
          </a:prstGeom>
          <a:solidFill>
            <a:srgbClr val="C6262C"/>
          </a:solidFill>
          <a:ln>
            <a:noFill/>
          </a:ln>
        </p:spPr>
        <p:txBody>
          <a:bodyPr spcFirstLastPara="1" wrap="square" lIns="91425" tIns="45700" rIns="91425" bIns="45700" anchor="t" anchorCtr="0">
            <a:spAutoFit/>
          </a:bodyPr>
          <a:lstStyle/>
          <a:p>
            <a:pPr>
              <a:buClr>
                <a:srgbClr val="000000"/>
              </a:buClr>
            </a:pPr>
            <a:r>
              <a:rPr lang="en-GB" sz="1600" kern="0">
                <a:solidFill>
                  <a:srgbClr val="FFFFFF"/>
                </a:solidFill>
                <a:latin typeface="Arial"/>
                <a:ea typeface="Arial"/>
                <a:cs typeface="Arial"/>
                <a:sym typeface="Arial"/>
              </a:rPr>
              <a:t>Click to reveal the answer!</a:t>
            </a:r>
            <a:endParaRPr sz="1400" kern="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9" descr="Image result for ripple"/>
          <p:cNvPicPr preferRelativeResize="0"/>
          <p:nvPr/>
        </p:nvPicPr>
        <p:blipFill rotWithShape="1">
          <a:blip r:embed="rId3">
            <a:alphaModFix/>
          </a:blip>
          <a:srcRect l="2768" t="6332" b="1016"/>
          <a:stretch/>
        </p:blipFill>
        <p:spPr>
          <a:xfrm>
            <a:off x="4048934" y="4157699"/>
            <a:ext cx="1908438" cy="1179797"/>
          </a:xfrm>
          <a:prstGeom prst="rect">
            <a:avLst/>
          </a:prstGeom>
          <a:noFill/>
          <a:ln w="38100" cap="flat" cmpd="sng">
            <a:solidFill>
              <a:srgbClr val="003865"/>
            </a:solidFill>
            <a:prstDash val="solid"/>
            <a:round/>
            <a:headEnd type="none" w="sm" len="sm"/>
            <a:tailEnd type="none" w="sm" len="sm"/>
          </a:ln>
        </p:spPr>
      </p:pic>
      <p:sp>
        <p:nvSpPr>
          <p:cNvPr id="220" name="Google Shape;220;p9"/>
          <p:cNvSpPr txBox="1"/>
          <p:nvPr/>
        </p:nvSpPr>
        <p:spPr>
          <a:xfrm>
            <a:off x="7283222" y="1521337"/>
            <a:ext cx="2850759" cy="1200329"/>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003865"/>
                </a:solidFill>
                <a:latin typeface="Arial"/>
                <a:ea typeface="Arial"/>
                <a:cs typeface="Arial"/>
                <a:sym typeface="Arial"/>
              </a:rPr>
              <a:t>What Paralympic Value could these pictures represent? Think and choose a Value for each. </a:t>
            </a:r>
            <a:endParaRPr sz="1400" kern="0">
              <a:solidFill>
                <a:srgbClr val="000000"/>
              </a:solidFill>
              <a:latin typeface="Arial"/>
              <a:cs typeface="Arial"/>
              <a:sym typeface="Arial"/>
            </a:endParaRPr>
          </a:p>
        </p:txBody>
      </p:sp>
      <p:pic>
        <p:nvPicPr>
          <p:cNvPr id="221" name="Google Shape;221;p9" descr="A close up of a purple flower&#10;&#10;Description generated with very high confidence"/>
          <p:cNvPicPr preferRelativeResize="0"/>
          <p:nvPr/>
        </p:nvPicPr>
        <p:blipFill rotWithShape="1">
          <a:blip r:embed="rId4">
            <a:alphaModFix/>
          </a:blip>
          <a:srcRect l="-1" t="1159" r="1" b="9761"/>
          <a:stretch/>
        </p:blipFill>
        <p:spPr>
          <a:xfrm>
            <a:off x="6096000" y="4157699"/>
            <a:ext cx="1938242" cy="1179796"/>
          </a:xfrm>
          <a:prstGeom prst="rect">
            <a:avLst/>
          </a:prstGeom>
          <a:noFill/>
          <a:ln w="38100" cap="flat" cmpd="sng">
            <a:solidFill>
              <a:srgbClr val="003865"/>
            </a:solidFill>
            <a:prstDash val="solid"/>
            <a:round/>
            <a:headEnd type="none" w="sm" len="sm"/>
            <a:tailEnd type="none" w="sm" len="sm"/>
          </a:ln>
        </p:spPr>
      </p:pic>
      <p:pic>
        <p:nvPicPr>
          <p:cNvPr id="222" name="Google Shape;222;p9" descr="A picture containing pipefish, fish, animal, sky&#10;&#10;Description automatically generated"/>
          <p:cNvPicPr preferRelativeResize="0"/>
          <p:nvPr/>
        </p:nvPicPr>
        <p:blipFill rotWithShape="1">
          <a:blip r:embed="rId5">
            <a:alphaModFix/>
          </a:blip>
          <a:srcRect l="6147" t="10527" b="13804"/>
          <a:stretch/>
        </p:blipFill>
        <p:spPr>
          <a:xfrm>
            <a:off x="8225542" y="2808864"/>
            <a:ext cx="1908438" cy="1154009"/>
          </a:xfrm>
          <a:prstGeom prst="rect">
            <a:avLst/>
          </a:prstGeom>
          <a:noFill/>
          <a:ln w="38100" cap="flat" cmpd="sng">
            <a:solidFill>
              <a:srgbClr val="003865"/>
            </a:solidFill>
            <a:prstDash val="solid"/>
            <a:round/>
            <a:headEnd type="none" w="sm" len="sm"/>
            <a:tailEnd type="none" w="sm" len="sm"/>
          </a:ln>
        </p:spPr>
      </p:pic>
      <p:pic>
        <p:nvPicPr>
          <p:cNvPr id="223" name="Google Shape;223;p9" descr="A lion looking at the camera&#10;&#10;Description generated with very high confidence"/>
          <p:cNvPicPr preferRelativeResize="0"/>
          <p:nvPr/>
        </p:nvPicPr>
        <p:blipFill rotWithShape="1">
          <a:blip r:embed="rId6">
            <a:alphaModFix/>
          </a:blip>
          <a:srcRect l="6613" r="1" b="13126"/>
          <a:stretch/>
        </p:blipFill>
        <p:spPr>
          <a:xfrm>
            <a:off x="1979564" y="2803496"/>
            <a:ext cx="1860739" cy="1154009"/>
          </a:xfrm>
          <a:prstGeom prst="rect">
            <a:avLst/>
          </a:prstGeom>
          <a:noFill/>
          <a:ln w="38100" cap="flat" cmpd="sng">
            <a:solidFill>
              <a:srgbClr val="003865"/>
            </a:solidFill>
            <a:prstDash val="solid"/>
            <a:round/>
            <a:headEnd type="none" w="sm" len="sm"/>
            <a:tailEnd type="none" w="sm" len="sm"/>
          </a:ln>
        </p:spPr>
      </p:pic>
      <p:pic>
        <p:nvPicPr>
          <p:cNvPr id="224" name="Google Shape;224;p9" descr="A picture containing wall, indoor, metalware&#10;&#10;Description automatically generated"/>
          <p:cNvPicPr preferRelativeResize="0"/>
          <p:nvPr/>
        </p:nvPicPr>
        <p:blipFill rotWithShape="1">
          <a:blip r:embed="rId7">
            <a:alphaModFix/>
          </a:blip>
          <a:srcRect l="12154" b="5566"/>
          <a:stretch/>
        </p:blipFill>
        <p:spPr>
          <a:xfrm>
            <a:off x="1950599" y="4196427"/>
            <a:ext cx="1908438" cy="1154009"/>
          </a:xfrm>
          <a:prstGeom prst="rect">
            <a:avLst/>
          </a:prstGeom>
          <a:noFill/>
          <a:ln w="38100" cap="flat" cmpd="sng">
            <a:solidFill>
              <a:srgbClr val="003865"/>
            </a:solidFill>
            <a:prstDash val="solid"/>
            <a:round/>
            <a:headEnd type="none" w="sm" len="sm"/>
            <a:tailEnd type="none" w="sm" len="sm"/>
          </a:ln>
        </p:spPr>
      </p:pic>
      <p:pic>
        <p:nvPicPr>
          <p:cNvPr id="225" name="Google Shape;225;p9" descr="A rocky mountain&#10;&#10;Description automatically generated"/>
          <p:cNvPicPr preferRelativeResize="0"/>
          <p:nvPr/>
        </p:nvPicPr>
        <p:blipFill rotWithShape="1">
          <a:blip r:embed="rId8">
            <a:alphaModFix/>
          </a:blip>
          <a:srcRect l="8354" t="8710" r="3344" b="10882"/>
          <a:stretch/>
        </p:blipFill>
        <p:spPr>
          <a:xfrm>
            <a:off x="6125803" y="2808864"/>
            <a:ext cx="1908438" cy="1154009"/>
          </a:xfrm>
          <a:prstGeom prst="rect">
            <a:avLst/>
          </a:prstGeom>
          <a:noFill/>
          <a:ln w="38100" cap="flat" cmpd="sng">
            <a:solidFill>
              <a:srgbClr val="003865"/>
            </a:solidFill>
            <a:prstDash val="solid"/>
            <a:round/>
            <a:headEnd type="none" w="sm" len="sm"/>
            <a:tailEnd type="none" w="sm" len="sm"/>
          </a:ln>
        </p:spPr>
      </p:pic>
      <p:pic>
        <p:nvPicPr>
          <p:cNvPr id="226" name="Google Shape;226;p9" descr="A picture containing clothing&#10;&#10;Description automatically generated"/>
          <p:cNvPicPr preferRelativeResize="0"/>
          <p:nvPr/>
        </p:nvPicPr>
        <p:blipFill rotWithShape="1">
          <a:blip r:embed="rId9">
            <a:alphaModFix/>
          </a:blip>
          <a:srcRect/>
          <a:stretch/>
        </p:blipFill>
        <p:spPr>
          <a:xfrm>
            <a:off x="4063005" y="2803496"/>
            <a:ext cx="1908438" cy="1154009"/>
          </a:xfrm>
          <a:prstGeom prst="rect">
            <a:avLst/>
          </a:prstGeom>
          <a:noFill/>
          <a:ln w="38100" cap="flat" cmpd="sng">
            <a:solidFill>
              <a:srgbClr val="003865"/>
            </a:solidFill>
            <a:prstDash val="solid"/>
            <a:round/>
            <a:headEnd type="none" w="sm" len="sm"/>
            <a:tailEnd type="none" w="sm" len="sm"/>
          </a:ln>
        </p:spPr>
      </p:pic>
      <p:pic>
        <p:nvPicPr>
          <p:cNvPr id="227" name="Google Shape;227;p9"/>
          <p:cNvPicPr preferRelativeResize="0"/>
          <p:nvPr/>
        </p:nvPicPr>
        <p:blipFill rotWithShape="1">
          <a:blip r:embed="rId10">
            <a:alphaModFix/>
          </a:blip>
          <a:srcRect l="342" r="2930"/>
          <a:stretch/>
        </p:blipFill>
        <p:spPr>
          <a:xfrm>
            <a:off x="8225542" y="4157699"/>
            <a:ext cx="1908438" cy="1154009"/>
          </a:xfrm>
          <a:prstGeom prst="rect">
            <a:avLst/>
          </a:prstGeom>
          <a:noFill/>
          <a:ln w="38100" cap="flat" cmpd="sng">
            <a:solidFill>
              <a:srgbClr val="003865"/>
            </a:solidFill>
            <a:prstDash val="solid"/>
            <a:round/>
            <a:headEnd type="none" w="sm" len="sm"/>
            <a:tailEnd type="none" w="sm" len="sm"/>
          </a:ln>
        </p:spPr>
      </p:pic>
      <p:sp>
        <p:nvSpPr>
          <p:cNvPr id="228" name="Google Shape;228;p9"/>
          <p:cNvSpPr/>
          <p:nvPr/>
        </p:nvSpPr>
        <p:spPr>
          <a:xfrm rot="-191974">
            <a:off x="1526693" y="1753509"/>
            <a:ext cx="5511700"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229" name="Google Shape;229;p9"/>
          <p:cNvSpPr txBox="1"/>
          <p:nvPr/>
        </p:nvSpPr>
        <p:spPr>
          <a:xfrm rot="-187842">
            <a:off x="1660454" y="1894492"/>
            <a:ext cx="6569686"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What could represent the Paralympic Values?</a:t>
            </a:r>
            <a:br>
              <a:rPr lang="en-GB" sz="2000" kern="0">
                <a:solidFill>
                  <a:srgbClr val="FFFFFF"/>
                </a:solidFill>
                <a:latin typeface="Arial"/>
                <a:ea typeface="Arial"/>
                <a:cs typeface="Arial"/>
                <a:sym typeface="Arial"/>
              </a:rPr>
            </a:br>
            <a:endParaRPr sz="2000" kern="0">
              <a:solidFill>
                <a:srgbClr val="FFFFFF"/>
              </a:solidFill>
              <a:latin typeface="Arial"/>
              <a:ea typeface="Arial"/>
              <a:cs typeface="Arial"/>
              <a:sym typeface="Arial"/>
            </a:endParaRPr>
          </a:p>
        </p:txBody>
      </p:sp>
      <p:sp>
        <p:nvSpPr>
          <p:cNvPr id="230" name="Google Shape;230;p9"/>
          <p:cNvSpPr/>
          <p:nvPr/>
        </p:nvSpPr>
        <p:spPr>
          <a:xfrm>
            <a:off x="2006473" y="5548545"/>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FDB14F"/>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31" name="Google Shape;231;p9"/>
          <p:cNvSpPr/>
          <p:nvPr/>
        </p:nvSpPr>
        <p:spPr>
          <a:xfrm rot="280671">
            <a:off x="2356749" y="5635741"/>
            <a:ext cx="1005403"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Equality</a:t>
            </a:r>
            <a:endParaRPr kern="0">
              <a:solidFill>
                <a:srgbClr val="FFFFFF"/>
              </a:solidFill>
              <a:latin typeface="Arial"/>
              <a:ea typeface="Arial"/>
              <a:cs typeface="Arial"/>
              <a:sym typeface="Arial"/>
            </a:endParaRPr>
          </a:p>
        </p:txBody>
      </p:sp>
      <p:sp>
        <p:nvSpPr>
          <p:cNvPr id="232" name="Google Shape;232;p9"/>
          <p:cNvSpPr/>
          <p:nvPr/>
        </p:nvSpPr>
        <p:spPr>
          <a:xfrm rot="-403488">
            <a:off x="4090801" y="5582711"/>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0081CA"/>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33" name="Google Shape;233;p9"/>
          <p:cNvSpPr/>
          <p:nvPr/>
        </p:nvSpPr>
        <p:spPr>
          <a:xfrm rot="-122817">
            <a:off x="4117370" y="5635741"/>
            <a:ext cx="1620957"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Determination</a:t>
            </a:r>
            <a:endParaRPr kern="0">
              <a:solidFill>
                <a:srgbClr val="FFFFFF"/>
              </a:solidFill>
              <a:latin typeface="Arial"/>
              <a:ea typeface="Arial"/>
              <a:cs typeface="Arial"/>
              <a:sym typeface="Arial"/>
            </a:endParaRPr>
          </a:p>
        </p:txBody>
      </p:sp>
      <p:sp>
        <p:nvSpPr>
          <p:cNvPr id="234" name="Google Shape;234;p9"/>
          <p:cNvSpPr/>
          <p:nvPr/>
        </p:nvSpPr>
        <p:spPr>
          <a:xfrm rot="-403488">
            <a:off x="6189170" y="5548545"/>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7793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35" name="Google Shape;235;p9"/>
          <p:cNvSpPr/>
          <p:nvPr/>
        </p:nvSpPr>
        <p:spPr>
          <a:xfrm rot="-122817">
            <a:off x="6507386" y="5635741"/>
            <a:ext cx="1069524"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Courage</a:t>
            </a:r>
            <a:endParaRPr kern="0">
              <a:solidFill>
                <a:srgbClr val="FFFFFF"/>
              </a:solidFill>
              <a:latin typeface="Arial"/>
              <a:ea typeface="Arial"/>
              <a:cs typeface="Arial"/>
              <a:sym typeface="Arial"/>
            </a:endParaRPr>
          </a:p>
        </p:txBody>
      </p:sp>
      <p:sp>
        <p:nvSpPr>
          <p:cNvPr id="236" name="Google Shape;236;p9"/>
          <p:cNvSpPr/>
          <p:nvPr/>
        </p:nvSpPr>
        <p:spPr>
          <a:xfrm>
            <a:off x="8279683" y="5548545"/>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C626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37" name="Google Shape;237;p9"/>
          <p:cNvSpPr/>
          <p:nvPr/>
        </p:nvSpPr>
        <p:spPr>
          <a:xfrm rot="280671">
            <a:off x="8508132" y="5635741"/>
            <a:ext cx="1249060"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Inspiration</a:t>
            </a:r>
            <a:endParaRPr kern="0">
              <a:solidFill>
                <a:srgbClr val="FFFFFF"/>
              </a:solidFill>
              <a:latin typeface="Arial"/>
              <a:ea typeface="Arial"/>
              <a:cs typeface="Arial"/>
              <a:sym typeface="Arial"/>
            </a:endParaRPr>
          </a:p>
        </p:txBody>
      </p:sp>
      <p:sp>
        <p:nvSpPr>
          <p:cNvPr id="238" name="Google Shape;238;p9"/>
          <p:cNvSpPr txBox="1"/>
          <p:nvPr/>
        </p:nvSpPr>
        <p:spPr>
          <a:xfrm>
            <a:off x="1918842" y="6198454"/>
            <a:ext cx="8215138" cy="646331"/>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003865"/>
                </a:solidFill>
                <a:latin typeface="Arial"/>
                <a:ea typeface="Arial"/>
                <a:cs typeface="Arial"/>
                <a:sym typeface="Arial"/>
              </a:rPr>
              <a:t>Once you’ve matched the pictures, ask another member of your household to pick a word for each picture. Did you choose the same words for each image?</a:t>
            </a:r>
            <a:endParaRPr sz="1400" kern="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0"/>
          <p:cNvSpPr txBox="1">
            <a:spLocks noGrp="1"/>
          </p:cNvSpPr>
          <p:nvPr>
            <p:ph type="body" idx="4294967295"/>
          </p:nvPr>
        </p:nvSpPr>
        <p:spPr>
          <a:xfrm>
            <a:off x="6362704" y="1600201"/>
            <a:ext cx="4219090" cy="1674317"/>
          </a:xfrm>
          <a:prstGeom prst="rect">
            <a:avLst/>
          </a:prstGeom>
          <a:noFill/>
          <a:ln>
            <a:noFill/>
          </a:ln>
        </p:spPr>
        <p:txBody>
          <a:bodyPr spcFirstLastPara="1" wrap="square" lIns="91425" tIns="45700" rIns="91425" bIns="45700" anchor="t" anchorCtr="0">
            <a:normAutofit/>
          </a:bodyPr>
          <a:lstStyle/>
          <a:p>
            <a:pPr marL="0" indent="0">
              <a:spcBef>
                <a:spcPts val="0"/>
              </a:spcBef>
              <a:buClr>
                <a:srgbClr val="003865"/>
              </a:buClr>
              <a:buSzPts val="1600"/>
              <a:buNone/>
            </a:pPr>
            <a:r>
              <a:rPr lang="en-GB" sz="1600">
                <a:solidFill>
                  <a:srgbClr val="003865"/>
                </a:solidFill>
                <a:latin typeface="Arial"/>
                <a:ea typeface="Arial"/>
                <a:cs typeface="Arial"/>
                <a:sym typeface="Arial"/>
              </a:rPr>
              <a:t>ParalympicsGB represents Great Britain and Northern Ireland.</a:t>
            </a:r>
            <a:endParaRPr/>
          </a:p>
          <a:p>
            <a:pPr marL="342900" indent="-342900">
              <a:spcBef>
                <a:spcPts val="320"/>
              </a:spcBef>
              <a:buClr>
                <a:srgbClr val="003865"/>
              </a:buClr>
              <a:buSzPts val="1600"/>
            </a:pPr>
            <a:r>
              <a:rPr lang="en-GB" sz="1600">
                <a:solidFill>
                  <a:srgbClr val="003865"/>
                </a:solidFill>
                <a:latin typeface="Arial"/>
                <a:ea typeface="Arial"/>
                <a:cs typeface="Arial"/>
                <a:sym typeface="Arial"/>
              </a:rPr>
              <a:t>Which countries does this include?</a:t>
            </a:r>
            <a:endParaRPr/>
          </a:p>
          <a:p>
            <a:pPr marL="342900" indent="-228600">
              <a:spcBef>
                <a:spcPts val="360"/>
              </a:spcBef>
              <a:buSzPts val="1800"/>
              <a:buNone/>
            </a:pPr>
            <a:endParaRPr sz="1800"/>
          </a:p>
          <a:p>
            <a:pPr marL="342900" indent="-228600">
              <a:spcBef>
                <a:spcPts val="360"/>
              </a:spcBef>
              <a:buSzPts val="1800"/>
              <a:buNone/>
            </a:pPr>
            <a:endParaRPr sz="1800" b="1"/>
          </a:p>
          <a:p>
            <a:pPr marL="342900" indent="-228600">
              <a:spcBef>
                <a:spcPts val="360"/>
              </a:spcBef>
              <a:buSzPts val="1800"/>
              <a:buNone/>
            </a:pPr>
            <a:endParaRPr sz="1800"/>
          </a:p>
        </p:txBody>
      </p:sp>
      <p:sp>
        <p:nvSpPr>
          <p:cNvPr id="245" name="Google Shape;245;p10"/>
          <p:cNvSpPr/>
          <p:nvPr/>
        </p:nvSpPr>
        <p:spPr>
          <a:xfrm rot="-191974">
            <a:off x="1527313" y="1775691"/>
            <a:ext cx="4716827"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246" name="Google Shape;246;p10"/>
          <p:cNvSpPr txBox="1"/>
          <p:nvPr/>
        </p:nvSpPr>
        <p:spPr>
          <a:xfrm rot="-187842">
            <a:off x="1619220" y="1800512"/>
            <a:ext cx="4734470"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What represents the United Kingdom?</a:t>
            </a:r>
            <a:endParaRPr sz="1400" kern="0">
              <a:solidFill>
                <a:srgbClr val="000000"/>
              </a:solidFill>
              <a:latin typeface="Arial"/>
              <a:cs typeface="Arial"/>
              <a:sym typeface="Arial"/>
            </a:endParaRPr>
          </a:p>
        </p:txBody>
      </p:sp>
      <p:grpSp>
        <p:nvGrpSpPr>
          <p:cNvPr id="247" name="Google Shape;247;p10"/>
          <p:cNvGrpSpPr/>
          <p:nvPr/>
        </p:nvGrpSpPr>
        <p:grpSpPr>
          <a:xfrm>
            <a:off x="2009866" y="2525520"/>
            <a:ext cx="8406615" cy="4035491"/>
            <a:chOff x="485865" y="2525519"/>
            <a:chExt cx="8406615" cy="4035491"/>
          </a:xfrm>
        </p:grpSpPr>
        <p:sp>
          <p:nvSpPr>
            <p:cNvPr id="248" name="Google Shape;248;p10"/>
            <p:cNvSpPr/>
            <p:nvPr/>
          </p:nvSpPr>
          <p:spPr>
            <a:xfrm>
              <a:off x="4838704" y="2525519"/>
              <a:ext cx="4053776" cy="584775"/>
            </a:xfrm>
            <a:prstGeom prst="rect">
              <a:avLst/>
            </a:prstGeom>
            <a:noFill/>
            <a:ln>
              <a:noFill/>
            </a:ln>
          </p:spPr>
          <p:txBody>
            <a:bodyPr spcFirstLastPara="1" wrap="square" lIns="91425" tIns="45700" rIns="91425" bIns="45700" anchor="t" anchorCtr="0">
              <a:spAutoFit/>
            </a:bodyPr>
            <a:lstStyle/>
            <a:p>
              <a:pPr marL="285750" indent="-285750">
                <a:buClr>
                  <a:srgbClr val="003865"/>
                </a:buClr>
                <a:buSzPts val="1600"/>
                <a:buFont typeface="Arial"/>
                <a:buChar char="•"/>
              </a:pPr>
              <a:r>
                <a:rPr lang="en-GB" sz="1600" kern="0">
                  <a:solidFill>
                    <a:srgbClr val="003865"/>
                  </a:solidFill>
                  <a:latin typeface="Arial"/>
                  <a:ea typeface="Arial"/>
                  <a:cs typeface="Arial"/>
                  <a:sym typeface="Arial"/>
                </a:rPr>
                <a:t>Can you match the symbols and landmarks to the correct countries? </a:t>
              </a:r>
              <a:endParaRPr sz="1400" kern="0">
                <a:solidFill>
                  <a:srgbClr val="000000"/>
                </a:solidFill>
                <a:latin typeface="Arial"/>
                <a:cs typeface="Arial"/>
                <a:sym typeface="Arial"/>
              </a:endParaRPr>
            </a:p>
          </p:txBody>
        </p:sp>
        <p:grpSp>
          <p:nvGrpSpPr>
            <p:cNvPr id="249" name="Google Shape;249;p10"/>
            <p:cNvGrpSpPr/>
            <p:nvPr/>
          </p:nvGrpSpPr>
          <p:grpSpPr>
            <a:xfrm>
              <a:off x="485865" y="3295256"/>
              <a:ext cx="8052086" cy="3265754"/>
              <a:chOff x="485865" y="3295256"/>
              <a:chExt cx="8052086" cy="3265754"/>
            </a:xfrm>
          </p:grpSpPr>
          <p:pic>
            <p:nvPicPr>
              <p:cNvPr id="250" name="Google Shape;250;p10" descr="The roof of a building&#10;&#10;Description automatically generated"/>
              <p:cNvPicPr preferRelativeResize="0"/>
              <p:nvPr/>
            </p:nvPicPr>
            <p:blipFill rotWithShape="1">
              <a:blip r:embed="rId3">
                <a:alphaModFix/>
              </a:blip>
              <a:srcRect t="15537" r="7055"/>
              <a:stretch/>
            </p:blipFill>
            <p:spPr>
              <a:xfrm>
                <a:off x="4752073" y="4183953"/>
                <a:ext cx="1538934" cy="997148"/>
              </a:xfrm>
              <a:prstGeom prst="rect">
                <a:avLst/>
              </a:prstGeom>
              <a:noFill/>
              <a:ln w="38100" cap="flat" cmpd="sng">
                <a:solidFill>
                  <a:srgbClr val="003865"/>
                </a:solidFill>
                <a:prstDash val="solid"/>
                <a:round/>
                <a:headEnd type="none" w="sm" len="sm"/>
                <a:tailEnd type="none" w="sm" len="sm"/>
              </a:ln>
            </p:spPr>
          </p:pic>
          <p:pic>
            <p:nvPicPr>
              <p:cNvPr id="251" name="Google Shape;251;p10" descr="A picture containing building, clock, outdoor, red&#10;&#10;Description automatically generated"/>
              <p:cNvPicPr preferRelativeResize="0"/>
              <p:nvPr/>
            </p:nvPicPr>
            <p:blipFill rotWithShape="1">
              <a:blip r:embed="rId4">
                <a:alphaModFix/>
              </a:blip>
              <a:srcRect/>
              <a:stretch/>
            </p:blipFill>
            <p:spPr>
              <a:xfrm>
                <a:off x="2693336" y="4155145"/>
                <a:ext cx="1538935" cy="1025956"/>
              </a:xfrm>
              <a:prstGeom prst="rect">
                <a:avLst/>
              </a:prstGeom>
              <a:noFill/>
              <a:ln w="38100" cap="flat" cmpd="sng">
                <a:solidFill>
                  <a:srgbClr val="003865"/>
                </a:solidFill>
                <a:prstDash val="solid"/>
                <a:round/>
                <a:headEnd type="none" w="sm" len="sm"/>
                <a:tailEnd type="none" w="sm" len="sm"/>
              </a:ln>
            </p:spPr>
          </p:pic>
          <p:pic>
            <p:nvPicPr>
              <p:cNvPr id="252" name="Google Shape;252;p10" descr="A close up of a flower&#10;&#10;Description automatically generated"/>
              <p:cNvPicPr preferRelativeResize="0"/>
              <p:nvPr/>
            </p:nvPicPr>
            <p:blipFill rotWithShape="1">
              <a:blip r:embed="rId5">
                <a:alphaModFix/>
              </a:blip>
              <a:srcRect r="9819" b="4981"/>
              <a:stretch/>
            </p:blipFill>
            <p:spPr>
              <a:xfrm>
                <a:off x="577697" y="5514626"/>
                <a:ext cx="1488479" cy="1046383"/>
              </a:xfrm>
              <a:prstGeom prst="rect">
                <a:avLst/>
              </a:prstGeom>
              <a:noFill/>
              <a:ln w="38100" cap="flat" cmpd="sng">
                <a:solidFill>
                  <a:srgbClr val="003865"/>
                </a:solidFill>
                <a:prstDash val="solid"/>
                <a:round/>
                <a:headEnd type="none" w="sm" len="sm"/>
                <a:tailEnd type="none" w="sm" len="sm"/>
              </a:ln>
            </p:spPr>
          </p:pic>
          <p:pic>
            <p:nvPicPr>
              <p:cNvPr id="253" name="Google Shape;253;p10" descr="A close up of a green plant&#10;&#10;Description automatically generated"/>
              <p:cNvPicPr preferRelativeResize="0"/>
              <p:nvPr/>
            </p:nvPicPr>
            <p:blipFill rotWithShape="1">
              <a:blip r:embed="rId6">
                <a:alphaModFix/>
              </a:blip>
              <a:srcRect t="-1" r="7289" b="2315"/>
              <a:stretch/>
            </p:blipFill>
            <p:spPr>
              <a:xfrm>
                <a:off x="4782056" y="5514626"/>
                <a:ext cx="1538935" cy="1046382"/>
              </a:xfrm>
              <a:prstGeom prst="rect">
                <a:avLst/>
              </a:prstGeom>
              <a:noFill/>
              <a:ln w="38100" cap="flat" cmpd="sng">
                <a:solidFill>
                  <a:srgbClr val="003865"/>
                </a:solidFill>
                <a:prstDash val="solid"/>
                <a:round/>
                <a:headEnd type="none" w="sm" len="sm"/>
                <a:tailEnd type="none" w="sm" len="sm"/>
              </a:ln>
            </p:spPr>
          </p:pic>
          <p:pic>
            <p:nvPicPr>
              <p:cNvPr id="254" name="Google Shape;254;p10" descr="A picture containing indoor, sitting, red&#10;&#10;Description automatically generated"/>
              <p:cNvPicPr preferRelativeResize="0"/>
              <p:nvPr/>
            </p:nvPicPr>
            <p:blipFill rotWithShape="1">
              <a:blip r:embed="rId7">
                <a:alphaModFix/>
              </a:blip>
              <a:srcRect b="14359"/>
              <a:stretch/>
            </p:blipFill>
            <p:spPr>
              <a:xfrm>
                <a:off x="2672996" y="5514626"/>
                <a:ext cx="1538935" cy="1020031"/>
              </a:xfrm>
              <a:prstGeom prst="rect">
                <a:avLst/>
              </a:prstGeom>
              <a:noFill/>
              <a:ln w="38100" cap="flat" cmpd="sng">
                <a:solidFill>
                  <a:srgbClr val="003865"/>
                </a:solidFill>
                <a:prstDash val="solid"/>
                <a:round/>
                <a:headEnd type="none" w="sm" len="sm"/>
                <a:tailEnd type="none" w="sm" len="sm"/>
              </a:ln>
            </p:spPr>
          </p:pic>
          <p:pic>
            <p:nvPicPr>
              <p:cNvPr id="255" name="Google Shape;255;p10" descr="A castle on a cloudy day&#10;&#10;Description automatically generated"/>
              <p:cNvPicPr preferRelativeResize="0"/>
              <p:nvPr/>
            </p:nvPicPr>
            <p:blipFill rotWithShape="1">
              <a:blip r:embed="rId8">
                <a:alphaModFix/>
              </a:blip>
              <a:srcRect l="1" r="37222"/>
              <a:stretch/>
            </p:blipFill>
            <p:spPr>
              <a:xfrm>
                <a:off x="6850808" y="4167121"/>
                <a:ext cx="1443081" cy="1046384"/>
              </a:xfrm>
              <a:prstGeom prst="rect">
                <a:avLst/>
              </a:prstGeom>
              <a:noFill/>
              <a:ln w="38100" cap="flat" cmpd="sng">
                <a:solidFill>
                  <a:srgbClr val="003865"/>
                </a:solidFill>
                <a:prstDash val="solid"/>
                <a:round/>
                <a:headEnd type="none" w="sm" len="sm"/>
                <a:tailEnd type="none" w="sm" len="sm"/>
              </a:ln>
            </p:spPr>
          </p:pic>
          <p:pic>
            <p:nvPicPr>
              <p:cNvPr id="256" name="Google Shape;256;p10" descr="A close up of a flower&#10;&#10;Description automatically generated"/>
              <p:cNvPicPr preferRelativeResize="0"/>
              <p:nvPr/>
            </p:nvPicPr>
            <p:blipFill rotWithShape="1">
              <a:blip r:embed="rId9">
                <a:alphaModFix/>
              </a:blip>
              <a:srcRect r="10738" b="5949"/>
              <a:stretch/>
            </p:blipFill>
            <p:spPr>
              <a:xfrm>
                <a:off x="6804248" y="5514626"/>
                <a:ext cx="1489641" cy="1046384"/>
              </a:xfrm>
              <a:prstGeom prst="rect">
                <a:avLst/>
              </a:prstGeom>
              <a:noFill/>
              <a:ln w="38100" cap="flat" cmpd="sng">
                <a:solidFill>
                  <a:srgbClr val="003865"/>
                </a:solidFill>
                <a:prstDash val="solid"/>
                <a:round/>
                <a:headEnd type="none" w="sm" len="sm"/>
                <a:tailEnd type="none" w="sm" len="sm"/>
              </a:ln>
            </p:spPr>
          </p:pic>
          <p:pic>
            <p:nvPicPr>
              <p:cNvPr id="257" name="Google Shape;257;p10" descr="A large stone building with a tower in the background&#10;&#10;Description automatically generated"/>
              <p:cNvPicPr preferRelativeResize="0"/>
              <p:nvPr/>
            </p:nvPicPr>
            <p:blipFill rotWithShape="1">
              <a:blip r:embed="rId10">
                <a:alphaModFix/>
              </a:blip>
              <a:srcRect b="6342"/>
              <a:stretch/>
            </p:blipFill>
            <p:spPr>
              <a:xfrm>
                <a:off x="563936" y="4167121"/>
                <a:ext cx="1489641" cy="1046383"/>
              </a:xfrm>
              <a:prstGeom prst="rect">
                <a:avLst/>
              </a:prstGeom>
              <a:noFill/>
              <a:ln w="38100" cap="flat" cmpd="sng">
                <a:solidFill>
                  <a:srgbClr val="003865"/>
                </a:solidFill>
                <a:prstDash val="solid"/>
                <a:round/>
                <a:headEnd type="none" w="sm" len="sm"/>
                <a:tailEnd type="none" w="sm" len="sm"/>
              </a:ln>
            </p:spPr>
          </p:pic>
          <p:sp>
            <p:nvSpPr>
              <p:cNvPr id="258" name="Google Shape;258;p10"/>
              <p:cNvSpPr/>
              <p:nvPr/>
            </p:nvSpPr>
            <p:spPr>
              <a:xfrm>
                <a:off x="485865" y="3346539"/>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FDB14F"/>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59" name="Google Shape;259;p10"/>
              <p:cNvSpPr/>
              <p:nvPr/>
            </p:nvSpPr>
            <p:spPr>
              <a:xfrm rot="280671">
                <a:off x="823317" y="3433735"/>
                <a:ext cx="1031051"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003865"/>
                    </a:solidFill>
                    <a:latin typeface="Arial"/>
                    <a:ea typeface="Arial"/>
                    <a:cs typeface="Arial"/>
                    <a:sym typeface="Arial"/>
                  </a:rPr>
                  <a:t>England</a:t>
                </a:r>
                <a:endParaRPr kern="0">
                  <a:solidFill>
                    <a:srgbClr val="003865"/>
                  </a:solidFill>
                  <a:latin typeface="Arial"/>
                  <a:ea typeface="Arial"/>
                  <a:cs typeface="Arial"/>
                  <a:sym typeface="Arial"/>
                </a:endParaRPr>
              </a:p>
            </p:txBody>
          </p:sp>
          <p:sp>
            <p:nvSpPr>
              <p:cNvPr id="260" name="Google Shape;260;p10"/>
              <p:cNvSpPr/>
              <p:nvPr/>
            </p:nvSpPr>
            <p:spPr>
              <a:xfrm rot="-403488">
                <a:off x="2548581" y="3346539"/>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0081CA"/>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61" name="Google Shape;261;p10"/>
              <p:cNvSpPr/>
              <p:nvPr/>
            </p:nvSpPr>
            <p:spPr>
              <a:xfrm rot="-122817">
                <a:off x="2860386" y="3433735"/>
                <a:ext cx="1082348"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Scotland</a:t>
                </a:r>
                <a:endParaRPr kern="0">
                  <a:solidFill>
                    <a:srgbClr val="FFFFFF"/>
                  </a:solidFill>
                  <a:latin typeface="Arial"/>
                  <a:ea typeface="Arial"/>
                  <a:cs typeface="Arial"/>
                  <a:sym typeface="Arial"/>
                </a:endParaRPr>
              </a:p>
            </p:txBody>
          </p:sp>
          <p:sp>
            <p:nvSpPr>
              <p:cNvPr id="262" name="Google Shape;262;p10"/>
              <p:cNvSpPr/>
              <p:nvPr/>
            </p:nvSpPr>
            <p:spPr>
              <a:xfrm rot="-403488">
                <a:off x="4668562" y="3346539"/>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7793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63" name="Google Shape;263;p10"/>
              <p:cNvSpPr/>
              <p:nvPr/>
            </p:nvSpPr>
            <p:spPr>
              <a:xfrm rot="21477183">
                <a:off x="5112904" y="3295256"/>
                <a:ext cx="817275" cy="646290"/>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Wales</a:t>
                </a:r>
                <a:endParaRPr kern="0">
                  <a:solidFill>
                    <a:srgbClr val="FFFFFF"/>
                  </a:solidFill>
                  <a:latin typeface="Arial"/>
                  <a:ea typeface="Arial"/>
                  <a:cs typeface="Arial"/>
                  <a:sym typeface="Arial"/>
                </a:endParaRPr>
              </a:p>
            </p:txBody>
          </p:sp>
          <p:sp>
            <p:nvSpPr>
              <p:cNvPr id="264" name="Google Shape;264;p10"/>
              <p:cNvSpPr/>
              <p:nvPr/>
            </p:nvSpPr>
            <p:spPr>
              <a:xfrm>
                <a:off x="6670179" y="3330924"/>
                <a:ext cx="1864779"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C626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65" name="Google Shape;265;p10"/>
              <p:cNvSpPr/>
              <p:nvPr/>
            </p:nvSpPr>
            <p:spPr>
              <a:xfrm rot="280671">
                <a:off x="6686162" y="3433735"/>
                <a:ext cx="1851789"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Northern Ireland</a:t>
                </a:r>
                <a:endParaRPr kern="0">
                  <a:solidFill>
                    <a:srgbClr val="FFFFFF"/>
                  </a:solidFill>
                  <a:latin typeface="Arial"/>
                  <a:ea typeface="Arial"/>
                  <a:cs typeface="Arial"/>
                  <a:sym typeface="Arial"/>
                </a:endParaRPr>
              </a:p>
            </p:txBody>
          </p:sp>
        </p:grpSp>
      </p:grpSp>
      <p:grpSp>
        <p:nvGrpSpPr>
          <p:cNvPr id="266" name="Google Shape;266;p10"/>
          <p:cNvGrpSpPr/>
          <p:nvPr/>
        </p:nvGrpSpPr>
        <p:grpSpPr>
          <a:xfrm>
            <a:off x="1636139" y="5382174"/>
            <a:ext cx="8636325" cy="1358043"/>
            <a:chOff x="112138" y="5382173"/>
            <a:chExt cx="8636325" cy="1358043"/>
          </a:xfrm>
        </p:grpSpPr>
        <p:sp>
          <p:nvSpPr>
            <p:cNvPr id="267" name="Google Shape;267;p10"/>
            <p:cNvSpPr/>
            <p:nvPr/>
          </p:nvSpPr>
          <p:spPr>
            <a:xfrm>
              <a:off x="112138" y="5382173"/>
              <a:ext cx="8636325" cy="1358043"/>
            </a:xfrm>
            <a:prstGeom prst="rect">
              <a:avLst/>
            </a:prstGeom>
            <a:solidFill>
              <a:schemeClr val="lt1"/>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grpSp>
          <p:nvGrpSpPr>
            <p:cNvPr id="268" name="Google Shape;268;p10"/>
            <p:cNvGrpSpPr/>
            <p:nvPr/>
          </p:nvGrpSpPr>
          <p:grpSpPr>
            <a:xfrm>
              <a:off x="563936" y="5514626"/>
              <a:ext cx="7808099" cy="1058810"/>
              <a:chOff x="563936" y="5514626"/>
              <a:chExt cx="7808099" cy="1058810"/>
            </a:xfrm>
          </p:grpSpPr>
          <p:pic>
            <p:nvPicPr>
              <p:cNvPr id="269" name="Google Shape;269;p10" descr="A close up of a flower&#10;&#10;Description automatically generated"/>
              <p:cNvPicPr preferRelativeResize="0"/>
              <p:nvPr/>
            </p:nvPicPr>
            <p:blipFill rotWithShape="1">
              <a:blip r:embed="rId5">
                <a:alphaModFix/>
              </a:blip>
              <a:srcRect r="9819" b="4981"/>
              <a:stretch/>
            </p:blipFill>
            <p:spPr>
              <a:xfrm>
                <a:off x="4806514" y="5514627"/>
                <a:ext cx="1488479" cy="1046383"/>
              </a:xfrm>
              <a:prstGeom prst="rect">
                <a:avLst/>
              </a:prstGeom>
              <a:noFill/>
              <a:ln w="38100" cap="flat" cmpd="sng">
                <a:solidFill>
                  <a:srgbClr val="003865"/>
                </a:solidFill>
                <a:prstDash val="solid"/>
                <a:round/>
                <a:headEnd type="none" w="sm" len="sm"/>
                <a:tailEnd type="none" w="sm" len="sm"/>
              </a:ln>
            </p:spPr>
          </p:pic>
          <p:pic>
            <p:nvPicPr>
              <p:cNvPr id="270" name="Google Shape;270;p10" descr="A close up of a green plant&#10;&#10;Description automatically generated"/>
              <p:cNvPicPr preferRelativeResize="0"/>
              <p:nvPr/>
            </p:nvPicPr>
            <p:blipFill rotWithShape="1">
              <a:blip r:embed="rId6">
                <a:alphaModFix/>
              </a:blip>
              <a:srcRect t="-1" r="7289" b="2315"/>
              <a:stretch/>
            </p:blipFill>
            <p:spPr>
              <a:xfrm>
                <a:off x="6833100" y="5527054"/>
                <a:ext cx="1538935" cy="1046382"/>
              </a:xfrm>
              <a:prstGeom prst="rect">
                <a:avLst/>
              </a:prstGeom>
              <a:noFill/>
              <a:ln w="38100" cap="flat" cmpd="sng">
                <a:solidFill>
                  <a:srgbClr val="003865"/>
                </a:solidFill>
                <a:prstDash val="solid"/>
                <a:round/>
                <a:headEnd type="none" w="sm" len="sm"/>
                <a:tailEnd type="none" w="sm" len="sm"/>
              </a:ln>
            </p:spPr>
          </p:pic>
          <p:pic>
            <p:nvPicPr>
              <p:cNvPr id="271" name="Google Shape;271;p10" descr="A picture containing indoor, sitting, red&#10;&#10;Description automatically generated"/>
              <p:cNvPicPr preferRelativeResize="0"/>
              <p:nvPr/>
            </p:nvPicPr>
            <p:blipFill rotWithShape="1">
              <a:blip r:embed="rId7">
                <a:alphaModFix/>
              </a:blip>
              <a:srcRect b="14359"/>
              <a:stretch/>
            </p:blipFill>
            <p:spPr>
              <a:xfrm>
                <a:off x="563936" y="5527802"/>
                <a:ext cx="1538935" cy="1020031"/>
              </a:xfrm>
              <a:prstGeom prst="rect">
                <a:avLst/>
              </a:prstGeom>
              <a:noFill/>
              <a:ln w="38100" cap="flat" cmpd="sng">
                <a:solidFill>
                  <a:srgbClr val="003865"/>
                </a:solidFill>
                <a:prstDash val="solid"/>
                <a:round/>
                <a:headEnd type="none" w="sm" len="sm"/>
                <a:tailEnd type="none" w="sm" len="sm"/>
              </a:ln>
            </p:spPr>
          </p:pic>
          <p:pic>
            <p:nvPicPr>
              <p:cNvPr id="272" name="Google Shape;272;p10" descr="A close up of a flower&#10;&#10;Description automatically generated"/>
              <p:cNvPicPr preferRelativeResize="0"/>
              <p:nvPr/>
            </p:nvPicPr>
            <p:blipFill rotWithShape="1">
              <a:blip r:embed="rId9">
                <a:alphaModFix/>
              </a:blip>
              <a:srcRect r="10738" b="5949"/>
              <a:stretch/>
            </p:blipFill>
            <p:spPr>
              <a:xfrm>
                <a:off x="2676629" y="5514626"/>
                <a:ext cx="1489641" cy="1046384"/>
              </a:xfrm>
              <a:prstGeom prst="rect">
                <a:avLst/>
              </a:prstGeom>
              <a:noFill/>
              <a:ln w="38100" cap="flat" cmpd="sng">
                <a:solidFill>
                  <a:srgbClr val="003865"/>
                </a:solidFill>
                <a:prstDash val="solid"/>
                <a:round/>
                <a:headEnd type="none" w="sm" len="sm"/>
                <a:tailEnd type="none" w="sm" len="sm"/>
              </a:ln>
            </p:spPr>
          </p:pic>
        </p:grpSp>
      </p:grpSp>
      <p:grpSp>
        <p:nvGrpSpPr>
          <p:cNvPr id="273" name="Google Shape;273;p10"/>
          <p:cNvGrpSpPr/>
          <p:nvPr/>
        </p:nvGrpSpPr>
        <p:grpSpPr>
          <a:xfrm>
            <a:off x="2097466" y="4138669"/>
            <a:ext cx="7769716" cy="1050000"/>
            <a:chOff x="573466" y="4138669"/>
            <a:chExt cx="7769716" cy="1050000"/>
          </a:xfrm>
        </p:grpSpPr>
        <p:pic>
          <p:nvPicPr>
            <p:cNvPr id="274" name="Google Shape;274;p10" descr="The roof of a building&#10;&#10;Description automatically generated"/>
            <p:cNvPicPr preferRelativeResize="0"/>
            <p:nvPr/>
          </p:nvPicPr>
          <p:blipFill rotWithShape="1">
            <a:blip r:embed="rId3">
              <a:alphaModFix/>
            </a:blip>
            <a:srcRect t="15537" r="7055"/>
            <a:stretch/>
          </p:blipFill>
          <p:spPr>
            <a:xfrm>
              <a:off x="6804248" y="4151469"/>
              <a:ext cx="1538934" cy="997148"/>
            </a:xfrm>
            <a:prstGeom prst="rect">
              <a:avLst/>
            </a:prstGeom>
            <a:noFill/>
            <a:ln w="38100" cap="flat" cmpd="sng">
              <a:solidFill>
                <a:srgbClr val="003865"/>
              </a:solidFill>
              <a:prstDash val="solid"/>
              <a:round/>
              <a:headEnd type="none" w="sm" len="sm"/>
              <a:tailEnd type="none" w="sm" len="sm"/>
            </a:ln>
          </p:spPr>
        </p:pic>
        <p:pic>
          <p:nvPicPr>
            <p:cNvPr id="275" name="Google Shape;275;p10" descr="A picture containing building, clock, outdoor, red&#10;&#10;Description automatically generated"/>
            <p:cNvPicPr preferRelativeResize="0"/>
            <p:nvPr/>
          </p:nvPicPr>
          <p:blipFill rotWithShape="1">
            <a:blip r:embed="rId4">
              <a:alphaModFix/>
            </a:blip>
            <a:srcRect/>
            <a:stretch/>
          </p:blipFill>
          <p:spPr>
            <a:xfrm>
              <a:off x="573466" y="4142286"/>
              <a:ext cx="1538935" cy="1025956"/>
            </a:xfrm>
            <a:prstGeom prst="rect">
              <a:avLst/>
            </a:prstGeom>
            <a:noFill/>
            <a:ln w="38100" cap="flat" cmpd="sng">
              <a:solidFill>
                <a:srgbClr val="003865"/>
              </a:solidFill>
              <a:prstDash val="solid"/>
              <a:round/>
              <a:headEnd type="none" w="sm" len="sm"/>
              <a:tailEnd type="none" w="sm" len="sm"/>
            </a:ln>
          </p:spPr>
        </p:pic>
        <p:pic>
          <p:nvPicPr>
            <p:cNvPr id="276" name="Google Shape;276;p10" descr="A castle on a cloudy day&#10;&#10;Description automatically generated"/>
            <p:cNvPicPr preferRelativeResize="0"/>
            <p:nvPr/>
          </p:nvPicPr>
          <p:blipFill rotWithShape="1">
            <a:blip r:embed="rId8">
              <a:alphaModFix/>
            </a:blip>
            <a:srcRect l="1" r="37222"/>
            <a:stretch/>
          </p:blipFill>
          <p:spPr>
            <a:xfrm>
              <a:off x="2749191" y="4138669"/>
              <a:ext cx="1443081" cy="1046384"/>
            </a:xfrm>
            <a:prstGeom prst="rect">
              <a:avLst/>
            </a:prstGeom>
            <a:noFill/>
            <a:ln w="38100" cap="flat" cmpd="sng">
              <a:solidFill>
                <a:srgbClr val="003865"/>
              </a:solidFill>
              <a:prstDash val="solid"/>
              <a:round/>
              <a:headEnd type="none" w="sm" len="sm"/>
              <a:tailEnd type="none" w="sm" len="sm"/>
            </a:ln>
          </p:spPr>
        </p:pic>
        <p:pic>
          <p:nvPicPr>
            <p:cNvPr id="277" name="Google Shape;277;p10" descr="A large stone building with a tower in the background&#10;&#10;Description automatically generated"/>
            <p:cNvPicPr preferRelativeResize="0"/>
            <p:nvPr/>
          </p:nvPicPr>
          <p:blipFill rotWithShape="1">
            <a:blip r:embed="rId10">
              <a:alphaModFix/>
            </a:blip>
            <a:srcRect b="6342"/>
            <a:stretch/>
          </p:blipFill>
          <p:spPr>
            <a:xfrm>
              <a:off x="4743083" y="4142286"/>
              <a:ext cx="1489641" cy="1046383"/>
            </a:xfrm>
            <a:prstGeom prst="rect">
              <a:avLst/>
            </a:prstGeom>
            <a:noFill/>
            <a:ln w="38100" cap="flat" cmpd="sng">
              <a:solidFill>
                <a:srgbClr val="003865"/>
              </a:solidFill>
              <a:prstDash val="solid"/>
              <a:round/>
              <a:headEnd type="none" w="sm" len="sm"/>
              <a:tailEnd type="none" w="sm" len="sm"/>
            </a:ln>
          </p:spPr>
        </p:pic>
      </p:grpSp>
      <p:grpSp>
        <p:nvGrpSpPr>
          <p:cNvPr id="278" name="Google Shape;278;p10"/>
          <p:cNvGrpSpPr/>
          <p:nvPr/>
        </p:nvGrpSpPr>
        <p:grpSpPr>
          <a:xfrm>
            <a:off x="1991544" y="3282830"/>
            <a:ext cx="8052086" cy="646290"/>
            <a:chOff x="508829" y="3282830"/>
            <a:chExt cx="8052086" cy="646290"/>
          </a:xfrm>
        </p:grpSpPr>
        <p:sp>
          <p:nvSpPr>
            <p:cNvPr id="279" name="Google Shape;279;p10"/>
            <p:cNvSpPr/>
            <p:nvPr/>
          </p:nvSpPr>
          <p:spPr>
            <a:xfrm>
              <a:off x="508829" y="3334113"/>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FDB14F"/>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80" name="Google Shape;280;p10"/>
            <p:cNvSpPr/>
            <p:nvPr/>
          </p:nvSpPr>
          <p:spPr>
            <a:xfrm rot="280671">
              <a:off x="846281" y="3421309"/>
              <a:ext cx="1031051"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003865"/>
                  </a:solidFill>
                  <a:latin typeface="Arial"/>
                  <a:ea typeface="Arial"/>
                  <a:cs typeface="Arial"/>
                  <a:sym typeface="Arial"/>
                </a:rPr>
                <a:t>England</a:t>
              </a:r>
              <a:endParaRPr kern="0">
                <a:solidFill>
                  <a:srgbClr val="003865"/>
                </a:solidFill>
                <a:latin typeface="Arial"/>
                <a:ea typeface="Arial"/>
                <a:cs typeface="Arial"/>
                <a:sym typeface="Arial"/>
              </a:endParaRPr>
            </a:p>
          </p:txBody>
        </p:sp>
        <p:sp>
          <p:nvSpPr>
            <p:cNvPr id="281" name="Google Shape;281;p10"/>
            <p:cNvSpPr/>
            <p:nvPr/>
          </p:nvSpPr>
          <p:spPr>
            <a:xfrm rot="-403488">
              <a:off x="2571545" y="3334113"/>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0081CA"/>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82" name="Google Shape;282;p10"/>
            <p:cNvSpPr/>
            <p:nvPr/>
          </p:nvSpPr>
          <p:spPr>
            <a:xfrm rot="-122817">
              <a:off x="2883350" y="3421309"/>
              <a:ext cx="1082348"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Scotland</a:t>
              </a:r>
              <a:endParaRPr kern="0">
                <a:solidFill>
                  <a:srgbClr val="FFFFFF"/>
                </a:solidFill>
                <a:latin typeface="Arial"/>
                <a:ea typeface="Arial"/>
                <a:cs typeface="Arial"/>
                <a:sym typeface="Arial"/>
              </a:endParaRPr>
            </a:p>
          </p:txBody>
        </p:sp>
        <p:sp>
          <p:nvSpPr>
            <p:cNvPr id="283" name="Google Shape;283;p10"/>
            <p:cNvSpPr/>
            <p:nvPr/>
          </p:nvSpPr>
          <p:spPr>
            <a:xfrm rot="-403488">
              <a:off x="4691526" y="3334113"/>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7793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84" name="Google Shape;284;p10"/>
            <p:cNvSpPr/>
            <p:nvPr/>
          </p:nvSpPr>
          <p:spPr>
            <a:xfrm rot="21477183">
              <a:off x="5135868" y="3282830"/>
              <a:ext cx="817275" cy="646290"/>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Wales</a:t>
              </a:r>
              <a:endParaRPr kern="0">
                <a:solidFill>
                  <a:srgbClr val="FFFFFF"/>
                </a:solidFill>
                <a:latin typeface="Arial"/>
                <a:ea typeface="Arial"/>
                <a:cs typeface="Arial"/>
                <a:sym typeface="Arial"/>
              </a:endParaRPr>
            </a:p>
          </p:txBody>
        </p:sp>
        <p:sp>
          <p:nvSpPr>
            <p:cNvPr id="285" name="Google Shape;285;p10"/>
            <p:cNvSpPr/>
            <p:nvPr/>
          </p:nvSpPr>
          <p:spPr>
            <a:xfrm>
              <a:off x="6693143" y="3318498"/>
              <a:ext cx="1864779"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C626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286" name="Google Shape;286;p10"/>
            <p:cNvSpPr/>
            <p:nvPr/>
          </p:nvSpPr>
          <p:spPr>
            <a:xfrm rot="280671">
              <a:off x="6709126" y="3421309"/>
              <a:ext cx="1851789"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Northern Ireland</a:t>
              </a:r>
              <a:endParaRPr kern="0">
                <a:solidFill>
                  <a:srgbClr val="FFFFFF"/>
                </a:solidFill>
                <a:latin typeface="Arial"/>
                <a:ea typeface="Arial"/>
                <a:cs typeface="Arial"/>
                <a:sym typeface="Arial"/>
              </a:endParaRPr>
            </a:p>
          </p:txBody>
        </p:sp>
      </p:grpSp>
      <p:pic>
        <p:nvPicPr>
          <p:cNvPr id="287" name="Google Shape;287;p10" descr="A picture containing nature&#10;&#10;Description automatically generated"/>
          <p:cNvPicPr preferRelativeResize="0"/>
          <p:nvPr/>
        </p:nvPicPr>
        <p:blipFill rotWithShape="1">
          <a:blip r:embed="rId11">
            <a:alphaModFix/>
          </a:blip>
          <a:srcRect/>
          <a:stretch/>
        </p:blipFill>
        <p:spPr>
          <a:xfrm>
            <a:off x="2581482" y="2776298"/>
            <a:ext cx="2126612" cy="3307489"/>
          </a:xfrm>
          <a:prstGeom prst="rect">
            <a:avLst/>
          </a:prstGeom>
          <a:noFill/>
          <a:ln>
            <a:noFill/>
          </a:ln>
        </p:spPr>
      </p:pic>
      <p:pic>
        <p:nvPicPr>
          <p:cNvPr id="288" name="Google Shape;288;p10" descr="A close up of a sign&#10;&#10;Description automatically generated"/>
          <p:cNvPicPr preferRelativeResize="0"/>
          <p:nvPr/>
        </p:nvPicPr>
        <p:blipFill rotWithShape="1">
          <a:blip r:embed="rId12">
            <a:alphaModFix/>
          </a:blip>
          <a:srcRect/>
          <a:stretch/>
        </p:blipFill>
        <p:spPr>
          <a:xfrm>
            <a:off x="5713287" y="3430483"/>
            <a:ext cx="4153892" cy="2466373"/>
          </a:xfrm>
          <a:prstGeom prst="rect">
            <a:avLst/>
          </a:prstGeom>
          <a:noFill/>
          <a:ln>
            <a:noFill/>
          </a:ln>
        </p:spPr>
      </p:pic>
      <p:sp>
        <p:nvSpPr>
          <p:cNvPr id="289" name="Google Shape;289;p10"/>
          <p:cNvSpPr/>
          <p:nvPr/>
        </p:nvSpPr>
        <p:spPr>
          <a:xfrm>
            <a:off x="3260934" y="2525629"/>
            <a:ext cx="2693366" cy="338554"/>
          </a:xfrm>
          <a:prstGeom prst="rect">
            <a:avLst/>
          </a:prstGeom>
          <a:solidFill>
            <a:srgbClr val="C6262C"/>
          </a:solidFill>
          <a:ln>
            <a:noFill/>
          </a:ln>
        </p:spPr>
        <p:txBody>
          <a:bodyPr spcFirstLastPara="1" wrap="square" lIns="91425" tIns="45700" rIns="91425" bIns="45700" anchor="t" anchorCtr="0">
            <a:spAutoFit/>
          </a:bodyPr>
          <a:lstStyle/>
          <a:p>
            <a:pPr>
              <a:buClr>
                <a:srgbClr val="000000"/>
              </a:buClr>
            </a:pPr>
            <a:r>
              <a:rPr lang="en-GB" sz="1600" kern="0">
                <a:solidFill>
                  <a:srgbClr val="FFFFFF"/>
                </a:solidFill>
                <a:latin typeface="Arial"/>
                <a:ea typeface="Arial"/>
                <a:cs typeface="Arial"/>
                <a:sym typeface="Arial"/>
              </a:rPr>
              <a:t>Click to reveal the answers!</a:t>
            </a:r>
            <a:endParaRPr sz="1400" kern="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8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28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4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1"/>
          <p:cNvSpPr txBox="1">
            <a:spLocks noGrp="1"/>
          </p:cNvSpPr>
          <p:nvPr>
            <p:ph type="body" idx="4294967295"/>
          </p:nvPr>
        </p:nvSpPr>
        <p:spPr>
          <a:xfrm>
            <a:off x="5467188" y="1597217"/>
            <a:ext cx="4877285" cy="1316283"/>
          </a:xfrm>
          <a:prstGeom prst="rect">
            <a:avLst/>
          </a:prstGeom>
          <a:noFill/>
          <a:ln>
            <a:noFill/>
          </a:ln>
        </p:spPr>
        <p:txBody>
          <a:bodyPr spcFirstLastPara="1" wrap="square" lIns="91425" tIns="45700" rIns="91425" bIns="45700" anchor="t" anchorCtr="0">
            <a:normAutofit/>
          </a:bodyPr>
          <a:lstStyle/>
          <a:p>
            <a:pPr marL="0" indent="0">
              <a:spcBef>
                <a:spcPts val="0"/>
              </a:spcBef>
              <a:buSzPts val="1600"/>
              <a:buNone/>
            </a:pPr>
            <a:endParaRPr sz="1600">
              <a:solidFill>
                <a:srgbClr val="003865"/>
              </a:solidFill>
              <a:latin typeface="Arial"/>
              <a:ea typeface="Arial"/>
              <a:cs typeface="Arial"/>
              <a:sym typeface="Arial"/>
            </a:endParaRPr>
          </a:p>
          <a:p>
            <a:pPr marL="0" indent="0">
              <a:spcBef>
                <a:spcPts val="320"/>
              </a:spcBef>
              <a:buClr>
                <a:srgbClr val="003865"/>
              </a:buClr>
              <a:buSzPts val="1600"/>
              <a:buNone/>
            </a:pPr>
            <a:r>
              <a:rPr lang="en-GB" sz="1600">
                <a:solidFill>
                  <a:srgbClr val="003865"/>
                </a:solidFill>
                <a:latin typeface="Arial"/>
                <a:ea typeface="Arial"/>
                <a:cs typeface="Arial"/>
                <a:sym typeface="Arial"/>
              </a:rPr>
              <a:t>Look at these Olympic and Paralympic Mascots from past Games. What do you like about each mascot design?</a:t>
            </a:r>
            <a:endParaRPr/>
          </a:p>
        </p:txBody>
      </p:sp>
      <p:sp>
        <p:nvSpPr>
          <p:cNvPr id="296" name="Google Shape;296;p11"/>
          <p:cNvSpPr/>
          <p:nvPr/>
        </p:nvSpPr>
        <p:spPr>
          <a:xfrm rot="-191974">
            <a:off x="1410914" y="1807277"/>
            <a:ext cx="3823555" cy="705660"/>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297" name="Google Shape;297;p11"/>
          <p:cNvSpPr txBox="1"/>
          <p:nvPr/>
        </p:nvSpPr>
        <p:spPr>
          <a:xfrm rot="-187842">
            <a:off x="1619220" y="1898678"/>
            <a:ext cx="4734470"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What makes a good mascot? </a:t>
            </a:r>
            <a:br>
              <a:rPr lang="en-GB" sz="2000" kern="0">
                <a:solidFill>
                  <a:srgbClr val="FFFFFF"/>
                </a:solidFill>
                <a:latin typeface="Arial"/>
                <a:ea typeface="Arial"/>
                <a:cs typeface="Arial"/>
                <a:sym typeface="Arial"/>
              </a:rPr>
            </a:br>
            <a:r>
              <a:rPr lang="en-GB" sz="2000" kern="0">
                <a:solidFill>
                  <a:srgbClr val="FFFFFF"/>
                </a:solidFill>
                <a:latin typeface="Arial"/>
                <a:ea typeface="Arial"/>
                <a:cs typeface="Arial"/>
                <a:sym typeface="Arial"/>
              </a:rPr>
              <a:t>The design</a:t>
            </a:r>
            <a:endParaRPr sz="1400" kern="0">
              <a:solidFill>
                <a:srgbClr val="000000"/>
              </a:solidFill>
              <a:latin typeface="Arial"/>
              <a:cs typeface="Arial"/>
              <a:sym typeface="Arial"/>
            </a:endParaRPr>
          </a:p>
        </p:txBody>
      </p:sp>
      <p:pic>
        <p:nvPicPr>
          <p:cNvPr id="298" name="Google Shape;298;p11"/>
          <p:cNvPicPr preferRelativeResize="0"/>
          <p:nvPr/>
        </p:nvPicPr>
        <p:blipFill rotWithShape="1">
          <a:blip r:embed="rId3">
            <a:alphaModFix/>
          </a:blip>
          <a:srcRect/>
          <a:stretch/>
        </p:blipFill>
        <p:spPr>
          <a:xfrm>
            <a:off x="1498848" y="2720114"/>
            <a:ext cx="9144000" cy="3820270"/>
          </a:xfrm>
          <a:prstGeom prst="rect">
            <a:avLst/>
          </a:prstGeom>
          <a:noFill/>
          <a:ln>
            <a:noFill/>
          </a:ln>
        </p:spPr>
      </p:pic>
      <p:grpSp>
        <p:nvGrpSpPr>
          <p:cNvPr id="299" name="Google Shape;299;p11"/>
          <p:cNvGrpSpPr/>
          <p:nvPr/>
        </p:nvGrpSpPr>
        <p:grpSpPr>
          <a:xfrm>
            <a:off x="1524000" y="2913489"/>
            <a:ext cx="9144000" cy="3819525"/>
            <a:chOff x="0" y="2913488"/>
            <a:chExt cx="9144000" cy="3819525"/>
          </a:xfrm>
        </p:grpSpPr>
        <p:pic>
          <p:nvPicPr>
            <p:cNvPr id="300" name="Google Shape;300;p11"/>
            <p:cNvPicPr preferRelativeResize="0"/>
            <p:nvPr/>
          </p:nvPicPr>
          <p:blipFill>
            <a:blip r:embed="rId4">
              <a:alphaModFix/>
            </a:blip>
            <a:stretch>
              <a:fillRect/>
            </a:stretch>
          </p:blipFill>
          <p:spPr>
            <a:xfrm>
              <a:off x="0" y="2913488"/>
              <a:ext cx="9144000" cy="3819525"/>
            </a:xfrm>
            <a:prstGeom prst="rect">
              <a:avLst/>
            </a:prstGeom>
            <a:noFill/>
            <a:ln>
              <a:noFill/>
            </a:ln>
          </p:spPr>
        </p:pic>
        <p:pic>
          <p:nvPicPr>
            <p:cNvPr id="301" name="Google Shape;301;p11"/>
            <p:cNvPicPr preferRelativeResize="0"/>
            <p:nvPr/>
          </p:nvPicPr>
          <p:blipFill>
            <a:blip r:embed="rId5">
              <a:alphaModFix/>
            </a:blip>
            <a:stretch>
              <a:fillRect/>
            </a:stretch>
          </p:blipFill>
          <p:spPr>
            <a:xfrm>
              <a:off x="4778438" y="6102800"/>
              <a:ext cx="1476375" cy="619125"/>
            </a:xfrm>
            <a:prstGeom prst="rect">
              <a:avLst/>
            </a:prstGeom>
            <a:noFill/>
            <a:ln>
              <a:noFill/>
            </a:ln>
          </p:spPr>
        </p:pic>
        <p:pic>
          <p:nvPicPr>
            <p:cNvPr id="302" name="Google Shape;302;p11"/>
            <p:cNvPicPr preferRelativeResize="0"/>
            <p:nvPr/>
          </p:nvPicPr>
          <p:blipFill rotWithShape="1">
            <a:blip r:embed="rId6">
              <a:alphaModFix/>
            </a:blip>
            <a:srcRect/>
            <a:stretch/>
          </p:blipFill>
          <p:spPr>
            <a:xfrm>
              <a:off x="5132625" y="4918975"/>
              <a:ext cx="768000" cy="1183825"/>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2"/>
          <p:cNvSpPr txBox="1">
            <a:spLocks noGrp="1"/>
          </p:cNvSpPr>
          <p:nvPr>
            <p:ph type="body" idx="4294967295"/>
          </p:nvPr>
        </p:nvSpPr>
        <p:spPr>
          <a:xfrm>
            <a:off x="1847528" y="3028034"/>
            <a:ext cx="3898776" cy="2849239"/>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lt1"/>
              </a:buClr>
              <a:buSzPts val="1800"/>
              <a:buNone/>
            </a:pPr>
            <a:r>
              <a:rPr lang="en-GB" sz="1800">
                <a:solidFill>
                  <a:schemeClr val="lt1"/>
                </a:solidFill>
                <a:latin typeface="Arial"/>
                <a:ea typeface="Arial"/>
                <a:cs typeface="Arial"/>
                <a:sym typeface="Arial"/>
              </a:rPr>
              <a:t>How can you make your character:</a:t>
            </a:r>
            <a:endParaRPr/>
          </a:p>
          <a:p>
            <a:pPr marL="342900" indent="-342900">
              <a:spcBef>
                <a:spcPts val="360"/>
              </a:spcBef>
              <a:buClr>
                <a:schemeClr val="lt1"/>
              </a:buClr>
              <a:buSzPts val="1800"/>
            </a:pPr>
            <a:r>
              <a:rPr lang="en-GB" sz="1800">
                <a:solidFill>
                  <a:schemeClr val="lt1"/>
                </a:solidFill>
                <a:latin typeface="Arial"/>
                <a:ea typeface="Arial"/>
                <a:cs typeface="Arial"/>
                <a:sym typeface="Arial"/>
              </a:rPr>
              <a:t>fun-loving, playful</a:t>
            </a:r>
            <a:endParaRPr/>
          </a:p>
          <a:p>
            <a:pPr marL="342900" indent="-342900">
              <a:spcBef>
                <a:spcPts val="360"/>
              </a:spcBef>
              <a:buClr>
                <a:schemeClr val="lt1"/>
              </a:buClr>
              <a:buSzPts val="1800"/>
            </a:pPr>
            <a:r>
              <a:rPr lang="en-GB" sz="1800">
                <a:solidFill>
                  <a:schemeClr val="lt1"/>
                </a:solidFill>
                <a:latin typeface="Arial"/>
                <a:ea typeface="Arial"/>
                <a:cs typeface="Arial"/>
                <a:sym typeface="Arial"/>
              </a:rPr>
              <a:t>friendly-faced and welcoming</a:t>
            </a:r>
            <a:endParaRPr/>
          </a:p>
          <a:p>
            <a:pPr marL="342900" indent="-342900">
              <a:spcBef>
                <a:spcPts val="360"/>
              </a:spcBef>
              <a:buClr>
                <a:schemeClr val="lt1"/>
              </a:buClr>
              <a:buSzPts val="1800"/>
            </a:pPr>
            <a:r>
              <a:rPr lang="en-GB" sz="1800">
                <a:solidFill>
                  <a:schemeClr val="lt1"/>
                </a:solidFill>
                <a:latin typeface="Arial"/>
                <a:ea typeface="Arial"/>
                <a:cs typeface="Arial"/>
                <a:sym typeface="Arial"/>
              </a:rPr>
              <a:t>appeal to younger children</a:t>
            </a:r>
            <a:endParaRPr/>
          </a:p>
          <a:p>
            <a:pPr marL="342900" indent="-342900">
              <a:spcBef>
                <a:spcPts val="360"/>
              </a:spcBef>
              <a:buClr>
                <a:schemeClr val="lt1"/>
              </a:buClr>
              <a:buSzPts val="1800"/>
            </a:pPr>
            <a:r>
              <a:rPr lang="en-GB" sz="1800">
                <a:solidFill>
                  <a:schemeClr val="lt1"/>
                </a:solidFill>
                <a:latin typeface="Arial"/>
                <a:ea typeface="Arial"/>
                <a:cs typeface="Arial"/>
                <a:sym typeface="Arial"/>
              </a:rPr>
              <a:t>represent and spread the message and Values of ParalympicsGB?</a:t>
            </a:r>
            <a:endParaRPr/>
          </a:p>
        </p:txBody>
      </p:sp>
      <p:sp>
        <p:nvSpPr>
          <p:cNvPr id="309" name="Google Shape;309;p12"/>
          <p:cNvSpPr/>
          <p:nvPr/>
        </p:nvSpPr>
        <p:spPr>
          <a:xfrm rot="-191974">
            <a:off x="1410914" y="1807277"/>
            <a:ext cx="3823555" cy="705660"/>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310" name="Google Shape;310;p12"/>
          <p:cNvSpPr txBox="1"/>
          <p:nvPr/>
        </p:nvSpPr>
        <p:spPr>
          <a:xfrm rot="-187842">
            <a:off x="1619220" y="1898678"/>
            <a:ext cx="4734470"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What makes a good mascot? </a:t>
            </a:r>
            <a:br>
              <a:rPr lang="en-GB" sz="2000" kern="0">
                <a:solidFill>
                  <a:srgbClr val="FFFFFF"/>
                </a:solidFill>
                <a:latin typeface="Arial"/>
                <a:ea typeface="Arial"/>
                <a:cs typeface="Arial"/>
                <a:sym typeface="Arial"/>
              </a:rPr>
            </a:br>
            <a:r>
              <a:rPr lang="en-GB" sz="2000" kern="0">
                <a:solidFill>
                  <a:srgbClr val="FFFFFF"/>
                </a:solidFill>
                <a:latin typeface="Arial"/>
                <a:ea typeface="Arial"/>
                <a:cs typeface="Arial"/>
                <a:sym typeface="Arial"/>
              </a:rPr>
              <a:t>Personality and story</a:t>
            </a:r>
            <a:endParaRPr sz="1400" kern="0">
              <a:solidFill>
                <a:srgbClr val="000000"/>
              </a:solidFill>
              <a:latin typeface="Arial"/>
              <a:cs typeface="Arial"/>
              <a:sym typeface="Arial"/>
            </a:endParaRPr>
          </a:p>
        </p:txBody>
      </p:sp>
      <p:pic>
        <p:nvPicPr>
          <p:cNvPr id="311" name="Google Shape;311;p12"/>
          <p:cNvPicPr preferRelativeResize="0"/>
          <p:nvPr/>
        </p:nvPicPr>
        <p:blipFill rotWithShape="1">
          <a:blip r:embed="rId3">
            <a:alphaModFix/>
          </a:blip>
          <a:srcRect/>
          <a:stretch/>
        </p:blipFill>
        <p:spPr>
          <a:xfrm>
            <a:off x="5718657" y="2191015"/>
            <a:ext cx="4629078" cy="3927975"/>
          </a:xfrm>
          <a:prstGeom prst="rect">
            <a:avLst/>
          </a:prstGeom>
          <a:noFill/>
          <a:ln>
            <a:noFill/>
          </a:ln>
        </p:spPr>
      </p:pic>
      <p:sp>
        <p:nvSpPr>
          <p:cNvPr id="312" name="Google Shape;312;p12"/>
          <p:cNvSpPr/>
          <p:nvPr/>
        </p:nvSpPr>
        <p:spPr>
          <a:xfrm flipH="1">
            <a:off x="7176120" y="1096508"/>
            <a:ext cx="2723720" cy="917968"/>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C626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313" name="Google Shape;313;p12"/>
          <p:cNvSpPr txBox="1"/>
          <p:nvPr/>
        </p:nvSpPr>
        <p:spPr>
          <a:xfrm rot="-240151">
            <a:off x="7389266" y="1247440"/>
            <a:ext cx="2297428" cy="584775"/>
          </a:xfrm>
          <a:prstGeom prst="rect">
            <a:avLst/>
          </a:prstGeom>
          <a:noFill/>
          <a:ln>
            <a:noFill/>
          </a:ln>
        </p:spPr>
        <p:txBody>
          <a:bodyPr spcFirstLastPara="1" wrap="square" lIns="91425" tIns="45700" rIns="91425" bIns="45700" anchor="t" anchorCtr="0">
            <a:spAutoFit/>
          </a:bodyPr>
          <a:lstStyle/>
          <a:p>
            <a:pPr algn="ctr">
              <a:buClr>
                <a:srgbClr val="000000"/>
              </a:buClr>
            </a:pPr>
            <a:r>
              <a:rPr lang="en-GB" sz="1600" b="1" kern="0">
                <a:solidFill>
                  <a:srgbClr val="FFFFFF"/>
                </a:solidFill>
                <a:latin typeface="Arial"/>
                <a:ea typeface="Arial"/>
                <a:cs typeface="Arial"/>
                <a:sym typeface="Arial"/>
              </a:rPr>
              <a:t>Pride</a:t>
            </a:r>
            <a:endParaRPr sz="1400" kern="0">
              <a:solidFill>
                <a:srgbClr val="000000"/>
              </a:solidFill>
              <a:latin typeface="Arial"/>
              <a:cs typeface="Arial"/>
              <a:sym typeface="Arial"/>
            </a:endParaRPr>
          </a:p>
          <a:p>
            <a:pPr algn="ctr">
              <a:buClr>
                <a:srgbClr val="000000"/>
              </a:buClr>
            </a:pPr>
            <a:r>
              <a:rPr lang="en-GB" sz="1600" b="1" kern="0">
                <a:solidFill>
                  <a:srgbClr val="FFFFFF"/>
                </a:solidFill>
                <a:latin typeface="Arial"/>
                <a:ea typeface="Arial"/>
                <a:cs typeface="Arial"/>
                <a:sym typeface="Arial"/>
              </a:rPr>
              <a:t>Team GB mascot</a:t>
            </a:r>
            <a:endParaRPr sz="1600" kern="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3"/>
          <p:cNvSpPr txBox="1">
            <a:spLocks noGrp="1"/>
          </p:cNvSpPr>
          <p:nvPr>
            <p:ph type="body" idx="4294967295"/>
          </p:nvPr>
        </p:nvSpPr>
        <p:spPr>
          <a:xfrm>
            <a:off x="1961963" y="2948490"/>
            <a:ext cx="3609975" cy="2568743"/>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lt1"/>
              </a:buClr>
              <a:buSzPts val="1800"/>
              <a:buNone/>
            </a:pPr>
            <a:r>
              <a:rPr lang="en-GB" sz="1800">
                <a:solidFill>
                  <a:schemeClr val="lt1"/>
                </a:solidFill>
                <a:latin typeface="Arial"/>
                <a:ea typeface="Arial"/>
                <a:cs typeface="Arial"/>
                <a:sym typeface="Arial"/>
              </a:rPr>
              <a:t>Remember. Mascots can’t speak.  Think carefully about:</a:t>
            </a:r>
            <a:endParaRPr/>
          </a:p>
          <a:p>
            <a:pPr marL="342900" indent="-342900">
              <a:spcBef>
                <a:spcPts val="360"/>
              </a:spcBef>
              <a:buClr>
                <a:schemeClr val="lt1"/>
              </a:buClr>
              <a:buSzPts val="1800"/>
            </a:pPr>
            <a:r>
              <a:rPr lang="en-GB" sz="1800">
                <a:solidFill>
                  <a:schemeClr val="lt1"/>
                </a:solidFill>
                <a:latin typeface="Arial"/>
                <a:ea typeface="Arial"/>
                <a:cs typeface="Arial"/>
                <a:sym typeface="Arial"/>
              </a:rPr>
              <a:t>facial expressions </a:t>
            </a:r>
            <a:endParaRPr/>
          </a:p>
          <a:p>
            <a:pPr marL="342900" indent="-342900">
              <a:spcBef>
                <a:spcPts val="360"/>
              </a:spcBef>
              <a:buClr>
                <a:schemeClr val="lt1"/>
              </a:buClr>
              <a:buSzPts val="1800"/>
            </a:pPr>
            <a:r>
              <a:rPr lang="en-GB" sz="1800">
                <a:solidFill>
                  <a:schemeClr val="lt1"/>
                </a:solidFill>
                <a:latin typeface="Arial"/>
                <a:ea typeface="Arial"/>
                <a:cs typeface="Arial"/>
                <a:sym typeface="Arial"/>
              </a:rPr>
              <a:t>mannerisms </a:t>
            </a:r>
            <a:endParaRPr/>
          </a:p>
          <a:p>
            <a:pPr marL="342900" indent="-342900">
              <a:spcBef>
                <a:spcPts val="360"/>
              </a:spcBef>
              <a:buClr>
                <a:schemeClr val="lt1"/>
              </a:buClr>
              <a:buSzPts val="1800"/>
            </a:pPr>
            <a:r>
              <a:rPr lang="en-GB" sz="1800">
                <a:solidFill>
                  <a:schemeClr val="lt1"/>
                </a:solidFill>
                <a:latin typeface="Arial"/>
                <a:ea typeface="Arial"/>
                <a:cs typeface="Arial"/>
                <a:sym typeface="Arial"/>
              </a:rPr>
              <a:t>gesture</a:t>
            </a:r>
            <a:endParaRPr/>
          </a:p>
          <a:p>
            <a:pPr marL="342900" indent="-342900">
              <a:spcBef>
                <a:spcPts val="360"/>
              </a:spcBef>
              <a:buClr>
                <a:schemeClr val="lt1"/>
              </a:buClr>
              <a:buSzPts val="1800"/>
            </a:pPr>
            <a:r>
              <a:rPr lang="en-GB" sz="1800">
                <a:solidFill>
                  <a:schemeClr val="lt1"/>
                </a:solidFill>
                <a:latin typeface="Arial"/>
                <a:ea typeface="Arial"/>
                <a:cs typeface="Arial"/>
                <a:sym typeface="Arial"/>
              </a:rPr>
              <a:t>colour</a:t>
            </a:r>
            <a:endParaRPr/>
          </a:p>
          <a:p>
            <a:pPr marL="342900" indent="-342900">
              <a:spcBef>
                <a:spcPts val="360"/>
              </a:spcBef>
              <a:buClr>
                <a:schemeClr val="lt1"/>
              </a:buClr>
              <a:buSzPts val="1800"/>
            </a:pPr>
            <a:r>
              <a:rPr lang="en-GB" sz="1800">
                <a:solidFill>
                  <a:schemeClr val="lt1"/>
                </a:solidFill>
                <a:latin typeface="Arial"/>
                <a:ea typeface="Arial"/>
                <a:cs typeface="Arial"/>
                <a:sym typeface="Arial"/>
              </a:rPr>
              <a:t>pose</a:t>
            </a:r>
            <a:endParaRPr/>
          </a:p>
        </p:txBody>
      </p:sp>
      <p:pic>
        <p:nvPicPr>
          <p:cNvPr id="320" name="Google Shape;320;p13" descr="A picture containing building, ground, indoor&#10;&#10;Description automatically generated"/>
          <p:cNvPicPr preferRelativeResize="0"/>
          <p:nvPr/>
        </p:nvPicPr>
        <p:blipFill rotWithShape="1">
          <a:blip r:embed="rId3">
            <a:alphaModFix/>
          </a:blip>
          <a:srcRect r="17709"/>
          <a:stretch/>
        </p:blipFill>
        <p:spPr>
          <a:xfrm rot="427908">
            <a:off x="6090502" y="3166980"/>
            <a:ext cx="4000456" cy="3142045"/>
          </a:xfrm>
          <a:prstGeom prst="rect">
            <a:avLst/>
          </a:prstGeom>
          <a:noFill/>
          <a:ln w="38100" cap="flat" cmpd="sng">
            <a:solidFill>
              <a:schemeClr val="lt1"/>
            </a:solidFill>
            <a:prstDash val="solid"/>
            <a:round/>
            <a:headEnd type="none" w="sm" len="sm"/>
            <a:tailEnd type="none" w="sm" len="sm"/>
          </a:ln>
        </p:spPr>
      </p:pic>
      <p:pic>
        <p:nvPicPr>
          <p:cNvPr id="321" name="Google Shape;321;p13" descr="A picture containing sky, tree, outdoor, ground&#10;&#10;Description automatically generated"/>
          <p:cNvPicPr preferRelativeResize="0"/>
          <p:nvPr/>
        </p:nvPicPr>
        <p:blipFill rotWithShape="1">
          <a:blip r:embed="rId4">
            <a:alphaModFix/>
          </a:blip>
          <a:srcRect l="10217" r="7491"/>
          <a:stretch/>
        </p:blipFill>
        <p:spPr>
          <a:xfrm rot="-477043">
            <a:off x="5746365" y="942883"/>
            <a:ext cx="2901987" cy="2434449"/>
          </a:xfrm>
          <a:prstGeom prst="rect">
            <a:avLst/>
          </a:prstGeom>
          <a:noFill/>
          <a:ln w="38100" cap="flat" cmpd="sng">
            <a:solidFill>
              <a:schemeClr val="lt1"/>
            </a:solidFill>
            <a:prstDash val="solid"/>
            <a:round/>
            <a:headEnd type="none" w="sm" len="sm"/>
            <a:tailEnd type="none" w="sm" len="sm"/>
          </a:ln>
        </p:spPr>
      </p:pic>
      <p:sp>
        <p:nvSpPr>
          <p:cNvPr id="322" name="Google Shape;322;p13"/>
          <p:cNvSpPr/>
          <p:nvPr/>
        </p:nvSpPr>
        <p:spPr>
          <a:xfrm rot="-191974">
            <a:off x="1410914" y="1807277"/>
            <a:ext cx="3823555" cy="705660"/>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323" name="Google Shape;323;p13"/>
          <p:cNvSpPr txBox="1"/>
          <p:nvPr/>
        </p:nvSpPr>
        <p:spPr>
          <a:xfrm rot="-187842">
            <a:off x="1619220" y="1898678"/>
            <a:ext cx="4734470"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What makes a good mascot? </a:t>
            </a:r>
            <a:br>
              <a:rPr lang="en-GB" sz="2000" kern="0">
                <a:solidFill>
                  <a:srgbClr val="FFFFFF"/>
                </a:solidFill>
                <a:latin typeface="Arial"/>
                <a:ea typeface="Arial"/>
                <a:cs typeface="Arial"/>
                <a:sym typeface="Arial"/>
              </a:rPr>
            </a:br>
            <a:r>
              <a:rPr lang="en-GB" sz="2000" kern="0">
                <a:solidFill>
                  <a:srgbClr val="FFFFFF"/>
                </a:solidFill>
                <a:latin typeface="Arial"/>
                <a:ea typeface="Arial"/>
                <a:cs typeface="Arial"/>
                <a:sym typeface="Arial"/>
              </a:rPr>
              <a:t>Movement and mime</a:t>
            </a:r>
            <a:endParaRPr sz="1400" kern="0">
              <a:solidFill>
                <a:srgbClr val="000000"/>
              </a:solidFill>
              <a:latin typeface="Arial"/>
              <a:cs typeface="Arial"/>
              <a:sym typeface="Arial"/>
            </a:endParaRPr>
          </a:p>
        </p:txBody>
      </p:sp>
      <p:sp>
        <p:nvSpPr>
          <p:cNvPr id="324" name="Google Shape;324;p13"/>
          <p:cNvSpPr/>
          <p:nvPr/>
        </p:nvSpPr>
        <p:spPr>
          <a:xfrm flipH="1">
            <a:off x="4230819" y="5387646"/>
            <a:ext cx="2723720" cy="917968"/>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C626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325" name="Google Shape;325;p13"/>
          <p:cNvSpPr txBox="1"/>
          <p:nvPr/>
        </p:nvSpPr>
        <p:spPr>
          <a:xfrm rot="-258969">
            <a:off x="4227366" y="5554243"/>
            <a:ext cx="2689140" cy="584775"/>
          </a:xfrm>
          <a:prstGeom prst="rect">
            <a:avLst/>
          </a:prstGeom>
          <a:noFill/>
          <a:ln>
            <a:noFill/>
          </a:ln>
        </p:spPr>
        <p:txBody>
          <a:bodyPr spcFirstLastPara="1" wrap="square" lIns="91425" tIns="45700" rIns="91425" bIns="45700" anchor="t" anchorCtr="0">
            <a:spAutoFit/>
          </a:bodyPr>
          <a:lstStyle/>
          <a:p>
            <a:pPr algn="ctr">
              <a:buClr>
                <a:srgbClr val="000000"/>
              </a:buClr>
            </a:pPr>
            <a:r>
              <a:rPr lang="en-GB" sz="1600" b="1" kern="0">
                <a:solidFill>
                  <a:srgbClr val="FFFFFF"/>
                </a:solidFill>
                <a:latin typeface="Arial"/>
                <a:ea typeface="Arial"/>
                <a:cs typeface="Arial"/>
                <a:sym typeface="Arial"/>
              </a:rPr>
              <a:t>Wenlock and Mandeville</a:t>
            </a:r>
            <a:endParaRPr sz="1400" kern="0">
              <a:solidFill>
                <a:srgbClr val="000000"/>
              </a:solidFill>
              <a:latin typeface="Arial"/>
              <a:cs typeface="Arial"/>
              <a:sym typeface="Arial"/>
            </a:endParaRPr>
          </a:p>
          <a:p>
            <a:pPr algn="ctr">
              <a:buClr>
                <a:srgbClr val="000000"/>
              </a:buClr>
            </a:pPr>
            <a:r>
              <a:rPr lang="en-GB" sz="1600" b="1" kern="0">
                <a:solidFill>
                  <a:srgbClr val="FFFFFF"/>
                </a:solidFill>
                <a:latin typeface="Arial"/>
                <a:ea typeface="Arial"/>
                <a:cs typeface="Arial"/>
                <a:sym typeface="Arial"/>
              </a:rPr>
              <a:t>London 2012 mascots</a:t>
            </a:r>
            <a:endParaRPr sz="1600" kern="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4"/>
          <p:cNvSpPr txBox="1">
            <a:spLocks noGrp="1"/>
          </p:cNvSpPr>
          <p:nvPr>
            <p:ph type="body" idx="4294967295"/>
          </p:nvPr>
        </p:nvSpPr>
        <p:spPr>
          <a:xfrm>
            <a:off x="1766294" y="2564904"/>
            <a:ext cx="6129906" cy="426778"/>
          </a:xfrm>
          <a:prstGeom prst="rect">
            <a:avLst/>
          </a:prstGeom>
          <a:noFill/>
          <a:ln>
            <a:noFill/>
          </a:ln>
        </p:spPr>
        <p:txBody>
          <a:bodyPr spcFirstLastPara="1" wrap="square" lIns="91425" tIns="45700" rIns="91425" bIns="45700" anchor="t" anchorCtr="0">
            <a:normAutofit/>
          </a:bodyPr>
          <a:lstStyle/>
          <a:p>
            <a:pPr marL="0" indent="0">
              <a:spcBef>
                <a:spcPts val="0"/>
              </a:spcBef>
              <a:buClr>
                <a:srgbClr val="003865"/>
              </a:buClr>
              <a:buSzPts val="1665"/>
              <a:buNone/>
            </a:pPr>
            <a:r>
              <a:rPr lang="en-GB" sz="1665" b="1">
                <a:solidFill>
                  <a:srgbClr val="003865"/>
                </a:solidFill>
                <a:latin typeface="Arial"/>
                <a:ea typeface="Arial"/>
                <a:cs typeface="Arial"/>
                <a:sym typeface="Arial"/>
              </a:rPr>
              <a:t>Your challenge is to design a mascot for ParalympicsGB.  </a:t>
            </a:r>
            <a:endParaRPr/>
          </a:p>
          <a:p>
            <a:pPr marL="342900" indent="-237172">
              <a:spcBef>
                <a:spcPts val="333"/>
              </a:spcBef>
              <a:buSzPts val="1665"/>
              <a:buNone/>
            </a:pPr>
            <a:endParaRPr sz="1665" b="1">
              <a:solidFill>
                <a:srgbClr val="003865"/>
              </a:solidFill>
              <a:latin typeface="Arial"/>
              <a:ea typeface="Arial"/>
              <a:cs typeface="Arial"/>
              <a:sym typeface="Arial"/>
            </a:endParaRPr>
          </a:p>
          <a:p>
            <a:pPr marL="342900" indent="-237172">
              <a:spcBef>
                <a:spcPts val="333"/>
              </a:spcBef>
              <a:buSzPts val="1665"/>
              <a:buNone/>
            </a:pPr>
            <a:endParaRPr sz="1665" b="1">
              <a:solidFill>
                <a:srgbClr val="003865"/>
              </a:solidFill>
              <a:latin typeface="Arial"/>
              <a:ea typeface="Arial"/>
              <a:cs typeface="Arial"/>
              <a:sym typeface="Arial"/>
            </a:endParaRPr>
          </a:p>
        </p:txBody>
      </p:sp>
      <p:sp>
        <p:nvSpPr>
          <p:cNvPr id="332" name="Google Shape;332;p14"/>
          <p:cNvSpPr/>
          <p:nvPr/>
        </p:nvSpPr>
        <p:spPr>
          <a:xfrm>
            <a:off x="1782206" y="2991683"/>
            <a:ext cx="5897971" cy="3970277"/>
          </a:xfrm>
          <a:prstGeom prst="rect">
            <a:avLst/>
          </a:prstGeom>
          <a:noFill/>
          <a:ln>
            <a:noFill/>
          </a:ln>
        </p:spPr>
        <p:txBody>
          <a:bodyPr spcFirstLastPara="1" wrap="square" lIns="91425" tIns="45700" rIns="91425" bIns="45700" anchor="t" anchorCtr="0">
            <a:spAutoFit/>
          </a:bodyPr>
          <a:lstStyle/>
          <a:p>
            <a:pPr>
              <a:buClr>
                <a:srgbClr val="000000"/>
              </a:buClr>
            </a:pPr>
            <a:r>
              <a:rPr lang="en-GB" sz="1600" kern="0">
                <a:solidFill>
                  <a:srgbClr val="003865"/>
                </a:solidFill>
                <a:latin typeface="Arial"/>
                <a:ea typeface="Arial"/>
                <a:cs typeface="Arial"/>
                <a:sym typeface="Arial"/>
              </a:rPr>
              <a:t>Your mascot could be anything – an animal, an object, or something completely imaginary! Whatever it is, it should celebrate ParalympicsGB and encourage everyone to get behind the team.  </a:t>
            </a:r>
            <a:endParaRPr sz="1400" kern="0">
              <a:solidFill>
                <a:srgbClr val="000000"/>
              </a:solidFill>
              <a:latin typeface="Arial"/>
              <a:cs typeface="Arial"/>
              <a:sym typeface="Arial"/>
            </a:endParaRPr>
          </a:p>
          <a:p>
            <a:pPr>
              <a:buClr>
                <a:srgbClr val="000000"/>
              </a:buClr>
            </a:pPr>
            <a:endParaRPr sz="1600" kern="0">
              <a:solidFill>
                <a:srgbClr val="003865"/>
              </a:solidFill>
              <a:latin typeface="Arial"/>
              <a:ea typeface="Arial"/>
              <a:cs typeface="Arial"/>
              <a:sym typeface="Arial"/>
            </a:endParaRPr>
          </a:p>
          <a:p>
            <a:pPr>
              <a:buClr>
                <a:srgbClr val="000000"/>
              </a:buClr>
            </a:pPr>
            <a:r>
              <a:rPr lang="en-GB" sz="1600" kern="0">
                <a:solidFill>
                  <a:srgbClr val="003865"/>
                </a:solidFill>
                <a:latin typeface="Arial"/>
                <a:ea typeface="Arial"/>
                <a:cs typeface="Arial"/>
                <a:sym typeface="Arial"/>
              </a:rPr>
              <a:t>Your mascot should:</a:t>
            </a:r>
            <a:endParaRPr sz="1400" kern="0">
              <a:solidFill>
                <a:srgbClr val="000000"/>
              </a:solidFill>
              <a:latin typeface="Arial"/>
              <a:cs typeface="Arial"/>
              <a:sym typeface="Arial"/>
            </a:endParaRPr>
          </a:p>
          <a:p>
            <a:pPr marL="285750" indent="-285750">
              <a:buClr>
                <a:srgbClr val="003865"/>
              </a:buClr>
              <a:buSzPts val="1600"/>
              <a:buFont typeface="Arial"/>
              <a:buChar char="•"/>
            </a:pPr>
            <a:r>
              <a:rPr lang="en-GB" sz="1600" kern="0">
                <a:solidFill>
                  <a:srgbClr val="003865"/>
                </a:solidFill>
                <a:latin typeface="Arial"/>
                <a:ea typeface="Arial"/>
                <a:cs typeface="Arial"/>
                <a:sym typeface="Arial"/>
              </a:rPr>
              <a:t>represent a </a:t>
            </a:r>
            <a:r>
              <a:rPr lang="en-GB" sz="1600" b="1" kern="0">
                <a:solidFill>
                  <a:srgbClr val="003865"/>
                </a:solidFill>
                <a:latin typeface="Arial"/>
                <a:ea typeface="Arial"/>
                <a:cs typeface="Arial"/>
                <a:sym typeface="Arial"/>
              </a:rPr>
              <a:t>physical</a:t>
            </a:r>
            <a:r>
              <a:rPr lang="en-GB" sz="1600" kern="0">
                <a:solidFill>
                  <a:srgbClr val="003865"/>
                </a:solidFill>
                <a:latin typeface="Arial"/>
                <a:ea typeface="Arial"/>
                <a:cs typeface="Arial"/>
                <a:sym typeface="Arial"/>
              </a:rPr>
              <a:t> or </a:t>
            </a:r>
            <a:r>
              <a:rPr lang="en-GB" sz="1600" b="1" kern="0">
                <a:solidFill>
                  <a:srgbClr val="003865"/>
                </a:solidFill>
                <a:latin typeface="Arial"/>
                <a:ea typeface="Arial"/>
                <a:cs typeface="Arial"/>
                <a:sym typeface="Arial"/>
              </a:rPr>
              <a:t>sensory</a:t>
            </a:r>
            <a:r>
              <a:rPr lang="en-GB" sz="1600" kern="0">
                <a:solidFill>
                  <a:srgbClr val="003865"/>
                </a:solidFill>
                <a:latin typeface="Arial"/>
                <a:ea typeface="Arial"/>
                <a:cs typeface="Arial"/>
                <a:sym typeface="Arial"/>
              </a:rPr>
              <a:t> </a:t>
            </a:r>
            <a:r>
              <a:rPr lang="en-GB" sz="1600" b="1" kern="0">
                <a:solidFill>
                  <a:srgbClr val="003865"/>
                </a:solidFill>
                <a:latin typeface="Arial"/>
                <a:ea typeface="Arial"/>
                <a:cs typeface="Arial"/>
                <a:sym typeface="Arial"/>
              </a:rPr>
              <a:t>impairment</a:t>
            </a:r>
            <a:r>
              <a:rPr lang="en-GB" sz="1600" kern="0">
                <a:solidFill>
                  <a:srgbClr val="003865"/>
                </a:solidFill>
                <a:latin typeface="Arial"/>
                <a:ea typeface="Arial"/>
                <a:cs typeface="Arial"/>
                <a:sym typeface="Arial"/>
              </a:rPr>
              <a:t> in some way</a:t>
            </a:r>
            <a:endParaRPr sz="1400" kern="0">
              <a:solidFill>
                <a:srgbClr val="000000"/>
              </a:solidFill>
              <a:latin typeface="Arial"/>
              <a:cs typeface="Arial"/>
              <a:sym typeface="Arial"/>
            </a:endParaRPr>
          </a:p>
          <a:p>
            <a:pPr marL="285750" indent="-285750">
              <a:buClr>
                <a:srgbClr val="003865"/>
              </a:buClr>
              <a:buSzPts val="1600"/>
              <a:buFont typeface="Arial"/>
              <a:buChar char="•"/>
            </a:pPr>
            <a:r>
              <a:rPr lang="en-GB" sz="1600" kern="0">
                <a:solidFill>
                  <a:srgbClr val="003865"/>
                </a:solidFill>
                <a:latin typeface="Arial"/>
                <a:ea typeface="Arial"/>
                <a:cs typeface="Arial"/>
                <a:sym typeface="Arial"/>
              </a:rPr>
              <a:t>celebrate Paralympic athletes and the </a:t>
            </a:r>
            <a:r>
              <a:rPr lang="en-GB" sz="1600" b="1" kern="0">
                <a:solidFill>
                  <a:srgbClr val="003865"/>
                </a:solidFill>
                <a:latin typeface="Arial"/>
                <a:ea typeface="Arial"/>
                <a:cs typeface="Arial"/>
                <a:sym typeface="Arial"/>
              </a:rPr>
              <a:t>Paralympic Values</a:t>
            </a:r>
            <a:endParaRPr sz="1400" kern="0">
              <a:solidFill>
                <a:srgbClr val="000000"/>
              </a:solidFill>
              <a:latin typeface="Arial"/>
              <a:cs typeface="Arial"/>
              <a:sym typeface="Arial"/>
            </a:endParaRPr>
          </a:p>
          <a:p>
            <a:pPr marL="285750" indent="-285750">
              <a:buClr>
                <a:srgbClr val="003865"/>
              </a:buClr>
              <a:buSzPts val="1600"/>
              <a:buFont typeface="Arial"/>
              <a:buChar char="•"/>
            </a:pPr>
            <a:r>
              <a:rPr lang="en-GB" sz="1600" kern="0">
                <a:solidFill>
                  <a:srgbClr val="003865"/>
                </a:solidFill>
                <a:latin typeface="Arial"/>
                <a:ea typeface="Arial"/>
                <a:cs typeface="Arial"/>
                <a:sym typeface="Arial"/>
              </a:rPr>
              <a:t>be suitable for use </a:t>
            </a:r>
            <a:r>
              <a:rPr lang="en-GB" sz="1600" b="1" kern="0">
                <a:solidFill>
                  <a:srgbClr val="003865"/>
                </a:solidFill>
                <a:latin typeface="Arial"/>
                <a:ea typeface="Arial"/>
                <a:cs typeface="Arial"/>
                <a:sym typeface="Arial"/>
              </a:rPr>
              <a:t>long term </a:t>
            </a:r>
            <a:r>
              <a:rPr lang="en-GB" sz="1600" kern="0">
                <a:solidFill>
                  <a:srgbClr val="003865"/>
                </a:solidFill>
                <a:latin typeface="Arial"/>
                <a:ea typeface="Arial"/>
                <a:cs typeface="Arial"/>
                <a:sym typeface="Arial"/>
              </a:rPr>
              <a:t>(so not Tokyo 2020* themed!)</a:t>
            </a:r>
            <a:endParaRPr sz="1400" kern="0">
              <a:solidFill>
                <a:srgbClr val="000000"/>
              </a:solidFill>
              <a:latin typeface="Arial"/>
              <a:cs typeface="Arial"/>
              <a:sym typeface="Arial"/>
            </a:endParaRPr>
          </a:p>
          <a:p>
            <a:pPr marL="285750" indent="-285750">
              <a:buClr>
                <a:srgbClr val="003865"/>
              </a:buClr>
              <a:buSzPts val="1600"/>
              <a:buFont typeface="Arial"/>
              <a:buChar char="•"/>
            </a:pPr>
            <a:r>
              <a:rPr lang="en-GB" sz="1600" kern="0">
                <a:solidFill>
                  <a:srgbClr val="003865"/>
                </a:solidFill>
                <a:latin typeface="Arial"/>
                <a:ea typeface="Arial"/>
                <a:cs typeface="Arial"/>
                <a:sym typeface="Arial"/>
              </a:rPr>
              <a:t>have a </a:t>
            </a:r>
            <a:r>
              <a:rPr lang="en-GB" sz="1600" b="1" kern="0">
                <a:solidFill>
                  <a:srgbClr val="003865"/>
                </a:solidFill>
                <a:latin typeface="Arial"/>
                <a:ea typeface="Arial"/>
                <a:cs typeface="Arial"/>
                <a:sym typeface="Arial"/>
              </a:rPr>
              <a:t>great name</a:t>
            </a:r>
            <a:r>
              <a:rPr lang="en-GB" sz="1600" kern="0">
                <a:solidFill>
                  <a:srgbClr val="003865"/>
                </a:solidFill>
                <a:latin typeface="Arial"/>
                <a:ea typeface="Arial"/>
                <a:cs typeface="Arial"/>
                <a:sym typeface="Arial"/>
              </a:rPr>
              <a:t>! </a:t>
            </a:r>
            <a:endParaRPr sz="1400" kern="0">
              <a:solidFill>
                <a:srgbClr val="000000"/>
              </a:solidFill>
              <a:latin typeface="Arial"/>
              <a:cs typeface="Arial"/>
              <a:sym typeface="Arial"/>
            </a:endParaRPr>
          </a:p>
          <a:p>
            <a:pPr marL="285750" indent="-184150">
              <a:buClr>
                <a:srgbClr val="000000"/>
              </a:buClr>
              <a:buSzPts val="1600"/>
            </a:pPr>
            <a:endParaRPr sz="1600" kern="0">
              <a:solidFill>
                <a:srgbClr val="003865"/>
              </a:solidFill>
              <a:latin typeface="Arial"/>
              <a:ea typeface="Arial"/>
              <a:cs typeface="Arial"/>
              <a:sym typeface="Arial"/>
            </a:endParaRPr>
          </a:p>
          <a:p>
            <a:pPr>
              <a:buClr>
                <a:srgbClr val="000000"/>
              </a:buClr>
            </a:pPr>
            <a:r>
              <a:rPr lang="en-GB" sz="1600" kern="0">
                <a:solidFill>
                  <a:srgbClr val="003865"/>
                </a:solidFill>
                <a:latin typeface="Arial"/>
                <a:ea typeface="Arial"/>
                <a:cs typeface="Arial"/>
                <a:sym typeface="Arial"/>
              </a:rPr>
              <a:t>Think about the colours for your mascot – could you use some of the colours from the ParalympicsGB logo?</a:t>
            </a:r>
            <a:endParaRPr sz="1600" kern="0">
              <a:solidFill>
                <a:srgbClr val="003865"/>
              </a:solidFill>
              <a:latin typeface="Arial"/>
              <a:ea typeface="Arial"/>
              <a:cs typeface="Arial"/>
              <a:sym typeface="Arial"/>
            </a:endParaRPr>
          </a:p>
          <a:p>
            <a:pPr>
              <a:buClr>
                <a:srgbClr val="000000"/>
              </a:buClr>
            </a:pPr>
            <a:endParaRPr sz="1600" kern="0">
              <a:solidFill>
                <a:srgbClr val="003865"/>
              </a:solidFill>
              <a:latin typeface="Arial"/>
              <a:cs typeface="Arial"/>
              <a:sym typeface="Arial"/>
            </a:endParaRPr>
          </a:p>
          <a:p>
            <a:pPr>
              <a:buClr>
                <a:srgbClr val="000000"/>
              </a:buClr>
            </a:pPr>
            <a:r>
              <a:rPr lang="en-GB" sz="1200" kern="0">
                <a:solidFill>
                  <a:srgbClr val="003865"/>
                </a:solidFill>
                <a:latin typeface="Arial"/>
                <a:cs typeface="Arial"/>
                <a:sym typeface="Arial"/>
              </a:rPr>
              <a:t>*Although the Games will now be held in 2021, they will still be called Tokyo 2020!</a:t>
            </a:r>
            <a:endParaRPr sz="1200" kern="0">
              <a:solidFill>
                <a:srgbClr val="003865"/>
              </a:solidFill>
              <a:latin typeface="Arial"/>
              <a:cs typeface="Arial"/>
              <a:sym typeface="Arial"/>
            </a:endParaRPr>
          </a:p>
          <a:p>
            <a:pPr>
              <a:buClr>
                <a:srgbClr val="000000"/>
              </a:buClr>
            </a:pPr>
            <a:endParaRPr sz="1600" kern="0">
              <a:solidFill>
                <a:srgbClr val="003865"/>
              </a:solidFill>
              <a:latin typeface="Arial"/>
              <a:cs typeface="Arial"/>
              <a:sym typeface="Arial"/>
            </a:endParaRPr>
          </a:p>
        </p:txBody>
      </p:sp>
      <p:sp>
        <p:nvSpPr>
          <p:cNvPr id="333" name="Google Shape;333;p14"/>
          <p:cNvSpPr/>
          <p:nvPr/>
        </p:nvSpPr>
        <p:spPr>
          <a:xfrm rot="-191974">
            <a:off x="1496330" y="1832515"/>
            <a:ext cx="2298221"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334" name="Google Shape;334;p14"/>
          <p:cNvSpPr txBox="1"/>
          <p:nvPr/>
        </p:nvSpPr>
        <p:spPr>
          <a:xfrm rot="-187842">
            <a:off x="1641425" y="1832420"/>
            <a:ext cx="3518241"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The design brief</a:t>
            </a:r>
            <a:endParaRPr sz="1400" kern="0">
              <a:solidFill>
                <a:srgbClr val="000000"/>
              </a:solidFill>
              <a:latin typeface="Arial"/>
              <a:cs typeface="Arial"/>
              <a:sym typeface="Arial"/>
            </a:endParaRPr>
          </a:p>
        </p:txBody>
      </p:sp>
      <p:pic>
        <p:nvPicPr>
          <p:cNvPr id="335" name="Google Shape;335;p14"/>
          <p:cNvPicPr preferRelativeResize="0"/>
          <p:nvPr/>
        </p:nvPicPr>
        <p:blipFill>
          <a:blip r:embed="rId3">
            <a:alphaModFix/>
          </a:blip>
          <a:stretch>
            <a:fillRect/>
          </a:stretch>
        </p:blipFill>
        <p:spPr>
          <a:xfrm>
            <a:off x="7812151" y="2723383"/>
            <a:ext cx="2639660" cy="35615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5"/>
          <p:cNvSpPr/>
          <p:nvPr/>
        </p:nvSpPr>
        <p:spPr>
          <a:xfrm>
            <a:off x="3304282" y="2996952"/>
            <a:ext cx="5554960" cy="1077218"/>
          </a:xfrm>
          <a:prstGeom prst="rect">
            <a:avLst/>
          </a:prstGeom>
          <a:noFill/>
          <a:ln>
            <a:noFill/>
          </a:ln>
        </p:spPr>
        <p:txBody>
          <a:bodyPr spcFirstLastPara="1" wrap="square" lIns="91425" tIns="45700" rIns="91425" bIns="45700" anchor="t" anchorCtr="0">
            <a:spAutoFit/>
          </a:bodyPr>
          <a:lstStyle/>
          <a:p>
            <a:pPr algn="ctr">
              <a:buClr>
                <a:srgbClr val="000000"/>
              </a:buClr>
            </a:pPr>
            <a:r>
              <a:rPr lang="en-GB" sz="3200" b="1" kern="0">
                <a:solidFill>
                  <a:srgbClr val="FFFFFF"/>
                </a:solidFill>
                <a:latin typeface="Arial"/>
                <a:ea typeface="Arial"/>
                <a:cs typeface="Arial"/>
                <a:sym typeface="Arial"/>
              </a:rPr>
              <a:t>Think of four ideas </a:t>
            </a:r>
            <a:br>
              <a:rPr lang="en-GB" sz="3200" b="1" kern="0">
                <a:solidFill>
                  <a:srgbClr val="FFFFFF"/>
                </a:solidFill>
                <a:latin typeface="Arial"/>
                <a:ea typeface="Arial"/>
                <a:cs typeface="Arial"/>
                <a:sym typeface="Arial"/>
              </a:rPr>
            </a:br>
            <a:r>
              <a:rPr lang="en-GB" sz="3200" b="1" kern="0">
                <a:solidFill>
                  <a:srgbClr val="FFFFFF"/>
                </a:solidFill>
                <a:latin typeface="Arial"/>
                <a:ea typeface="Arial"/>
                <a:cs typeface="Arial"/>
                <a:sym typeface="Arial"/>
              </a:rPr>
              <a:t>in four minutes!</a:t>
            </a:r>
            <a:endParaRPr sz="1400" kern="0">
              <a:solidFill>
                <a:srgbClr val="000000"/>
              </a:solidFill>
              <a:latin typeface="Arial"/>
              <a:cs typeface="Arial"/>
              <a:sym typeface="Arial"/>
            </a:endParaRPr>
          </a:p>
        </p:txBody>
      </p:sp>
      <p:sp>
        <p:nvSpPr>
          <p:cNvPr id="342" name="Google Shape;342;p15"/>
          <p:cNvSpPr/>
          <p:nvPr/>
        </p:nvSpPr>
        <p:spPr>
          <a:xfrm rot="-191974">
            <a:off x="1496724" y="1846606"/>
            <a:ext cx="1793285"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343" name="Google Shape;343;p15"/>
          <p:cNvSpPr txBox="1"/>
          <p:nvPr/>
        </p:nvSpPr>
        <p:spPr>
          <a:xfrm rot="-187842">
            <a:off x="1642878" y="1885602"/>
            <a:ext cx="1570670"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Initial ideas</a:t>
            </a:r>
            <a:endParaRPr sz="1400" kern="0">
              <a:solidFill>
                <a:srgbClr val="000000"/>
              </a:solidFill>
              <a:latin typeface="Arial"/>
              <a:cs typeface="Arial"/>
              <a:sym typeface="Arial"/>
            </a:endParaRPr>
          </a:p>
        </p:txBody>
      </p:sp>
      <p:sp>
        <p:nvSpPr>
          <p:cNvPr id="344" name="Google Shape;344;p15"/>
          <p:cNvSpPr/>
          <p:nvPr/>
        </p:nvSpPr>
        <p:spPr>
          <a:xfrm>
            <a:off x="1799095" y="4384575"/>
            <a:ext cx="8604448" cy="338554"/>
          </a:xfrm>
          <a:prstGeom prst="rect">
            <a:avLst/>
          </a:prstGeom>
          <a:noFill/>
          <a:ln>
            <a:noFill/>
          </a:ln>
        </p:spPr>
        <p:txBody>
          <a:bodyPr spcFirstLastPara="1" wrap="square" lIns="91425" tIns="45700" rIns="91425" bIns="45700" anchor="t" anchorCtr="0">
            <a:spAutoFit/>
          </a:bodyPr>
          <a:lstStyle/>
          <a:p>
            <a:pPr algn="ctr">
              <a:buClr>
                <a:srgbClr val="000000"/>
              </a:buClr>
            </a:pPr>
            <a:r>
              <a:rPr lang="en-GB" sz="1600" kern="0">
                <a:solidFill>
                  <a:srgbClr val="FFFFFF"/>
                </a:solidFill>
                <a:latin typeface="Arial"/>
                <a:ea typeface="Arial"/>
                <a:cs typeface="Arial"/>
                <a:sym typeface="Arial"/>
              </a:rPr>
              <a:t>Fold a piece of paper into four parts and jot down/sketch four ideas – 1 minute for each idea.</a:t>
            </a:r>
            <a:endParaRPr sz="1400" kern="0">
              <a:solidFill>
                <a:srgbClr val="000000"/>
              </a:solidFill>
              <a:latin typeface="Arial"/>
              <a:cs typeface="Arial"/>
              <a:sym typeface="Arial"/>
            </a:endParaRPr>
          </a:p>
        </p:txBody>
      </p:sp>
      <p:sp>
        <p:nvSpPr>
          <p:cNvPr id="345" name="Google Shape;345;p15"/>
          <p:cNvSpPr/>
          <p:nvPr/>
        </p:nvSpPr>
        <p:spPr>
          <a:xfrm>
            <a:off x="1779538" y="4723129"/>
            <a:ext cx="8604448" cy="338554"/>
          </a:xfrm>
          <a:prstGeom prst="rect">
            <a:avLst/>
          </a:prstGeom>
          <a:noFill/>
          <a:ln>
            <a:noFill/>
          </a:ln>
        </p:spPr>
        <p:txBody>
          <a:bodyPr spcFirstLastPara="1" wrap="square" lIns="91425" tIns="45700" rIns="91425" bIns="45700" anchor="t" anchorCtr="0">
            <a:spAutoFit/>
          </a:bodyPr>
          <a:lstStyle/>
          <a:p>
            <a:pPr algn="ctr">
              <a:buClr>
                <a:srgbClr val="000000"/>
              </a:buClr>
            </a:pPr>
            <a:r>
              <a:rPr lang="en-GB" sz="1600" kern="0">
                <a:solidFill>
                  <a:srgbClr val="FFFFFF"/>
                </a:solidFill>
                <a:latin typeface="Arial"/>
                <a:ea typeface="Arial"/>
                <a:cs typeface="Arial"/>
                <a:sym typeface="Arial"/>
              </a:rPr>
              <a:t>What do you like about each design idea?</a:t>
            </a:r>
            <a:endParaRPr sz="1400" kern="0">
              <a:solidFill>
                <a:srgbClr val="000000"/>
              </a:solidFill>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6"/>
          <p:cNvSpPr/>
          <p:nvPr/>
        </p:nvSpPr>
        <p:spPr>
          <a:xfrm>
            <a:off x="1931122" y="2636901"/>
            <a:ext cx="4164900" cy="4308831"/>
          </a:xfrm>
          <a:prstGeom prst="rect">
            <a:avLst/>
          </a:prstGeom>
          <a:noFill/>
          <a:ln>
            <a:noFill/>
          </a:ln>
        </p:spPr>
        <p:txBody>
          <a:bodyPr spcFirstLastPara="1" wrap="square" lIns="91425" tIns="45700" rIns="91425" bIns="45700" anchor="t" anchorCtr="0">
            <a:spAutoFit/>
          </a:bodyPr>
          <a:lstStyle/>
          <a:p>
            <a:pPr>
              <a:buClr>
                <a:srgbClr val="000000"/>
              </a:buClr>
            </a:pPr>
            <a:r>
              <a:rPr lang="en-GB" sz="1600" b="1" kern="0">
                <a:solidFill>
                  <a:srgbClr val="C6262C"/>
                </a:solidFill>
                <a:latin typeface="Arial"/>
                <a:ea typeface="Arial"/>
                <a:cs typeface="Arial"/>
                <a:sym typeface="Arial"/>
              </a:rPr>
              <a:t>Top tips</a:t>
            </a:r>
            <a:endParaRPr sz="1400" kern="0">
              <a:solidFill>
                <a:srgbClr val="000000"/>
              </a:solidFill>
              <a:latin typeface="Arial"/>
              <a:cs typeface="Arial"/>
              <a:sym typeface="Arial"/>
            </a:endParaRPr>
          </a:p>
          <a:p>
            <a:pPr>
              <a:buClr>
                <a:srgbClr val="000000"/>
              </a:buClr>
            </a:pPr>
            <a:endParaRPr sz="1600" kern="0">
              <a:solidFill>
                <a:srgbClr val="003865"/>
              </a:solidFill>
              <a:latin typeface="Arial"/>
              <a:ea typeface="Arial"/>
              <a:cs typeface="Arial"/>
              <a:sym typeface="Arial"/>
            </a:endParaRPr>
          </a:p>
          <a:p>
            <a:pPr>
              <a:buClr>
                <a:srgbClr val="000000"/>
              </a:buClr>
            </a:pPr>
            <a:r>
              <a:rPr lang="en-GB" sz="1600" kern="0">
                <a:solidFill>
                  <a:srgbClr val="003865"/>
                </a:solidFill>
                <a:latin typeface="Arial"/>
                <a:ea typeface="Arial"/>
                <a:cs typeface="Arial"/>
                <a:sym typeface="Arial"/>
              </a:rPr>
              <a:t>What character, animal or thing will you </a:t>
            </a:r>
            <a:br>
              <a:rPr lang="en-GB" sz="1600" kern="0">
                <a:solidFill>
                  <a:srgbClr val="003865"/>
                </a:solidFill>
                <a:latin typeface="Arial"/>
                <a:ea typeface="Arial"/>
                <a:cs typeface="Arial"/>
                <a:sym typeface="Arial"/>
              </a:rPr>
            </a:br>
            <a:r>
              <a:rPr lang="en-GB" sz="1600" kern="0">
                <a:solidFill>
                  <a:srgbClr val="003865"/>
                </a:solidFill>
                <a:latin typeface="Arial"/>
                <a:ea typeface="Arial"/>
                <a:cs typeface="Arial"/>
                <a:sym typeface="Arial"/>
              </a:rPr>
              <a:t>use to represent the Paralympic athletes?</a:t>
            </a:r>
            <a:endParaRPr sz="1400" kern="0">
              <a:solidFill>
                <a:srgbClr val="000000"/>
              </a:solidFill>
              <a:latin typeface="Arial"/>
              <a:cs typeface="Arial"/>
              <a:sym typeface="Arial"/>
            </a:endParaRPr>
          </a:p>
          <a:p>
            <a:pPr marL="285750" indent="-285750">
              <a:buClr>
                <a:srgbClr val="003865"/>
              </a:buClr>
              <a:buSzPts val="1600"/>
              <a:buFont typeface="Arial"/>
              <a:buChar char="•"/>
            </a:pPr>
            <a:r>
              <a:rPr lang="en-GB" sz="1600" i="1" kern="0">
                <a:solidFill>
                  <a:srgbClr val="003865"/>
                </a:solidFill>
                <a:latin typeface="Arial"/>
                <a:ea typeface="Arial"/>
                <a:cs typeface="Arial"/>
                <a:sym typeface="Arial"/>
              </a:rPr>
              <a:t>Use pencil to sketch an outline of your mascot.  </a:t>
            </a:r>
            <a:endParaRPr sz="1400" kern="0">
              <a:solidFill>
                <a:srgbClr val="000000"/>
              </a:solidFill>
              <a:latin typeface="Arial"/>
              <a:cs typeface="Arial"/>
              <a:sym typeface="Arial"/>
            </a:endParaRPr>
          </a:p>
          <a:p>
            <a:pPr marL="285750" indent="-184150">
              <a:buClr>
                <a:srgbClr val="000000"/>
              </a:buClr>
              <a:buSzPts val="1600"/>
            </a:pPr>
            <a:endParaRPr sz="1600" kern="0">
              <a:solidFill>
                <a:srgbClr val="003865"/>
              </a:solidFill>
              <a:latin typeface="Arial"/>
              <a:ea typeface="Arial"/>
              <a:cs typeface="Arial"/>
              <a:sym typeface="Arial"/>
            </a:endParaRPr>
          </a:p>
          <a:p>
            <a:pPr>
              <a:buClr>
                <a:srgbClr val="000000"/>
              </a:buClr>
            </a:pPr>
            <a:r>
              <a:rPr lang="en-GB" sz="1600" kern="0">
                <a:solidFill>
                  <a:srgbClr val="003865"/>
                </a:solidFill>
                <a:latin typeface="Arial"/>
                <a:ea typeface="Arial"/>
                <a:cs typeface="Arial"/>
                <a:sym typeface="Arial"/>
              </a:rPr>
              <a:t>How will your mascot represent a physical </a:t>
            </a:r>
            <a:br>
              <a:rPr lang="en-GB" sz="1600" kern="0">
                <a:solidFill>
                  <a:srgbClr val="003865"/>
                </a:solidFill>
                <a:latin typeface="Arial"/>
                <a:ea typeface="Arial"/>
                <a:cs typeface="Arial"/>
                <a:sym typeface="Arial"/>
              </a:rPr>
            </a:br>
            <a:r>
              <a:rPr lang="en-GB" sz="1600" kern="0">
                <a:solidFill>
                  <a:srgbClr val="003865"/>
                </a:solidFill>
                <a:latin typeface="Arial"/>
                <a:ea typeface="Arial"/>
                <a:cs typeface="Arial"/>
                <a:sym typeface="Arial"/>
              </a:rPr>
              <a:t>or sensory impairment?  </a:t>
            </a:r>
            <a:endParaRPr sz="1400" kern="0">
              <a:solidFill>
                <a:srgbClr val="000000"/>
              </a:solidFill>
              <a:latin typeface="Arial"/>
              <a:cs typeface="Arial"/>
              <a:sym typeface="Arial"/>
            </a:endParaRPr>
          </a:p>
          <a:p>
            <a:pPr marL="285750" indent="-285750">
              <a:buClr>
                <a:srgbClr val="003865"/>
              </a:buClr>
              <a:buSzPts val="1600"/>
              <a:buFont typeface="Arial"/>
              <a:buChar char="•"/>
            </a:pPr>
            <a:r>
              <a:rPr lang="en-GB" sz="1600" i="1" kern="0">
                <a:solidFill>
                  <a:srgbClr val="003865"/>
                </a:solidFill>
                <a:latin typeface="Arial"/>
                <a:ea typeface="Arial"/>
                <a:cs typeface="Arial"/>
                <a:sym typeface="Arial"/>
              </a:rPr>
              <a:t>How about giving it a running blade, wheelchair, blindfold or similar?</a:t>
            </a:r>
            <a:endParaRPr sz="1400" kern="0">
              <a:solidFill>
                <a:srgbClr val="000000"/>
              </a:solidFill>
              <a:latin typeface="Arial"/>
              <a:cs typeface="Arial"/>
              <a:sym typeface="Arial"/>
            </a:endParaRPr>
          </a:p>
          <a:p>
            <a:pPr marL="285750" indent="-184150">
              <a:buClr>
                <a:srgbClr val="000000"/>
              </a:buClr>
              <a:buSzPts val="1600"/>
            </a:pPr>
            <a:endParaRPr sz="1600" kern="0">
              <a:solidFill>
                <a:srgbClr val="003865"/>
              </a:solidFill>
              <a:latin typeface="Arial"/>
              <a:ea typeface="Arial"/>
              <a:cs typeface="Arial"/>
              <a:sym typeface="Arial"/>
            </a:endParaRPr>
          </a:p>
          <a:p>
            <a:pPr>
              <a:buClr>
                <a:srgbClr val="000000"/>
              </a:buClr>
            </a:pPr>
            <a:r>
              <a:rPr lang="en-GB" sz="1600" kern="0">
                <a:solidFill>
                  <a:srgbClr val="003865"/>
                </a:solidFill>
                <a:latin typeface="Arial"/>
                <a:ea typeface="Arial"/>
                <a:cs typeface="Arial"/>
                <a:sym typeface="Arial"/>
              </a:rPr>
              <a:t>Give your mascot a great expression.</a:t>
            </a:r>
            <a:endParaRPr sz="1400" kern="0">
              <a:solidFill>
                <a:srgbClr val="000000"/>
              </a:solidFill>
              <a:latin typeface="Arial"/>
              <a:cs typeface="Arial"/>
              <a:sym typeface="Arial"/>
            </a:endParaRPr>
          </a:p>
          <a:p>
            <a:pPr marL="285750" indent="-285750">
              <a:buClr>
                <a:srgbClr val="003865"/>
              </a:buClr>
              <a:buSzPts val="1600"/>
              <a:buFont typeface="Arial"/>
              <a:buChar char="•"/>
            </a:pPr>
            <a:r>
              <a:rPr lang="en-GB" sz="1600" i="1" kern="0">
                <a:solidFill>
                  <a:srgbClr val="003865"/>
                </a:solidFill>
                <a:latin typeface="Arial"/>
                <a:ea typeface="Arial"/>
                <a:cs typeface="Arial"/>
                <a:sym typeface="Arial"/>
              </a:rPr>
              <a:t>Wide-eyed, smiley, grinning, happy, cheeky, spiked hair, coloured hair.</a:t>
            </a:r>
            <a:endParaRPr sz="1400" kern="0">
              <a:solidFill>
                <a:srgbClr val="000000"/>
              </a:solidFill>
              <a:latin typeface="Arial"/>
              <a:cs typeface="Arial"/>
              <a:sym typeface="Arial"/>
            </a:endParaRPr>
          </a:p>
          <a:p>
            <a:pPr>
              <a:buClr>
                <a:srgbClr val="000000"/>
              </a:buClr>
            </a:pPr>
            <a:endParaRPr sz="1600" kern="0">
              <a:solidFill>
                <a:srgbClr val="003865"/>
              </a:solidFill>
              <a:latin typeface="Arial"/>
              <a:cs typeface="Arial"/>
              <a:sym typeface="Arial"/>
            </a:endParaRPr>
          </a:p>
          <a:p>
            <a:pPr algn="r">
              <a:buClr>
                <a:srgbClr val="000000"/>
              </a:buClr>
            </a:pPr>
            <a:endParaRPr kern="0">
              <a:solidFill>
                <a:srgbClr val="000000"/>
              </a:solidFill>
              <a:latin typeface="Calibri"/>
              <a:ea typeface="Calibri"/>
              <a:cs typeface="Calibri"/>
              <a:sym typeface="Calibri"/>
            </a:endParaRPr>
          </a:p>
        </p:txBody>
      </p:sp>
      <p:sp>
        <p:nvSpPr>
          <p:cNvPr id="352" name="Google Shape;352;p16"/>
          <p:cNvSpPr/>
          <p:nvPr/>
        </p:nvSpPr>
        <p:spPr>
          <a:xfrm rot="-191974">
            <a:off x="1495992" y="1820411"/>
            <a:ext cx="2731948"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353" name="Google Shape;353;p16"/>
          <p:cNvSpPr txBox="1"/>
          <p:nvPr/>
        </p:nvSpPr>
        <p:spPr>
          <a:xfrm rot="-187842">
            <a:off x="1641906" y="1850047"/>
            <a:ext cx="2872744"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Develop your design</a:t>
            </a:r>
            <a:endParaRPr sz="1400" kern="0">
              <a:solidFill>
                <a:srgbClr val="000000"/>
              </a:solidFill>
              <a:latin typeface="Arial"/>
              <a:cs typeface="Arial"/>
              <a:sym typeface="Arial"/>
            </a:endParaRPr>
          </a:p>
        </p:txBody>
      </p:sp>
      <p:sp>
        <p:nvSpPr>
          <p:cNvPr id="354" name="Google Shape;354;p16"/>
          <p:cNvSpPr/>
          <p:nvPr/>
        </p:nvSpPr>
        <p:spPr>
          <a:xfrm>
            <a:off x="6817589" y="5066893"/>
            <a:ext cx="2878802" cy="1216028"/>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0081CA"/>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355" name="Google Shape;355;p16"/>
          <p:cNvSpPr/>
          <p:nvPr/>
        </p:nvSpPr>
        <p:spPr>
          <a:xfrm rot="333084">
            <a:off x="7123543" y="5346529"/>
            <a:ext cx="2266932" cy="656787"/>
          </a:xfrm>
          <a:prstGeom prst="rect">
            <a:avLst/>
          </a:prstGeom>
          <a:noFill/>
          <a:ln>
            <a:noFill/>
          </a:ln>
        </p:spPr>
        <p:txBody>
          <a:bodyPr spcFirstLastPara="1" wrap="square" lIns="91425" tIns="45700" rIns="91425" bIns="45700" anchor="t" anchorCtr="0">
            <a:spAutoFit/>
          </a:bodyPr>
          <a:lstStyle/>
          <a:p>
            <a:pPr algn="ctr">
              <a:buClr>
                <a:srgbClr val="000000"/>
              </a:buClr>
            </a:pPr>
            <a:r>
              <a:rPr lang="en-GB" b="1" kern="0">
                <a:solidFill>
                  <a:srgbClr val="FFFFFF"/>
                </a:solidFill>
                <a:latin typeface="Calibri"/>
                <a:ea typeface="Calibri"/>
                <a:cs typeface="Calibri"/>
                <a:sym typeface="Calibri"/>
              </a:rPr>
              <a:t>Remember: </a:t>
            </a:r>
            <a:r>
              <a:rPr lang="en-GB" kern="0">
                <a:solidFill>
                  <a:srgbClr val="FFFFFF"/>
                </a:solidFill>
                <a:latin typeface="Calibri"/>
                <a:ea typeface="Calibri"/>
                <a:cs typeface="Calibri"/>
                <a:sym typeface="Calibri"/>
              </a:rPr>
              <a:t>this must be your own work.</a:t>
            </a:r>
            <a:endParaRPr sz="1400" kern="0">
              <a:solidFill>
                <a:srgbClr val="000000"/>
              </a:solidFill>
              <a:latin typeface="Arial"/>
              <a:cs typeface="Arial"/>
              <a:sym typeface="Arial"/>
            </a:endParaRPr>
          </a:p>
        </p:txBody>
      </p:sp>
      <p:sp>
        <p:nvSpPr>
          <p:cNvPr id="356" name="Google Shape;356;p16"/>
          <p:cNvSpPr txBox="1"/>
          <p:nvPr/>
        </p:nvSpPr>
        <p:spPr>
          <a:xfrm>
            <a:off x="4390537" y="1866387"/>
            <a:ext cx="6129906" cy="521221"/>
          </a:xfrm>
          <a:prstGeom prst="rect">
            <a:avLst/>
          </a:prstGeom>
          <a:noFill/>
          <a:ln>
            <a:noFill/>
          </a:ln>
        </p:spPr>
        <p:txBody>
          <a:bodyPr spcFirstLastPara="1" wrap="square" lIns="91425" tIns="45700" rIns="91425" bIns="45700" anchor="t" anchorCtr="0">
            <a:normAutofit/>
          </a:bodyPr>
          <a:lstStyle/>
          <a:p>
            <a:pPr>
              <a:buClr>
                <a:srgbClr val="003865"/>
              </a:buClr>
              <a:buSzPts val="1572"/>
            </a:pPr>
            <a:r>
              <a:rPr lang="en-GB" sz="1572" b="1" kern="0">
                <a:solidFill>
                  <a:srgbClr val="003865"/>
                </a:solidFill>
                <a:latin typeface="Arial"/>
                <a:ea typeface="Arial"/>
                <a:cs typeface="Arial"/>
                <a:sym typeface="Arial"/>
              </a:rPr>
              <a:t>Pick your favourite design idea to develop. </a:t>
            </a:r>
            <a:r>
              <a:rPr lang="en-GB" sz="1572" kern="0">
                <a:solidFill>
                  <a:srgbClr val="003865"/>
                </a:solidFill>
                <a:latin typeface="Arial"/>
                <a:ea typeface="Arial"/>
                <a:cs typeface="Arial"/>
                <a:sym typeface="Arial"/>
              </a:rPr>
              <a:t>(Or mix the ideas!) </a:t>
            </a:r>
            <a:endParaRPr sz="1400" kern="0">
              <a:solidFill>
                <a:srgbClr val="000000"/>
              </a:solidFill>
              <a:latin typeface="Arial"/>
              <a:cs typeface="Arial"/>
              <a:sym typeface="Arial"/>
            </a:endParaRPr>
          </a:p>
          <a:p>
            <a:pPr marL="342900" indent="-237172">
              <a:spcBef>
                <a:spcPts val="333"/>
              </a:spcBef>
              <a:buClr>
                <a:srgbClr val="000000"/>
              </a:buClr>
              <a:buSzPts val="1665"/>
            </a:pPr>
            <a:endParaRPr sz="1665" b="1" kern="0">
              <a:solidFill>
                <a:srgbClr val="003865"/>
              </a:solidFill>
              <a:latin typeface="Arial"/>
              <a:ea typeface="Arial"/>
              <a:cs typeface="Arial"/>
              <a:sym typeface="Arial"/>
            </a:endParaRPr>
          </a:p>
        </p:txBody>
      </p:sp>
      <p:sp>
        <p:nvSpPr>
          <p:cNvPr id="357" name="Google Shape;357;p16"/>
          <p:cNvSpPr txBox="1"/>
          <p:nvPr/>
        </p:nvSpPr>
        <p:spPr>
          <a:xfrm>
            <a:off x="6757750" y="2636900"/>
            <a:ext cx="3000000" cy="2180700"/>
          </a:xfrm>
          <a:prstGeom prst="rect">
            <a:avLst/>
          </a:prstGeom>
          <a:noFill/>
          <a:ln>
            <a:noFill/>
          </a:ln>
        </p:spPr>
        <p:txBody>
          <a:bodyPr spcFirstLastPara="1" wrap="square" lIns="91425" tIns="91425" rIns="91425" bIns="91425" anchor="t" anchorCtr="0">
            <a:noAutofit/>
          </a:bodyPr>
          <a:lstStyle/>
          <a:p>
            <a:pPr>
              <a:buClr>
                <a:srgbClr val="000000"/>
              </a:buClr>
            </a:pPr>
            <a:r>
              <a:rPr lang="en-GB" sz="1600" b="1" kern="0">
                <a:solidFill>
                  <a:srgbClr val="C6262C"/>
                </a:solidFill>
                <a:latin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Show your mascot to others. What changes do they suggest you make?  </a:t>
            </a:r>
            <a:endParaRPr sz="1400" kern="0">
              <a:solidFill>
                <a:srgbClr val="000000"/>
              </a:solidFill>
              <a:latin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a:buClr>
                <a:srgbClr val="000000"/>
              </a:buClr>
            </a:pPr>
            <a:endParaRPr sz="1600" kern="0">
              <a:solidFill>
                <a:srgbClr val="003865"/>
              </a:solidFill>
              <a:latin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a:buClr>
                <a:srgbClr val="000000"/>
              </a:buClr>
            </a:pPr>
            <a:r>
              <a:rPr lang="en-GB" sz="1600" kern="0">
                <a:solidFill>
                  <a:srgbClr val="003865"/>
                </a:solidFill>
                <a:latin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Fill in the detail of your mascot.  </a:t>
            </a:r>
            <a:endParaRPr sz="1400" kern="0">
              <a:solidFill>
                <a:srgbClr val="000000"/>
              </a:solidFill>
              <a:latin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285750" indent="-285750">
              <a:buClr>
                <a:srgbClr val="003865"/>
              </a:buClr>
              <a:buSzPts val="1600"/>
              <a:buFont typeface="Arial"/>
              <a:buChar char="•"/>
            </a:pPr>
            <a:r>
              <a:rPr lang="en-GB" sz="1600" i="1" kern="0">
                <a:solidFill>
                  <a:srgbClr val="003865"/>
                </a:solidFill>
                <a:latin typeface="Arial"/>
                <a:cs typeface="Arial"/>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What colours will you use to make it fun and appealing to younger children?</a:t>
            </a:r>
            <a:endParaRPr kern="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7">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7"/>
          <p:cNvSpPr txBox="1">
            <a:spLocks noGrp="1"/>
          </p:cNvSpPr>
          <p:nvPr>
            <p:ph type="body" idx="4294967295"/>
          </p:nvPr>
        </p:nvSpPr>
        <p:spPr>
          <a:xfrm>
            <a:off x="1847528" y="2820929"/>
            <a:ext cx="6192688" cy="2579746"/>
          </a:xfrm>
          <a:prstGeom prst="rect">
            <a:avLst/>
          </a:prstGeom>
          <a:noFill/>
          <a:ln>
            <a:noFill/>
          </a:ln>
        </p:spPr>
        <p:txBody>
          <a:bodyPr spcFirstLastPara="1" wrap="square" lIns="91425" tIns="45700" rIns="91425" bIns="45700" anchor="t" anchorCtr="0">
            <a:normAutofit/>
          </a:bodyPr>
          <a:lstStyle/>
          <a:p>
            <a:pPr marL="0" indent="0">
              <a:spcBef>
                <a:spcPts val="0"/>
              </a:spcBef>
              <a:buClr>
                <a:srgbClr val="003865"/>
              </a:buClr>
              <a:buSzPts val="1600"/>
              <a:buNone/>
            </a:pPr>
            <a:r>
              <a:rPr lang="en-GB" sz="1600">
                <a:solidFill>
                  <a:srgbClr val="003865"/>
                </a:solidFill>
                <a:latin typeface="Arial"/>
                <a:ea typeface="Arial"/>
                <a:cs typeface="Arial"/>
                <a:sym typeface="Arial"/>
              </a:rPr>
              <a:t>Use this checklist to make sure your mascot is the best it can be!</a:t>
            </a:r>
            <a:endParaRPr/>
          </a:p>
          <a:p>
            <a:pPr marL="342900" indent="-342900">
              <a:spcBef>
                <a:spcPts val="320"/>
              </a:spcBef>
              <a:buClr>
                <a:srgbClr val="003865"/>
              </a:buClr>
              <a:buSzPts val="1600"/>
              <a:buFont typeface="Noto Sans Symbols"/>
              <a:buChar char="❑"/>
            </a:pPr>
            <a:r>
              <a:rPr lang="en-GB" sz="1600">
                <a:solidFill>
                  <a:srgbClr val="003865"/>
                </a:solidFill>
                <a:latin typeface="Arial"/>
                <a:ea typeface="Arial"/>
                <a:cs typeface="Arial"/>
                <a:sym typeface="Arial"/>
              </a:rPr>
              <a:t>Have you given your mascot a great name?</a:t>
            </a:r>
            <a:endParaRPr/>
          </a:p>
          <a:p>
            <a:pPr marL="342900" indent="-342900">
              <a:spcBef>
                <a:spcPts val="320"/>
              </a:spcBef>
              <a:buClr>
                <a:srgbClr val="003865"/>
              </a:buClr>
              <a:buSzPts val="1600"/>
              <a:buFont typeface="Noto Sans Symbols"/>
              <a:buChar char="❑"/>
            </a:pPr>
            <a:r>
              <a:rPr lang="en-GB" sz="1600">
                <a:solidFill>
                  <a:srgbClr val="003865"/>
                </a:solidFill>
                <a:latin typeface="Arial"/>
                <a:ea typeface="Arial"/>
                <a:cs typeface="Arial"/>
                <a:sym typeface="Arial"/>
              </a:rPr>
              <a:t>Have you marked where will you put the ParalympicsGB logo?</a:t>
            </a:r>
            <a:endParaRPr/>
          </a:p>
          <a:p>
            <a:pPr marL="342900" indent="-342900">
              <a:spcBef>
                <a:spcPts val="320"/>
              </a:spcBef>
              <a:buClr>
                <a:srgbClr val="003865"/>
              </a:buClr>
              <a:buSzPts val="1600"/>
              <a:buFont typeface="Noto Sans Symbols"/>
              <a:buChar char="❑"/>
            </a:pPr>
            <a:r>
              <a:rPr lang="en-GB" sz="1600">
                <a:solidFill>
                  <a:srgbClr val="003865"/>
                </a:solidFill>
                <a:latin typeface="Arial"/>
                <a:ea typeface="Arial"/>
                <a:cs typeface="Arial"/>
                <a:sym typeface="Arial"/>
              </a:rPr>
              <a:t>Does your design represent an impairment?</a:t>
            </a:r>
            <a:endParaRPr/>
          </a:p>
          <a:p>
            <a:pPr marL="342900" indent="-342900">
              <a:spcBef>
                <a:spcPts val="320"/>
              </a:spcBef>
              <a:buClr>
                <a:srgbClr val="003865"/>
              </a:buClr>
              <a:buSzPts val="1600"/>
              <a:buFont typeface="Noto Sans Symbols"/>
              <a:buChar char="❑"/>
            </a:pPr>
            <a:r>
              <a:rPr lang="en-GB" sz="1600">
                <a:solidFill>
                  <a:srgbClr val="003865"/>
                </a:solidFill>
                <a:latin typeface="Arial"/>
                <a:ea typeface="Arial"/>
                <a:cs typeface="Arial"/>
                <a:sym typeface="Arial"/>
              </a:rPr>
              <a:t>Can your design be used in the long term, at both the Paralympic Summer and Winter Games?</a:t>
            </a:r>
            <a:endParaRPr/>
          </a:p>
          <a:p>
            <a:pPr marL="342900" indent="-342900">
              <a:spcBef>
                <a:spcPts val="320"/>
              </a:spcBef>
              <a:buClr>
                <a:srgbClr val="003865"/>
              </a:buClr>
              <a:buSzPts val="1600"/>
              <a:buFont typeface="Noto Sans Symbols"/>
              <a:buChar char="❑"/>
            </a:pPr>
            <a:r>
              <a:rPr lang="en-GB" sz="1600">
                <a:solidFill>
                  <a:srgbClr val="003865"/>
                </a:solidFill>
                <a:latin typeface="Arial"/>
                <a:ea typeface="Arial"/>
                <a:cs typeface="Arial"/>
                <a:sym typeface="Arial"/>
              </a:rPr>
              <a:t>How does your mascot show the Paralympic Values?</a:t>
            </a:r>
            <a:endParaRPr/>
          </a:p>
          <a:p>
            <a:pPr marL="342900" indent="-342900">
              <a:spcBef>
                <a:spcPts val="320"/>
              </a:spcBef>
              <a:buClr>
                <a:srgbClr val="003865"/>
              </a:buClr>
              <a:buSzPts val="1600"/>
              <a:buFont typeface="Noto Sans Symbols"/>
              <a:buChar char="❑"/>
            </a:pPr>
            <a:r>
              <a:rPr lang="en-GB" sz="1600">
                <a:solidFill>
                  <a:srgbClr val="003865"/>
                </a:solidFill>
                <a:latin typeface="Arial"/>
                <a:ea typeface="Arial"/>
                <a:cs typeface="Arial"/>
                <a:sym typeface="Arial"/>
              </a:rPr>
              <a:t>What’s the story behind your mascot?</a:t>
            </a:r>
            <a:endParaRPr/>
          </a:p>
          <a:p>
            <a:pPr marL="0" indent="0">
              <a:spcBef>
                <a:spcPts val="360"/>
              </a:spcBef>
              <a:buSzPts val="1800"/>
              <a:buNone/>
            </a:pPr>
            <a:endParaRPr sz="1800"/>
          </a:p>
        </p:txBody>
      </p:sp>
      <p:sp>
        <p:nvSpPr>
          <p:cNvPr id="364" name="Google Shape;364;p17"/>
          <p:cNvSpPr/>
          <p:nvPr/>
        </p:nvSpPr>
        <p:spPr>
          <a:xfrm rot="-191974">
            <a:off x="1495992" y="1820411"/>
            <a:ext cx="2731948"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365" name="Google Shape;365;p17"/>
          <p:cNvSpPr txBox="1"/>
          <p:nvPr/>
        </p:nvSpPr>
        <p:spPr>
          <a:xfrm rot="-187842">
            <a:off x="1641906" y="1850047"/>
            <a:ext cx="2872744"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Finalise your design</a:t>
            </a:r>
            <a:endParaRPr sz="1400" kern="0">
              <a:solidFill>
                <a:srgbClr val="000000"/>
              </a:solidFill>
              <a:latin typeface="Arial"/>
              <a:cs typeface="Arial"/>
              <a:sym typeface="Arial"/>
            </a:endParaRPr>
          </a:p>
        </p:txBody>
      </p:sp>
      <p:pic>
        <p:nvPicPr>
          <p:cNvPr id="366" name="Google Shape;366;p17"/>
          <p:cNvPicPr preferRelativeResize="0"/>
          <p:nvPr/>
        </p:nvPicPr>
        <p:blipFill rotWithShape="1">
          <a:blip r:embed="rId3">
            <a:alphaModFix/>
          </a:blip>
          <a:srcRect/>
          <a:stretch/>
        </p:blipFill>
        <p:spPr>
          <a:xfrm>
            <a:off x="8190733" y="2453982"/>
            <a:ext cx="2149707" cy="3313639"/>
          </a:xfrm>
          <a:prstGeom prst="rect">
            <a:avLst/>
          </a:prstGeom>
          <a:noFill/>
          <a:ln>
            <a:noFill/>
          </a:ln>
        </p:spPr>
      </p:pic>
      <p:pic>
        <p:nvPicPr>
          <p:cNvPr id="367" name="Google Shape;367;p17"/>
          <p:cNvPicPr preferRelativeResize="0"/>
          <p:nvPr/>
        </p:nvPicPr>
        <p:blipFill>
          <a:blip r:embed="rId4">
            <a:alphaModFix/>
          </a:blip>
          <a:stretch>
            <a:fillRect/>
          </a:stretch>
        </p:blipFill>
        <p:spPr>
          <a:xfrm>
            <a:off x="6791627" y="1083079"/>
            <a:ext cx="1018875" cy="1374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DE09615D-24FD-4086-87D4-3BC6FF4383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2CD1987F-8813-4F4A-BE57-BB00FB4F081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A5DB1A25-AC7B-410A-8221-09821D096B0E}"/>
              </a:ext>
            </a:extLst>
          </p:cNvPr>
          <p:cNvSpPr>
            <a:spLocks noGrp="1"/>
          </p:cNvSpPr>
          <p:nvPr>
            <p:ph type="title"/>
          </p:nvPr>
        </p:nvSpPr>
        <p:spPr>
          <a:xfrm>
            <a:off x="6738267" y="802955"/>
            <a:ext cx="4333814" cy="1454051"/>
          </a:xfrm>
        </p:spPr>
        <p:txBody>
          <a:bodyPr>
            <a:normAutofit/>
          </a:bodyPr>
          <a:lstStyle/>
          <a:p>
            <a:r>
              <a:rPr lang="en-GB" sz="3600">
                <a:solidFill>
                  <a:srgbClr val="000000"/>
                </a:solidFill>
              </a:rPr>
              <a:t>Fitness Fortnight Grid</a:t>
            </a:r>
          </a:p>
        </p:txBody>
      </p:sp>
      <p:sp>
        <p:nvSpPr>
          <p:cNvPr id="20" name="Freeform 67">
            <a:extLst>
              <a:ext uri="{FF2B5EF4-FFF2-40B4-BE49-F238E27FC236}">
                <a16:creationId xmlns:a16="http://schemas.microsoft.com/office/drawing/2014/main" xmlns="" id="{68C00EAE-4816-44D0-8DA9-3F070179BA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Oval 21">
            <a:extLst>
              <a:ext uri="{FF2B5EF4-FFF2-40B4-BE49-F238E27FC236}">
                <a16:creationId xmlns:a16="http://schemas.microsoft.com/office/drawing/2014/main" xmlns="" id="{D5391212-5277-4C05-9E96-E724C9611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5">
            <a:extLst>
              <a:ext uri="{FF2B5EF4-FFF2-40B4-BE49-F238E27FC236}">
                <a16:creationId xmlns:a16="http://schemas.microsoft.com/office/drawing/2014/main" xmlns="" id="{0B331F10-0144-4133-AB48-EDEFB35465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eometric shapes on a wooden background">
            <a:extLst>
              <a:ext uri="{FF2B5EF4-FFF2-40B4-BE49-F238E27FC236}">
                <a16:creationId xmlns:a16="http://schemas.microsoft.com/office/drawing/2014/main" xmlns="" id="{7C9539D1-34B0-4150-B763-44CE1F67027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387" r="14810" b="4"/>
          <a:stretch/>
        </p:blipFill>
        <p:spPr>
          <a:xfrm>
            <a:off x="20" y="4310923"/>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7" name="Picture 6" descr="Boy in park holding magnifying glass to eye with friends">
            <a:extLst>
              <a:ext uri="{FF2B5EF4-FFF2-40B4-BE49-F238E27FC236}">
                <a16:creationId xmlns:a16="http://schemas.microsoft.com/office/drawing/2014/main" xmlns="" id="{9918D95F-99B2-41B7-9ACA-CD608A732AD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33249" r="2" b="2"/>
          <a:stretch/>
        </p:blipFill>
        <p:spPr>
          <a:xfrm>
            <a:off x="3532736" y="2984162"/>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1" name="Picture 10" descr="Student writing in class  close-up">
            <a:extLst>
              <a:ext uri="{FF2B5EF4-FFF2-40B4-BE49-F238E27FC236}">
                <a16:creationId xmlns:a16="http://schemas.microsoft.com/office/drawing/2014/main" xmlns="" id="{8C07686E-674C-4793-BA9A-416B2F465D89}"/>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0675" b="-3"/>
          <a:stretch/>
        </p:blipFill>
        <p:spPr>
          <a:xfrm>
            <a:off x="1" y="-1"/>
            <a:ext cx="3943111" cy="3318096"/>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3" name="Content Placeholder 2">
            <a:extLst>
              <a:ext uri="{FF2B5EF4-FFF2-40B4-BE49-F238E27FC236}">
                <a16:creationId xmlns:a16="http://schemas.microsoft.com/office/drawing/2014/main" xmlns="" id="{48E512AE-E902-47D6-A816-5D5B7158E2A2}"/>
              </a:ext>
            </a:extLst>
          </p:cNvPr>
          <p:cNvSpPr>
            <a:spLocks noGrp="1"/>
          </p:cNvSpPr>
          <p:nvPr>
            <p:ph idx="1"/>
          </p:nvPr>
        </p:nvSpPr>
        <p:spPr>
          <a:xfrm>
            <a:off x="6734684" y="2019116"/>
            <a:ext cx="5066713" cy="4041855"/>
          </a:xfrm>
        </p:spPr>
        <p:txBody>
          <a:bodyPr anchor="ctr">
            <a:normAutofit/>
          </a:bodyPr>
          <a:lstStyle/>
          <a:p>
            <a:r>
              <a:rPr lang="en-GB" sz="1600" dirty="0">
                <a:solidFill>
                  <a:srgbClr val="000000"/>
                </a:solidFill>
              </a:rPr>
              <a:t>Pupils are being challenged to complete 1 main Health and Wellbeing activity each day in addition to the tasks detailed on this PowerPoint.  The next 2 slides contain a record sheet (which can be printed if possible or recorded in another way) and a list of suggested tasks.</a:t>
            </a:r>
            <a:endParaRPr lang="en-GB" sz="1600" dirty="0">
              <a:cs typeface="Calibri"/>
            </a:endParaRPr>
          </a:p>
          <a:p>
            <a:r>
              <a:rPr lang="en-GB" sz="1600" dirty="0">
                <a:solidFill>
                  <a:srgbClr val="000000"/>
                </a:solidFill>
              </a:rPr>
              <a:t>On 19</a:t>
            </a:r>
            <a:r>
              <a:rPr lang="en-GB" sz="1600" baseline="30000" dirty="0">
                <a:solidFill>
                  <a:srgbClr val="000000"/>
                </a:solidFill>
              </a:rPr>
              <a:t>th</a:t>
            </a:r>
            <a:r>
              <a:rPr lang="en-GB" sz="1600" dirty="0">
                <a:solidFill>
                  <a:srgbClr val="000000"/>
                </a:solidFill>
              </a:rPr>
              <a:t> June you are invited to upload your record sheet by replying to the Fitness Fortnight post on the PE Team.  Please only use initials in the name box, no full names should be posted.</a:t>
            </a:r>
            <a:endParaRPr lang="en-GB" sz="1600" dirty="0">
              <a:solidFill>
                <a:srgbClr val="000000"/>
              </a:solidFill>
              <a:cs typeface="Calibri"/>
            </a:endParaRPr>
          </a:p>
        </p:txBody>
      </p:sp>
    </p:spTree>
    <p:extLst>
      <p:ext uri="{BB962C8B-B14F-4D97-AF65-F5344CB8AC3E}">
        <p14:creationId xmlns:p14="http://schemas.microsoft.com/office/powerpoint/2010/main" val="210276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8"/>
          <p:cNvSpPr txBox="1">
            <a:spLocks noGrp="1"/>
          </p:cNvSpPr>
          <p:nvPr>
            <p:ph type="body" idx="4294967295"/>
          </p:nvPr>
        </p:nvSpPr>
        <p:spPr>
          <a:xfrm>
            <a:off x="1842096" y="2708921"/>
            <a:ext cx="4613944" cy="3744416"/>
          </a:xfrm>
          <a:prstGeom prst="rect">
            <a:avLst/>
          </a:prstGeom>
          <a:noFill/>
          <a:ln>
            <a:noFill/>
          </a:ln>
        </p:spPr>
        <p:txBody>
          <a:bodyPr spcFirstLastPara="1" wrap="square" lIns="91425" tIns="45700" rIns="91425" bIns="45700" anchor="t" anchorCtr="0">
            <a:normAutofit/>
          </a:bodyPr>
          <a:lstStyle/>
          <a:p>
            <a:pPr marL="0" indent="0">
              <a:lnSpc>
                <a:spcPct val="90000"/>
              </a:lnSpc>
              <a:spcBef>
                <a:spcPts val="0"/>
              </a:spcBef>
              <a:buClr>
                <a:srgbClr val="003865"/>
              </a:buClr>
              <a:buSzPts val="1600"/>
              <a:buNone/>
            </a:pPr>
            <a:r>
              <a:rPr lang="en-GB" sz="1600" dirty="0">
                <a:solidFill>
                  <a:srgbClr val="003865"/>
                </a:solidFill>
                <a:latin typeface="Arial"/>
                <a:ea typeface="Arial"/>
                <a:cs typeface="Arial"/>
                <a:sym typeface="Arial"/>
              </a:rPr>
              <a:t>Remember your mascot should:</a:t>
            </a:r>
            <a:endParaRPr dirty="0"/>
          </a:p>
          <a:p>
            <a:pPr marL="285750" indent="-285750">
              <a:lnSpc>
                <a:spcPct val="90000"/>
              </a:lnSpc>
              <a:spcBef>
                <a:spcPts val="320"/>
              </a:spcBef>
              <a:buClr>
                <a:srgbClr val="003865"/>
              </a:buClr>
              <a:buSzPts val="1600"/>
            </a:pPr>
            <a:r>
              <a:rPr lang="en-GB" sz="1600" dirty="0">
                <a:solidFill>
                  <a:srgbClr val="003865"/>
                </a:solidFill>
                <a:latin typeface="Arial"/>
                <a:ea typeface="Arial"/>
                <a:cs typeface="Arial"/>
                <a:sym typeface="Arial"/>
              </a:rPr>
              <a:t>represent a </a:t>
            </a:r>
            <a:r>
              <a:rPr lang="en-GB" sz="1600" b="1" dirty="0">
                <a:solidFill>
                  <a:srgbClr val="003865"/>
                </a:solidFill>
                <a:latin typeface="Arial"/>
                <a:ea typeface="Arial"/>
                <a:cs typeface="Arial"/>
                <a:sym typeface="Arial"/>
              </a:rPr>
              <a:t>physical</a:t>
            </a:r>
            <a:r>
              <a:rPr lang="en-GB" sz="1600" dirty="0">
                <a:solidFill>
                  <a:srgbClr val="003865"/>
                </a:solidFill>
                <a:latin typeface="Arial"/>
                <a:ea typeface="Arial"/>
                <a:cs typeface="Arial"/>
                <a:sym typeface="Arial"/>
              </a:rPr>
              <a:t> or </a:t>
            </a:r>
            <a:r>
              <a:rPr lang="en-GB" sz="1600" b="1" dirty="0">
                <a:solidFill>
                  <a:srgbClr val="003865"/>
                </a:solidFill>
                <a:latin typeface="Arial"/>
                <a:ea typeface="Arial"/>
                <a:cs typeface="Arial"/>
                <a:sym typeface="Arial"/>
              </a:rPr>
              <a:t>sensory</a:t>
            </a:r>
            <a:r>
              <a:rPr lang="en-GB" sz="1600" dirty="0">
                <a:solidFill>
                  <a:srgbClr val="003865"/>
                </a:solidFill>
                <a:latin typeface="Arial"/>
                <a:ea typeface="Arial"/>
                <a:cs typeface="Arial"/>
                <a:sym typeface="Arial"/>
              </a:rPr>
              <a:t> </a:t>
            </a:r>
            <a:r>
              <a:rPr lang="en-GB" sz="1600" b="1" dirty="0">
                <a:solidFill>
                  <a:srgbClr val="003865"/>
                </a:solidFill>
                <a:latin typeface="Arial"/>
                <a:ea typeface="Arial"/>
                <a:cs typeface="Arial"/>
                <a:sym typeface="Arial"/>
              </a:rPr>
              <a:t>impairment</a:t>
            </a:r>
            <a:r>
              <a:rPr lang="en-GB" sz="1600" dirty="0">
                <a:solidFill>
                  <a:srgbClr val="003865"/>
                </a:solidFill>
                <a:latin typeface="Arial"/>
                <a:ea typeface="Arial"/>
                <a:cs typeface="Arial"/>
                <a:sym typeface="Arial"/>
              </a:rPr>
              <a:t> in some way</a:t>
            </a:r>
            <a:endParaRPr dirty="0"/>
          </a:p>
          <a:p>
            <a:pPr marL="285750" indent="-285750">
              <a:lnSpc>
                <a:spcPct val="90000"/>
              </a:lnSpc>
              <a:spcBef>
                <a:spcPts val="320"/>
              </a:spcBef>
              <a:buClr>
                <a:srgbClr val="003865"/>
              </a:buClr>
              <a:buSzPts val="1600"/>
            </a:pPr>
            <a:r>
              <a:rPr lang="en-GB" sz="1600" dirty="0">
                <a:solidFill>
                  <a:srgbClr val="003865"/>
                </a:solidFill>
                <a:latin typeface="Arial"/>
                <a:ea typeface="Arial"/>
                <a:cs typeface="Arial"/>
                <a:sym typeface="Arial"/>
              </a:rPr>
              <a:t>celebrate Paralympic athletes and the </a:t>
            </a:r>
            <a:r>
              <a:rPr lang="en-GB" sz="1600" b="1" dirty="0">
                <a:solidFill>
                  <a:srgbClr val="003865"/>
                </a:solidFill>
                <a:latin typeface="Arial"/>
                <a:ea typeface="Arial"/>
                <a:cs typeface="Arial"/>
                <a:sym typeface="Arial"/>
              </a:rPr>
              <a:t>Paralympic Values</a:t>
            </a:r>
            <a:endParaRPr dirty="0"/>
          </a:p>
          <a:p>
            <a:pPr marL="285750" indent="-285750">
              <a:lnSpc>
                <a:spcPct val="90000"/>
              </a:lnSpc>
              <a:spcBef>
                <a:spcPts val="320"/>
              </a:spcBef>
              <a:buClr>
                <a:srgbClr val="003865"/>
              </a:buClr>
              <a:buSzPts val="1600"/>
            </a:pPr>
            <a:r>
              <a:rPr lang="en-GB" sz="1600" dirty="0">
                <a:solidFill>
                  <a:srgbClr val="003865"/>
                </a:solidFill>
                <a:latin typeface="Arial"/>
                <a:ea typeface="Arial"/>
                <a:cs typeface="Arial"/>
                <a:sym typeface="Arial"/>
              </a:rPr>
              <a:t>be suitable for use </a:t>
            </a:r>
            <a:r>
              <a:rPr lang="en-GB" sz="1600" b="1" dirty="0">
                <a:solidFill>
                  <a:srgbClr val="003865"/>
                </a:solidFill>
                <a:latin typeface="Arial"/>
                <a:ea typeface="Arial"/>
                <a:cs typeface="Arial"/>
                <a:sym typeface="Arial"/>
              </a:rPr>
              <a:t>long term </a:t>
            </a:r>
            <a:r>
              <a:rPr lang="en-GB" sz="1600" dirty="0">
                <a:solidFill>
                  <a:srgbClr val="003865"/>
                </a:solidFill>
                <a:latin typeface="Arial"/>
                <a:ea typeface="Arial"/>
                <a:cs typeface="Arial"/>
                <a:sym typeface="Arial"/>
              </a:rPr>
              <a:t>(so not Tokyo 2020 themed!)</a:t>
            </a:r>
            <a:endParaRPr dirty="0"/>
          </a:p>
          <a:p>
            <a:pPr marL="285750" indent="-285750">
              <a:lnSpc>
                <a:spcPct val="90000"/>
              </a:lnSpc>
              <a:spcBef>
                <a:spcPts val="320"/>
              </a:spcBef>
              <a:buClr>
                <a:srgbClr val="003865"/>
              </a:buClr>
              <a:buSzPts val="1600"/>
            </a:pPr>
            <a:r>
              <a:rPr lang="en-GB" sz="1600" dirty="0">
                <a:solidFill>
                  <a:srgbClr val="003865"/>
                </a:solidFill>
                <a:latin typeface="Arial"/>
                <a:ea typeface="Arial"/>
                <a:cs typeface="Arial"/>
                <a:sym typeface="Arial"/>
              </a:rPr>
              <a:t>have a </a:t>
            </a:r>
            <a:r>
              <a:rPr lang="en-GB" sz="1600" b="1" dirty="0">
                <a:solidFill>
                  <a:srgbClr val="003865"/>
                </a:solidFill>
                <a:latin typeface="Arial"/>
                <a:ea typeface="Arial"/>
                <a:cs typeface="Arial"/>
                <a:sym typeface="Arial"/>
              </a:rPr>
              <a:t>great name</a:t>
            </a:r>
            <a:r>
              <a:rPr lang="en-GB" sz="1600" dirty="0">
                <a:solidFill>
                  <a:srgbClr val="003865"/>
                </a:solidFill>
                <a:latin typeface="Arial"/>
                <a:ea typeface="Arial"/>
                <a:cs typeface="Arial"/>
                <a:sym typeface="Arial"/>
              </a:rPr>
              <a:t>! </a:t>
            </a:r>
            <a:endParaRPr dirty="0"/>
          </a:p>
        </p:txBody>
      </p:sp>
      <p:sp>
        <p:nvSpPr>
          <p:cNvPr id="374" name="Google Shape;374;p18"/>
          <p:cNvSpPr/>
          <p:nvPr/>
        </p:nvSpPr>
        <p:spPr>
          <a:xfrm rot="-191974">
            <a:off x="1496435" y="1836243"/>
            <a:ext cx="2164625"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375" name="Google Shape;375;p18"/>
          <p:cNvSpPr txBox="1"/>
          <p:nvPr/>
        </p:nvSpPr>
        <p:spPr>
          <a:xfrm rot="-187842">
            <a:off x="1642553" y="1873715"/>
            <a:ext cx="2006006"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Are you ready?</a:t>
            </a:r>
            <a:endParaRPr sz="1400" kern="0">
              <a:solidFill>
                <a:srgbClr val="000000"/>
              </a:solidFill>
              <a:latin typeface="Arial"/>
              <a:cs typeface="Arial"/>
              <a:sym typeface="Arial"/>
            </a:endParaRPr>
          </a:p>
        </p:txBody>
      </p:sp>
      <p:sp>
        <p:nvSpPr>
          <p:cNvPr id="376" name="Google Shape;376;p18"/>
          <p:cNvSpPr/>
          <p:nvPr/>
        </p:nvSpPr>
        <p:spPr>
          <a:xfrm>
            <a:off x="4114229" y="1641779"/>
            <a:ext cx="5728286" cy="923330"/>
          </a:xfrm>
          <a:prstGeom prst="rect">
            <a:avLst/>
          </a:prstGeom>
          <a:noFill/>
          <a:ln>
            <a:noFill/>
          </a:ln>
        </p:spPr>
        <p:txBody>
          <a:bodyPr spcFirstLastPara="1" wrap="square" lIns="91425" tIns="45700" rIns="91425" bIns="45700" anchor="t" anchorCtr="0">
            <a:spAutoFit/>
          </a:bodyPr>
          <a:lstStyle/>
          <a:p>
            <a:pPr>
              <a:buClr>
                <a:srgbClr val="000000"/>
              </a:buClr>
            </a:pPr>
            <a:r>
              <a:rPr lang="en-GB" b="1" kern="0">
                <a:solidFill>
                  <a:srgbClr val="003865"/>
                </a:solidFill>
                <a:latin typeface="Arial"/>
                <a:ea typeface="Arial"/>
                <a:cs typeface="Arial"/>
                <a:sym typeface="Arial"/>
              </a:rPr>
              <a:t>Have you finished your mascot idea?  It’s time to complete your design sheet! Be careful, take your time. This is what the judges will see.</a:t>
            </a:r>
            <a:endParaRPr sz="1400" kern="0">
              <a:solidFill>
                <a:srgbClr val="000000"/>
              </a:solidFill>
              <a:latin typeface="Arial"/>
              <a:cs typeface="Arial"/>
              <a:sym typeface="Arial"/>
            </a:endParaRPr>
          </a:p>
        </p:txBody>
      </p:sp>
      <p:pic>
        <p:nvPicPr>
          <p:cNvPr id="377" name="Google Shape;377;p18"/>
          <p:cNvPicPr preferRelativeResize="0"/>
          <p:nvPr/>
        </p:nvPicPr>
        <p:blipFill rotWithShape="1">
          <a:blip r:embed="rId3">
            <a:alphaModFix/>
          </a:blip>
          <a:srcRect/>
          <a:stretch/>
        </p:blipFill>
        <p:spPr>
          <a:xfrm rot="350709">
            <a:off x="7230020" y="2927306"/>
            <a:ext cx="2417224" cy="3429000"/>
          </a:xfrm>
          <a:prstGeom prst="rect">
            <a:avLst/>
          </a:prstGeom>
          <a:noFill/>
          <a:ln w="38100" cap="flat" cmpd="sng">
            <a:solidFill>
              <a:srgbClr val="003865"/>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9"/>
          <p:cNvSpPr txBox="1">
            <a:spLocks noGrp="1"/>
          </p:cNvSpPr>
          <p:nvPr>
            <p:ph type="body" idx="4294967295"/>
          </p:nvPr>
        </p:nvSpPr>
        <p:spPr>
          <a:xfrm>
            <a:off x="5524679" y="1636857"/>
            <a:ext cx="3435775" cy="682420"/>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lt1"/>
              </a:buClr>
              <a:buSzPts val="1800"/>
              <a:buNone/>
            </a:pPr>
            <a:r>
              <a:rPr lang="en-GB" sz="1800">
                <a:solidFill>
                  <a:schemeClr val="lt1"/>
                </a:solidFill>
                <a:latin typeface="Arial"/>
                <a:ea typeface="Arial"/>
                <a:cs typeface="Arial"/>
                <a:sym typeface="Arial"/>
              </a:rPr>
              <a:t>Once you’re happy with your mascot, how about making it?</a:t>
            </a:r>
            <a:endParaRPr/>
          </a:p>
        </p:txBody>
      </p:sp>
      <p:sp>
        <p:nvSpPr>
          <p:cNvPr id="384" name="Google Shape;384;p19"/>
          <p:cNvSpPr/>
          <p:nvPr/>
        </p:nvSpPr>
        <p:spPr>
          <a:xfrm rot="-191974">
            <a:off x="1495320" y="1796334"/>
            <a:ext cx="3594697"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385" name="Google Shape;385;p19"/>
          <p:cNvSpPr txBox="1"/>
          <p:nvPr/>
        </p:nvSpPr>
        <p:spPr>
          <a:xfrm rot="-187842">
            <a:off x="1640993" y="1816670"/>
            <a:ext cx="4095054"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Extension Mascot modelling</a:t>
            </a:r>
            <a:endParaRPr sz="1400" kern="0">
              <a:solidFill>
                <a:srgbClr val="000000"/>
              </a:solidFill>
              <a:latin typeface="Arial"/>
              <a:cs typeface="Arial"/>
              <a:sym typeface="Arial"/>
            </a:endParaRPr>
          </a:p>
        </p:txBody>
      </p:sp>
      <p:sp>
        <p:nvSpPr>
          <p:cNvPr id="386" name="Google Shape;386;p19"/>
          <p:cNvSpPr/>
          <p:nvPr/>
        </p:nvSpPr>
        <p:spPr>
          <a:xfrm>
            <a:off x="2033390" y="3409378"/>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FDB14F"/>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387" name="Google Shape;387;p19"/>
          <p:cNvSpPr/>
          <p:nvPr/>
        </p:nvSpPr>
        <p:spPr>
          <a:xfrm rot="280671">
            <a:off x="2281073" y="3496574"/>
            <a:ext cx="1210588"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003865"/>
                </a:solidFill>
                <a:latin typeface="Arial"/>
                <a:ea typeface="Arial"/>
                <a:cs typeface="Arial"/>
                <a:sym typeface="Arial"/>
              </a:rPr>
              <a:t>Art straws</a:t>
            </a:r>
            <a:endParaRPr kern="0">
              <a:solidFill>
                <a:srgbClr val="003865"/>
              </a:solidFill>
              <a:latin typeface="Arial"/>
              <a:ea typeface="Arial"/>
              <a:cs typeface="Arial"/>
              <a:sym typeface="Arial"/>
            </a:endParaRPr>
          </a:p>
        </p:txBody>
      </p:sp>
      <p:sp>
        <p:nvSpPr>
          <p:cNvPr id="388" name="Google Shape;388;p19"/>
          <p:cNvSpPr/>
          <p:nvPr/>
        </p:nvSpPr>
        <p:spPr>
          <a:xfrm rot="-403488">
            <a:off x="4101787" y="3409378"/>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0081CA"/>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389" name="Google Shape;389;p19"/>
          <p:cNvSpPr/>
          <p:nvPr/>
        </p:nvSpPr>
        <p:spPr>
          <a:xfrm rot="-122817">
            <a:off x="4368707" y="3496574"/>
            <a:ext cx="1172116"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Plasticine</a:t>
            </a:r>
            <a:endParaRPr kern="0">
              <a:solidFill>
                <a:srgbClr val="FFFFFF"/>
              </a:solidFill>
              <a:latin typeface="Arial"/>
              <a:ea typeface="Arial"/>
              <a:cs typeface="Arial"/>
              <a:sym typeface="Arial"/>
            </a:endParaRPr>
          </a:p>
        </p:txBody>
      </p:sp>
      <p:sp>
        <p:nvSpPr>
          <p:cNvPr id="390" name="Google Shape;390;p19"/>
          <p:cNvSpPr/>
          <p:nvPr/>
        </p:nvSpPr>
        <p:spPr>
          <a:xfrm rot="-403488">
            <a:off x="6216087" y="3409378"/>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7793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391" name="Google Shape;391;p19"/>
          <p:cNvSpPr/>
          <p:nvPr/>
        </p:nvSpPr>
        <p:spPr>
          <a:xfrm rot="-122817">
            <a:off x="6290648" y="3496574"/>
            <a:ext cx="1556836"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Paper mâché</a:t>
            </a:r>
            <a:endParaRPr kern="0">
              <a:solidFill>
                <a:srgbClr val="FFFFFF"/>
              </a:solidFill>
              <a:latin typeface="Arial"/>
              <a:ea typeface="Arial"/>
              <a:cs typeface="Arial"/>
              <a:sym typeface="Arial"/>
            </a:endParaRPr>
          </a:p>
        </p:txBody>
      </p:sp>
      <p:sp>
        <p:nvSpPr>
          <p:cNvPr id="392" name="Google Shape;392;p19"/>
          <p:cNvSpPr/>
          <p:nvPr/>
        </p:nvSpPr>
        <p:spPr>
          <a:xfrm>
            <a:off x="8306600" y="3409378"/>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C626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393" name="Google Shape;393;p19"/>
          <p:cNvSpPr/>
          <p:nvPr/>
        </p:nvSpPr>
        <p:spPr>
          <a:xfrm rot="280671">
            <a:off x="8323455" y="3496574"/>
            <a:ext cx="1672253"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Junk materials</a:t>
            </a:r>
            <a:endParaRPr kern="0">
              <a:solidFill>
                <a:srgbClr val="FFFFFF"/>
              </a:solidFill>
              <a:latin typeface="Arial"/>
              <a:ea typeface="Arial"/>
              <a:cs typeface="Arial"/>
              <a:sym typeface="Arial"/>
            </a:endParaRPr>
          </a:p>
        </p:txBody>
      </p:sp>
      <p:sp>
        <p:nvSpPr>
          <p:cNvPr id="394" name="Google Shape;394;p19"/>
          <p:cNvSpPr/>
          <p:nvPr/>
        </p:nvSpPr>
        <p:spPr>
          <a:xfrm>
            <a:off x="2873363" y="4578960"/>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C6262C"/>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395" name="Google Shape;395;p19"/>
          <p:cNvSpPr/>
          <p:nvPr/>
        </p:nvSpPr>
        <p:spPr>
          <a:xfrm rot="280671">
            <a:off x="3274939" y="4666156"/>
            <a:ext cx="902811"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Knitted</a:t>
            </a:r>
            <a:endParaRPr kern="0">
              <a:solidFill>
                <a:srgbClr val="FFFFFF"/>
              </a:solidFill>
              <a:latin typeface="Arial"/>
              <a:ea typeface="Arial"/>
              <a:cs typeface="Arial"/>
              <a:sym typeface="Arial"/>
            </a:endParaRPr>
          </a:p>
        </p:txBody>
      </p:sp>
      <p:sp>
        <p:nvSpPr>
          <p:cNvPr id="396" name="Google Shape;396;p19"/>
          <p:cNvSpPr/>
          <p:nvPr/>
        </p:nvSpPr>
        <p:spPr>
          <a:xfrm rot="-370694">
            <a:off x="5148730" y="4578960"/>
            <a:ext cx="1705957"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FEB14F"/>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397" name="Google Shape;397;p19"/>
          <p:cNvSpPr/>
          <p:nvPr/>
        </p:nvSpPr>
        <p:spPr>
          <a:xfrm rot="-90023">
            <a:off x="5569542" y="4666156"/>
            <a:ext cx="864339"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003865"/>
                </a:solidFill>
                <a:latin typeface="Arial"/>
                <a:ea typeface="Arial"/>
                <a:cs typeface="Arial"/>
                <a:sym typeface="Arial"/>
              </a:rPr>
              <a:t>Dough</a:t>
            </a:r>
            <a:endParaRPr kern="0">
              <a:solidFill>
                <a:srgbClr val="003865"/>
              </a:solidFill>
              <a:latin typeface="Arial"/>
              <a:ea typeface="Arial"/>
              <a:cs typeface="Arial"/>
              <a:sym typeface="Arial"/>
            </a:endParaRPr>
          </a:p>
        </p:txBody>
      </p:sp>
      <p:sp>
        <p:nvSpPr>
          <p:cNvPr id="398" name="Google Shape;398;p19"/>
          <p:cNvSpPr/>
          <p:nvPr/>
        </p:nvSpPr>
        <p:spPr>
          <a:xfrm>
            <a:off x="7386875" y="4567910"/>
            <a:ext cx="2231928" cy="574954"/>
          </a:xfrm>
          <a:custGeom>
            <a:avLst/>
            <a:gdLst/>
            <a:ahLst/>
            <a:cxnLst/>
            <a:rect l="l" t="t" r="r" b="b"/>
            <a:pathLst>
              <a:path w="1705957" h="574954" extrusionOk="0">
                <a:moveTo>
                  <a:pt x="31863" y="0"/>
                </a:moveTo>
                <a:lnTo>
                  <a:pt x="0" y="455662"/>
                </a:lnTo>
                <a:lnTo>
                  <a:pt x="1705957" y="574954"/>
                </a:lnTo>
                <a:lnTo>
                  <a:pt x="1705957" y="117064"/>
                </a:lnTo>
                <a:lnTo>
                  <a:pt x="31863" y="0"/>
                </a:lnTo>
                <a:close/>
              </a:path>
            </a:pathLst>
          </a:custGeom>
          <a:solidFill>
            <a:srgbClr val="0081CA"/>
          </a:solidFill>
          <a:ln>
            <a:noFill/>
          </a:ln>
        </p:spPr>
        <p:txBody>
          <a:bodyPr spcFirstLastPara="1" wrap="square" lIns="91425" tIns="45700" rIns="91425" bIns="45700" anchor="ctr" anchorCtr="0">
            <a:noAutofit/>
          </a:bodyPr>
          <a:lstStyle/>
          <a:p>
            <a:pPr algn="ctr">
              <a:buClr>
                <a:srgbClr val="000000"/>
              </a:buClr>
            </a:pPr>
            <a:endParaRPr sz="1463" kern="0">
              <a:solidFill>
                <a:srgbClr val="FFFFFF"/>
              </a:solidFill>
              <a:latin typeface="Calibri"/>
              <a:ea typeface="Calibri"/>
              <a:cs typeface="Calibri"/>
              <a:sym typeface="Calibri"/>
            </a:endParaRPr>
          </a:p>
        </p:txBody>
      </p:sp>
      <p:sp>
        <p:nvSpPr>
          <p:cNvPr id="399" name="Google Shape;399;p19"/>
          <p:cNvSpPr/>
          <p:nvPr/>
        </p:nvSpPr>
        <p:spPr>
          <a:xfrm rot="280671">
            <a:off x="7593543" y="4666156"/>
            <a:ext cx="1877437" cy="369332"/>
          </a:xfrm>
          <a:prstGeom prst="rect">
            <a:avLst/>
          </a:prstGeom>
          <a:noFill/>
          <a:ln>
            <a:noFill/>
          </a:ln>
        </p:spPr>
        <p:txBody>
          <a:bodyPr spcFirstLastPara="1" wrap="square" lIns="91425" tIns="45700" rIns="91425" bIns="45700" anchor="t" anchorCtr="0">
            <a:spAutoFit/>
          </a:bodyPr>
          <a:lstStyle/>
          <a:p>
            <a:pPr>
              <a:buClr>
                <a:srgbClr val="000000"/>
              </a:buClr>
            </a:pPr>
            <a:r>
              <a:rPr lang="en-GB" kern="0">
                <a:solidFill>
                  <a:srgbClr val="FFFFFF"/>
                </a:solidFill>
                <a:latin typeface="Arial"/>
                <a:ea typeface="Arial"/>
                <a:cs typeface="Arial"/>
                <a:sym typeface="Arial"/>
              </a:rPr>
              <a:t>Make a costume</a:t>
            </a:r>
            <a:endParaRPr kern="0">
              <a:solidFill>
                <a:srgbClr val="FFFFFF"/>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0" descr="A group of people standing in front of a crowd&#10;&#10;Description automatically generated"/>
          <p:cNvPicPr preferRelativeResize="0"/>
          <p:nvPr/>
        </p:nvPicPr>
        <p:blipFill rotWithShape="1">
          <a:blip r:embed="rId3">
            <a:alphaModFix/>
          </a:blip>
          <a:srcRect l="17320" r="17041" b="11371"/>
          <a:stretch/>
        </p:blipFill>
        <p:spPr>
          <a:xfrm>
            <a:off x="1524000" y="0"/>
            <a:ext cx="9144000" cy="6858000"/>
          </a:xfrm>
          <a:prstGeom prst="rect">
            <a:avLst/>
          </a:prstGeom>
          <a:noFill/>
          <a:ln>
            <a:noFill/>
          </a:ln>
        </p:spPr>
      </p:pic>
      <p:sp>
        <p:nvSpPr>
          <p:cNvPr id="406" name="Google Shape;406;p20"/>
          <p:cNvSpPr/>
          <p:nvPr/>
        </p:nvSpPr>
        <p:spPr>
          <a:xfrm rot="10800000">
            <a:off x="1523997" y="10194"/>
            <a:ext cx="9144000" cy="6858000"/>
          </a:xfrm>
          <a:prstGeom prst="rect">
            <a:avLst/>
          </a:prstGeom>
          <a:gradFill>
            <a:gsLst>
              <a:gs pos="0">
                <a:srgbClr val="000000">
                  <a:alpha val="58823"/>
                </a:srgbClr>
              </a:gs>
              <a:gs pos="15000">
                <a:srgbClr val="000000">
                  <a:alpha val="58823"/>
                </a:srgbClr>
              </a:gs>
              <a:gs pos="100000">
                <a:srgbClr val="E2E2E2">
                  <a:alpha val="0"/>
                </a:srgbClr>
              </a:gs>
            </a:gsLst>
            <a:lin ang="18000000" scaled="0"/>
          </a:gra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407" name="Google Shape;407;p20"/>
          <p:cNvSpPr/>
          <p:nvPr/>
        </p:nvSpPr>
        <p:spPr>
          <a:xfrm rot="-191974">
            <a:off x="1495761" y="1812169"/>
            <a:ext cx="3027281" cy="561559"/>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408" name="Google Shape;408;p20"/>
          <p:cNvSpPr txBox="1"/>
          <p:nvPr/>
        </p:nvSpPr>
        <p:spPr>
          <a:xfrm rot="-187842">
            <a:off x="1641800" y="1846119"/>
            <a:ext cx="3016545" cy="459458"/>
          </a:xfrm>
          <a:prstGeom prst="rect">
            <a:avLst/>
          </a:prstGeom>
          <a:noFill/>
          <a:ln>
            <a:noFill/>
          </a:ln>
        </p:spPr>
        <p:txBody>
          <a:bodyPr spcFirstLastPara="1" wrap="square" lIns="91425" tIns="45700" rIns="91425" bIns="45700" anchor="ctr" anchorCtr="0">
            <a:noAutofit/>
          </a:bodyPr>
          <a:lstStyle/>
          <a:p>
            <a:pPr>
              <a:buClr>
                <a:srgbClr val="FFFFFF"/>
              </a:buClr>
              <a:buSzPts val="2000"/>
            </a:pPr>
            <a:r>
              <a:rPr lang="en-GB" sz="2000" kern="0">
                <a:solidFill>
                  <a:srgbClr val="FFFFFF"/>
                </a:solidFill>
                <a:latin typeface="Arial"/>
                <a:ea typeface="Arial"/>
                <a:cs typeface="Arial"/>
                <a:sym typeface="Arial"/>
              </a:rPr>
              <a:t>The Mascot challenge</a:t>
            </a:r>
            <a:endParaRPr sz="1400" kern="0">
              <a:solidFill>
                <a:srgbClr val="000000"/>
              </a:solidFill>
              <a:latin typeface="Arial"/>
              <a:cs typeface="Arial"/>
              <a:sym typeface="Arial"/>
            </a:endParaRPr>
          </a:p>
        </p:txBody>
      </p:sp>
      <p:sp>
        <p:nvSpPr>
          <p:cNvPr id="409" name="Google Shape;409;p20"/>
          <p:cNvSpPr/>
          <p:nvPr/>
        </p:nvSpPr>
        <p:spPr>
          <a:xfrm rot="10800000" flipH="1">
            <a:off x="1523999" y="-5"/>
            <a:ext cx="8353300" cy="1602059"/>
          </a:xfrm>
          <a:prstGeom prst="rtTriangle">
            <a:avLst/>
          </a:prstGeom>
          <a:solidFill>
            <a:schemeClr val="lt1"/>
          </a:solidFill>
          <a:ln>
            <a:noFill/>
          </a:ln>
        </p:spPr>
        <p:txBody>
          <a:bodyPr spcFirstLastPara="1" wrap="square" lIns="91425" tIns="45700" rIns="91425" bIns="45700"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410" name="Google Shape;410;p20"/>
          <p:cNvSpPr/>
          <p:nvPr/>
        </p:nvSpPr>
        <p:spPr>
          <a:xfrm>
            <a:off x="1524000" y="-1"/>
            <a:ext cx="8497792" cy="1623256"/>
          </a:xfrm>
          <a:custGeom>
            <a:avLst/>
            <a:gdLst/>
            <a:ahLst/>
            <a:cxnLst/>
            <a:rect l="l" t="t" r="r" b="b"/>
            <a:pathLst>
              <a:path w="9205941" h="1623256" extrusionOk="0">
                <a:moveTo>
                  <a:pt x="7831664" y="0"/>
                </a:moveTo>
                <a:lnTo>
                  <a:pt x="9205941" y="0"/>
                </a:lnTo>
                <a:lnTo>
                  <a:pt x="0" y="1623256"/>
                </a:lnTo>
                <a:lnTo>
                  <a:pt x="0" y="1380934"/>
                </a:lnTo>
                <a:lnTo>
                  <a:pt x="7831664" y="0"/>
                </a:lnTo>
                <a:close/>
              </a:path>
            </a:pathLst>
          </a:custGeom>
          <a:solidFill>
            <a:srgbClr val="C4262E"/>
          </a:solidFill>
          <a:ln>
            <a:noFill/>
          </a:ln>
        </p:spPr>
        <p:txBody>
          <a:bodyPr spcFirstLastPara="1" wrap="square" lIns="91425" tIns="45700" rIns="91425" bIns="45700"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411" name="Google Shape;411;p20"/>
          <p:cNvSpPr/>
          <p:nvPr/>
        </p:nvSpPr>
        <p:spPr>
          <a:xfrm rot="-191974">
            <a:off x="1336598" y="2603776"/>
            <a:ext cx="3384850" cy="850950"/>
          </a:xfrm>
          <a:prstGeom prst="rect">
            <a:avLst/>
          </a:prstGeom>
          <a:solidFill>
            <a:srgbClr val="C5262D"/>
          </a:solid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412" name="Google Shape;412;p20"/>
          <p:cNvSpPr txBox="1"/>
          <p:nvPr/>
        </p:nvSpPr>
        <p:spPr>
          <a:xfrm rot="-197688">
            <a:off x="1775944" y="2695640"/>
            <a:ext cx="2948929" cy="700225"/>
          </a:xfrm>
          <a:prstGeom prst="rect">
            <a:avLst/>
          </a:prstGeom>
          <a:noFill/>
          <a:ln>
            <a:noFill/>
          </a:ln>
        </p:spPr>
        <p:txBody>
          <a:bodyPr spcFirstLastPara="1" wrap="square" lIns="91425" tIns="45700" rIns="91425" bIns="45700" anchor="t" anchorCtr="0">
            <a:normAutofit/>
          </a:bodyPr>
          <a:lstStyle/>
          <a:p>
            <a:pPr>
              <a:buClr>
                <a:srgbClr val="FFFFFF"/>
              </a:buClr>
              <a:buSzPts val="1600"/>
            </a:pPr>
            <a:r>
              <a:rPr lang="en-GB" sz="1600" kern="0">
                <a:solidFill>
                  <a:srgbClr val="FFFFFF"/>
                </a:solidFill>
                <a:latin typeface="Arial"/>
                <a:ea typeface="Arial"/>
                <a:cs typeface="Arial"/>
                <a:sym typeface="Arial"/>
              </a:rPr>
              <a:t>Thank you from </a:t>
            </a:r>
            <a:endParaRPr sz="1400" kern="0">
              <a:solidFill>
                <a:srgbClr val="000000"/>
              </a:solidFill>
              <a:latin typeface="Arial"/>
              <a:cs typeface="Arial"/>
              <a:sym typeface="Arial"/>
            </a:endParaRPr>
          </a:p>
          <a:p>
            <a:pPr>
              <a:spcBef>
                <a:spcPts val="320"/>
              </a:spcBef>
              <a:buClr>
                <a:srgbClr val="FFFFFF"/>
              </a:buClr>
              <a:buSzPts val="1600"/>
            </a:pPr>
            <a:r>
              <a:rPr lang="en-GB" sz="1600" b="1" kern="0">
                <a:solidFill>
                  <a:srgbClr val="FFFFFF"/>
                </a:solidFill>
                <a:latin typeface="Arial"/>
                <a:ea typeface="Arial"/>
                <a:cs typeface="Arial"/>
                <a:sym typeface="Arial"/>
              </a:rPr>
              <a:t>ParalympicsGB</a:t>
            </a:r>
            <a:endParaRPr sz="1400" kern="0">
              <a:solidFill>
                <a:srgbClr val="000000"/>
              </a:solidFill>
              <a:latin typeface="Arial"/>
              <a:cs typeface="Arial"/>
              <a:sym typeface="Arial"/>
            </a:endParaRPr>
          </a:p>
        </p:txBody>
      </p:sp>
      <p:pic>
        <p:nvPicPr>
          <p:cNvPr id="413" name="Google Shape;413;p20"/>
          <p:cNvPicPr preferRelativeResize="0"/>
          <p:nvPr/>
        </p:nvPicPr>
        <p:blipFill rotWithShape="1">
          <a:blip r:embed="rId4">
            <a:alphaModFix/>
          </a:blip>
          <a:srcRect/>
          <a:stretch/>
        </p:blipFill>
        <p:spPr>
          <a:xfrm>
            <a:off x="1703512" y="116633"/>
            <a:ext cx="1817972" cy="810489"/>
          </a:xfrm>
          <a:prstGeom prst="rect">
            <a:avLst/>
          </a:prstGeom>
          <a:noFill/>
          <a:ln>
            <a:noFill/>
          </a:ln>
        </p:spPr>
      </p:pic>
      <p:pic>
        <p:nvPicPr>
          <p:cNvPr id="414" name="Google Shape;414;p20"/>
          <p:cNvPicPr preferRelativeResize="0"/>
          <p:nvPr/>
        </p:nvPicPr>
        <p:blipFill>
          <a:blip r:embed="rId5">
            <a:alphaModFix/>
          </a:blip>
          <a:stretch>
            <a:fillRect/>
          </a:stretch>
        </p:blipFill>
        <p:spPr>
          <a:xfrm>
            <a:off x="8852068" y="367375"/>
            <a:ext cx="1336577" cy="1803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D8E67F2-F753-4E06-8229-4970A67258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2EE1BDFD-564B-44A4-841A-50D6A8E75C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7C70AA6C-E57F-4C71-A6A3-240B97E80DE2}"/>
              </a:ext>
            </a:extLst>
          </p:cNvPr>
          <p:cNvSpPr>
            <a:spLocks noGrp="1"/>
          </p:cNvSpPr>
          <p:nvPr>
            <p:ph type="title"/>
          </p:nvPr>
        </p:nvSpPr>
        <p:spPr>
          <a:xfrm>
            <a:off x="6094105" y="802955"/>
            <a:ext cx="4977976" cy="1455996"/>
          </a:xfrm>
        </p:spPr>
        <p:txBody>
          <a:bodyPr>
            <a:normAutofit/>
          </a:bodyPr>
          <a:lstStyle/>
          <a:p>
            <a:r>
              <a:rPr lang="en-GB" sz="4000" dirty="0">
                <a:solidFill>
                  <a:srgbClr val="000000"/>
                </a:solidFill>
              </a:rPr>
              <a:t>Task 4 – Sports Day Project</a:t>
            </a:r>
          </a:p>
        </p:txBody>
      </p:sp>
      <p:sp>
        <p:nvSpPr>
          <p:cNvPr id="15" name="Freeform 60">
            <a:extLst>
              <a:ext uri="{FF2B5EF4-FFF2-40B4-BE49-F238E27FC236}">
                <a16:creationId xmlns:a16="http://schemas.microsoft.com/office/drawing/2014/main" xmlns="" id="{007B8288-68CC-4847-8419-CF535B6B7E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xmlns="" id="{699D1870-013F-490E-A298-D27567B2982A}"/>
              </a:ext>
            </a:extLst>
          </p:cNvPr>
          <p:cNvPicPr>
            <a:picLocks noChangeAspect="1"/>
          </p:cNvPicPr>
          <p:nvPr/>
        </p:nvPicPr>
        <p:blipFill>
          <a:blip r:embed="rId3"/>
          <a:stretch>
            <a:fillRect/>
          </a:stretch>
        </p:blipFill>
        <p:spPr>
          <a:xfrm>
            <a:off x="2441496" y="228924"/>
            <a:ext cx="2532690" cy="1329662"/>
          </a:xfrm>
          <a:prstGeom prst="rect">
            <a:avLst/>
          </a:prstGeom>
        </p:spPr>
      </p:pic>
      <p:sp>
        <p:nvSpPr>
          <p:cNvPr id="17" name="Freeform 68">
            <a:extLst>
              <a:ext uri="{FF2B5EF4-FFF2-40B4-BE49-F238E27FC236}">
                <a16:creationId xmlns:a16="http://schemas.microsoft.com/office/drawing/2014/main" xmlns="" id="{32BA8EA8-C1B6-4309-B674-F9F399B962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xmlns="" id="{94D31534-62F6-49B7-94C0-9F0073B90CA2}"/>
              </a:ext>
            </a:extLst>
          </p:cNvPr>
          <p:cNvPicPr>
            <a:picLocks noChangeAspect="1"/>
          </p:cNvPicPr>
          <p:nvPr/>
        </p:nvPicPr>
        <p:blipFill>
          <a:blip r:embed="rId4"/>
          <a:stretch>
            <a:fillRect/>
          </a:stretch>
        </p:blipFill>
        <p:spPr>
          <a:xfrm>
            <a:off x="862724" y="3875314"/>
            <a:ext cx="2677121" cy="2670429"/>
          </a:xfrm>
          <a:prstGeom prst="rect">
            <a:avLst/>
          </a:prstGeom>
        </p:spPr>
      </p:pic>
      <p:sp>
        <p:nvSpPr>
          <p:cNvPr id="3" name="Content Placeholder 2">
            <a:extLst>
              <a:ext uri="{FF2B5EF4-FFF2-40B4-BE49-F238E27FC236}">
                <a16:creationId xmlns:a16="http://schemas.microsoft.com/office/drawing/2014/main" xmlns="" id="{B6A3D994-CEB4-4928-8F51-62201FD4AFAE}"/>
              </a:ext>
            </a:extLst>
          </p:cNvPr>
          <p:cNvSpPr>
            <a:spLocks noGrp="1"/>
          </p:cNvSpPr>
          <p:nvPr>
            <p:ph idx="1"/>
          </p:nvPr>
        </p:nvSpPr>
        <p:spPr>
          <a:xfrm>
            <a:off x="6002767" y="2206512"/>
            <a:ext cx="5626249" cy="4420199"/>
          </a:xfrm>
        </p:spPr>
        <p:txBody>
          <a:bodyPr anchor="ctr">
            <a:normAutofit/>
          </a:bodyPr>
          <a:lstStyle/>
          <a:p>
            <a:r>
              <a:rPr lang="en-GB" sz="1200" dirty="0">
                <a:solidFill>
                  <a:srgbClr val="000000"/>
                </a:solidFill>
              </a:rPr>
              <a:t>Over the next few days, you have been tasked with planning your very own At Home Sports Day. But first it needs a name. You might want to include your family name, the name of a pet or the area you live. Be creative with your name.</a:t>
            </a:r>
          </a:p>
          <a:p>
            <a:r>
              <a:rPr lang="en-GB" sz="1200" dirty="0">
                <a:solidFill>
                  <a:srgbClr val="000000"/>
                </a:solidFill>
              </a:rPr>
              <a:t>You should now create a poster to promote your Sports Day. Think about what would make people stop and look at your poster. Could it include colour? Could it be a different shape? Could it include an eye-catching font?</a:t>
            </a:r>
          </a:p>
          <a:p>
            <a:r>
              <a:rPr lang="en-GB" sz="1200" dirty="0">
                <a:solidFill>
                  <a:srgbClr val="000000"/>
                </a:solidFill>
              </a:rPr>
              <a:t>You should choose whether to create your poster online and upload the file or use paper and upload a picture once complete.</a:t>
            </a:r>
          </a:p>
          <a:p>
            <a:r>
              <a:rPr lang="en-GB" sz="1200" dirty="0">
                <a:solidFill>
                  <a:srgbClr val="000000"/>
                </a:solidFill>
              </a:rPr>
              <a:t>Your poster must be informative and should therefore include the following information:</a:t>
            </a:r>
          </a:p>
          <a:p>
            <a:pPr marL="514350" lvl="0" indent="-514350">
              <a:buFont typeface="+mj-lt"/>
              <a:buAutoNum type="arabicPeriod"/>
            </a:pPr>
            <a:r>
              <a:rPr lang="en-GB" sz="1200" dirty="0">
                <a:solidFill>
                  <a:srgbClr val="000000"/>
                </a:solidFill>
              </a:rPr>
              <a:t>Name of your sports day</a:t>
            </a:r>
          </a:p>
          <a:p>
            <a:pPr marL="514350" lvl="0" indent="-514350">
              <a:buFont typeface="+mj-lt"/>
              <a:buAutoNum type="arabicPeriod"/>
            </a:pPr>
            <a:r>
              <a:rPr lang="en-GB" sz="1200" dirty="0">
                <a:solidFill>
                  <a:srgbClr val="000000"/>
                </a:solidFill>
              </a:rPr>
              <a:t>Location – consider inside/outside and the weather forecast</a:t>
            </a:r>
          </a:p>
          <a:p>
            <a:pPr marL="514350" lvl="0" indent="-514350">
              <a:buFont typeface="+mj-lt"/>
              <a:buAutoNum type="arabicPeriod"/>
            </a:pPr>
            <a:r>
              <a:rPr lang="en-GB" sz="1200" dirty="0">
                <a:solidFill>
                  <a:srgbClr val="000000"/>
                </a:solidFill>
              </a:rPr>
              <a:t>Start and finish time</a:t>
            </a:r>
          </a:p>
          <a:p>
            <a:pPr marL="514350" lvl="0" indent="-514350">
              <a:buFont typeface="+mj-lt"/>
              <a:buAutoNum type="arabicPeriod"/>
            </a:pPr>
            <a:r>
              <a:rPr lang="en-GB" sz="1200" dirty="0">
                <a:solidFill>
                  <a:srgbClr val="000000"/>
                </a:solidFill>
              </a:rPr>
              <a:t>Clothing required</a:t>
            </a:r>
          </a:p>
          <a:p>
            <a:pPr marL="514350" lvl="0" indent="-514350">
              <a:buFont typeface="+mj-lt"/>
              <a:buAutoNum type="arabicPeriod"/>
            </a:pPr>
            <a:r>
              <a:rPr lang="en-GB" sz="1200" dirty="0">
                <a:solidFill>
                  <a:srgbClr val="000000"/>
                </a:solidFill>
              </a:rPr>
              <a:t>Pictures of potential activities</a:t>
            </a:r>
          </a:p>
          <a:p>
            <a:pPr marL="514350" lvl="0" indent="-514350">
              <a:buFont typeface="+mj-lt"/>
              <a:buAutoNum type="arabicPeriod"/>
            </a:pPr>
            <a:r>
              <a:rPr lang="en-GB" sz="1200" dirty="0">
                <a:solidFill>
                  <a:srgbClr val="000000"/>
                </a:solidFill>
              </a:rPr>
              <a:t>A ‘tagline’ why your sports day is the one you must take part in</a:t>
            </a:r>
          </a:p>
          <a:p>
            <a:pPr marL="514350" indent="-514350">
              <a:buFont typeface="+mj-lt"/>
              <a:buAutoNum type="arabicPeriod"/>
            </a:pPr>
            <a:r>
              <a:rPr lang="en-GB" sz="1200" dirty="0">
                <a:solidFill>
                  <a:srgbClr val="000000"/>
                </a:solidFill>
              </a:rPr>
              <a:t>Good luck!</a:t>
            </a:r>
          </a:p>
          <a:p>
            <a:pPr marL="0" indent="0">
              <a:buNone/>
            </a:pPr>
            <a:endParaRPr lang="en-GB" sz="800" dirty="0">
              <a:solidFill>
                <a:srgbClr val="000000"/>
              </a:solidFill>
            </a:endParaRPr>
          </a:p>
        </p:txBody>
      </p:sp>
    </p:spTree>
    <p:extLst>
      <p:ext uri="{BB962C8B-B14F-4D97-AF65-F5344CB8AC3E}">
        <p14:creationId xmlns:p14="http://schemas.microsoft.com/office/powerpoint/2010/main" val="940632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close up of a device&#10;&#10;Description automatically generated">
            <a:extLst>
              <a:ext uri="{FF2B5EF4-FFF2-40B4-BE49-F238E27FC236}">
                <a16:creationId xmlns:a16="http://schemas.microsoft.com/office/drawing/2014/main" xmlns="" id="{CC8D79C9-4FF6-4611-BD06-BEE8DD4FA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83" y="1692144"/>
            <a:ext cx="4046181" cy="4046181"/>
          </a:xfrm>
          <a:prstGeom prst="rect">
            <a:avLst/>
          </a:prstGeom>
        </p:spPr>
      </p:pic>
      <p:sp>
        <p:nvSpPr>
          <p:cNvPr id="18" name="TextBox 17">
            <a:extLst>
              <a:ext uri="{FF2B5EF4-FFF2-40B4-BE49-F238E27FC236}">
                <a16:creationId xmlns:a16="http://schemas.microsoft.com/office/drawing/2014/main" xmlns="" id="{135E2AD3-7321-4C07-A59D-EC88A4B5638F}"/>
              </a:ext>
            </a:extLst>
          </p:cNvPr>
          <p:cNvSpPr txBox="1"/>
          <p:nvPr/>
        </p:nvSpPr>
        <p:spPr>
          <a:xfrm>
            <a:off x="6271264" y="1278294"/>
            <a:ext cx="6095998" cy="4524315"/>
          </a:xfrm>
          <a:prstGeom prst="rect">
            <a:avLst/>
          </a:prstGeom>
          <a:noFill/>
        </p:spPr>
        <p:txBody>
          <a:bodyPr wrap="square" rtlCol="0">
            <a:spAutoFit/>
          </a:bodyPr>
          <a:lstStyle/>
          <a:p>
            <a:pPr algn="ctr"/>
            <a:r>
              <a:rPr lang="en-GB" sz="9600" dirty="0"/>
              <a:t>Wednesday 10</a:t>
            </a:r>
            <a:r>
              <a:rPr lang="en-GB" sz="9600" baseline="30000" dirty="0"/>
              <a:t>th</a:t>
            </a:r>
            <a:r>
              <a:rPr lang="en-GB" sz="9600" dirty="0"/>
              <a:t> </a:t>
            </a:r>
          </a:p>
          <a:p>
            <a:pPr algn="ctr"/>
            <a:r>
              <a:rPr lang="en-GB" sz="9600" dirty="0"/>
              <a:t>June</a:t>
            </a:r>
          </a:p>
        </p:txBody>
      </p:sp>
    </p:spTree>
    <p:extLst>
      <p:ext uri="{BB962C8B-B14F-4D97-AF65-F5344CB8AC3E}">
        <p14:creationId xmlns:p14="http://schemas.microsoft.com/office/powerpoint/2010/main" val="1397656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7D2AA9EB-ACE2-48F8-8185-792EE94134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8000"/>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59D7A164-22E7-4B37-B0E3-935FC9C3143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7C70AA6C-E57F-4C71-A6A3-240B97E80DE2}"/>
              </a:ext>
            </a:extLst>
          </p:cNvPr>
          <p:cNvSpPr>
            <a:spLocks noGrp="1"/>
          </p:cNvSpPr>
          <p:nvPr>
            <p:ph type="title"/>
          </p:nvPr>
        </p:nvSpPr>
        <p:spPr>
          <a:xfrm>
            <a:off x="6738267" y="802955"/>
            <a:ext cx="4333814" cy="1454051"/>
          </a:xfrm>
        </p:spPr>
        <p:txBody>
          <a:bodyPr>
            <a:normAutofit/>
          </a:bodyPr>
          <a:lstStyle/>
          <a:p>
            <a:r>
              <a:rPr lang="en-GB" sz="4000" dirty="0">
                <a:solidFill>
                  <a:srgbClr val="000000"/>
                </a:solidFill>
              </a:rPr>
              <a:t>Task 5 – Fitness Board Game</a:t>
            </a:r>
          </a:p>
        </p:txBody>
      </p:sp>
      <p:sp>
        <p:nvSpPr>
          <p:cNvPr id="18" name="Freeform 67">
            <a:extLst>
              <a:ext uri="{FF2B5EF4-FFF2-40B4-BE49-F238E27FC236}">
                <a16:creationId xmlns:a16="http://schemas.microsoft.com/office/drawing/2014/main" xmlns="" id="{730F02D6-D4A4-42E5-A722-43B088C735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207136"/>
            <a:ext cx="3177287" cy="26508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xmlns="" id="{F2C965BE-B8BF-4344-8E81-62E0BFE4CB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69751" y="2897495"/>
            <a:ext cx="2788232" cy="2788232"/>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5">
            <a:extLst>
              <a:ext uri="{FF2B5EF4-FFF2-40B4-BE49-F238E27FC236}">
                <a16:creationId xmlns:a16="http://schemas.microsoft.com/office/drawing/2014/main" xmlns="" id="{122DB9C1-63F1-47FD-BE8D-08903F8531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xmlns="" id="{6EC92426-2E80-48D1-99C6-A3CD5F57F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972" y="852880"/>
            <a:ext cx="3298594" cy="1080409"/>
          </a:xfrm>
          <a:prstGeom prst="rect">
            <a:avLst/>
          </a:prstGeom>
        </p:spPr>
      </p:pic>
      <p:pic>
        <p:nvPicPr>
          <p:cNvPr id="7" name="Picture 6" descr="A close up of a sign&#10;&#10;Description automatically generated">
            <a:extLst>
              <a:ext uri="{FF2B5EF4-FFF2-40B4-BE49-F238E27FC236}">
                <a16:creationId xmlns:a16="http://schemas.microsoft.com/office/drawing/2014/main" xmlns="" id="{DDC7F212-4F02-4D4C-A44C-488C396C6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72" y="4928065"/>
            <a:ext cx="2334437" cy="1618267"/>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xmlns="" id="{BED45330-1FC9-4184-8579-977089BAE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031" y="3548796"/>
            <a:ext cx="1785723" cy="1401017"/>
          </a:xfrm>
          <a:prstGeom prst="rect">
            <a:avLst/>
          </a:prstGeom>
        </p:spPr>
      </p:pic>
      <p:sp>
        <p:nvSpPr>
          <p:cNvPr id="3" name="Content Placeholder 2">
            <a:extLst>
              <a:ext uri="{FF2B5EF4-FFF2-40B4-BE49-F238E27FC236}">
                <a16:creationId xmlns:a16="http://schemas.microsoft.com/office/drawing/2014/main" xmlns="" id="{B6A3D994-CEB4-4928-8F51-62201FD4AFAE}"/>
              </a:ext>
            </a:extLst>
          </p:cNvPr>
          <p:cNvSpPr>
            <a:spLocks noGrp="1"/>
          </p:cNvSpPr>
          <p:nvPr>
            <p:ph idx="1"/>
          </p:nvPr>
        </p:nvSpPr>
        <p:spPr>
          <a:xfrm>
            <a:off x="6734684" y="2421682"/>
            <a:ext cx="4333468" cy="3639289"/>
          </a:xfrm>
        </p:spPr>
        <p:txBody>
          <a:bodyPr anchor="ctr">
            <a:normAutofit/>
          </a:bodyPr>
          <a:lstStyle/>
          <a:p>
            <a:r>
              <a:rPr lang="en-GB" sz="2000">
                <a:solidFill>
                  <a:srgbClr val="000000"/>
                </a:solidFill>
              </a:rPr>
              <a:t>Choose one of the Fitness games attached to the blog post and play it with someone in your house. </a:t>
            </a:r>
          </a:p>
          <a:p>
            <a:r>
              <a:rPr lang="en-GB" sz="2000">
                <a:solidFill>
                  <a:srgbClr val="000000"/>
                </a:solidFill>
              </a:rPr>
              <a:t>Once completed, use the "create a game" file to help design your own Fitness based game.  </a:t>
            </a:r>
          </a:p>
          <a:p>
            <a:r>
              <a:rPr lang="en-GB" sz="2000">
                <a:solidFill>
                  <a:srgbClr val="000000"/>
                </a:solidFill>
              </a:rPr>
              <a:t>Once you have created your game, complete the template file to share with the rest of the class.</a:t>
            </a:r>
            <a:endParaRPr lang="en-GB" sz="1700">
              <a:solidFill>
                <a:srgbClr val="000000"/>
              </a:solidFill>
            </a:endParaRPr>
          </a:p>
          <a:p>
            <a:pPr marL="0" indent="0">
              <a:buNone/>
            </a:pPr>
            <a:endParaRPr lang="en-GB" sz="1700">
              <a:solidFill>
                <a:srgbClr val="000000"/>
              </a:solidFill>
            </a:endParaRPr>
          </a:p>
        </p:txBody>
      </p:sp>
    </p:spTree>
    <p:extLst>
      <p:ext uri="{BB962C8B-B14F-4D97-AF65-F5344CB8AC3E}">
        <p14:creationId xmlns:p14="http://schemas.microsoft.com/office/powerpoint/2010/main" val="4089081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Freeform 50">
            <a:extLst>
              <a:ext uri="{FF2B5EF4-FFF2-40B4-BE49-F238E27FC236}">
                <a16:creationId xmlns:a16="http://schemas.microsoft.com/office/drawing/2014/main" xmlns=""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Online Media 7" title="Would You Rather? Choose Between Cartoon and Movie Characters! Physical Fitness for Kids">
            <a:hlinkClick r:id="" action="ppaction://media"/>
            <a:extLst>
              <a:ext uri="{FF2B5EF4-FFF2-40B4-BE49-F238E27FC236}">
                <a16:creationId xmlns:a16="http://schemas.microsoft.com/office/drawing/2014/main" xmlns="" id="{CD0B7098-E57F-4179-A372-A51775AC74FA}"/>
              </a:ext>
            </a:extLst>
          </p:cNvPr>
          <p:cNvPicPr>
            <a:picLocks noRot="1" noChangeAspect="1"/>
          </p:cNvPicPr>
          <p:nvPr>
            <a:videoFile r:link="rId1"/>
          </p:nvPr>
        </p:nvPicPr>
        <p:blipFill>
          <a:blip r:embed="rId4"/>
          <a:stretch>
            <a:fillRect/>
          </a:stretch>
        </p:blipFill>
        <p:spPr>
          <a:xfrm>
            <a:off x="3881535" y="1257954"/>
            <a:ext cx="8064619" cy="4536348"/>
          </a:xfrm>
          <a:custGeom>
            <a:avLst/>
            <a:gdLst/>
            <a:ahLst/>
            <a:cxnLst/>
            <a:rect l="l" t="t" r="r" b="b"/>
            <a:pathLst>
              <a:path w="4141760" h="4377846">
                <a:moveTo>
                  <a:pt x="0" y="0"/>
                </a:moveTo>
                <a:lnTo>
                  <a:pt x="4141760" y="0"/>
                </a:lnTo>
                <a:lnTo>
                  <a:pt x="4141760" y="4377846"/>
                </a:lnTo>
                <a:lnTo>
                  <a:pt x="0" y="4377846"/>
                </a:lnTo>
                <a:close/>
              </a:path>
            </a:pathLst>
          </a:custGeom>
        </p:spPr>
      </p:pic>
      <p:sp>
        <p:nvSpPr>
          <p:cNvPr id="16" name="Title 15">
            <a:extLst>
              <a:ext uri="{FF2B5EF4-FFF2-40B4-BE49-F238E27FC236}">
                <a16:creationId xmlns:a16="http://schemas.microsoft.com/office/drawing/2014/main" xmlns="" id="{50648BF1-25C1-45B6-919E-2CC66AD0912A}"/>
              </a:ext>
            </a:extLst>
          </p:cNvPr>
          <p:cNvSpPr>
            <a:spLocks noGrp="1"/>
          </p:cNvSpPr>
          <p:nvPr>
            <p:ph type="title"/>
          </p:nvPr>
        </p:nvSpPr>
        <p:spPr>
          <a:xfrm>
            <a:off x="-462230" y="2131885"/>
            <a:ext cx="4805996" cy="1297115"/>
          </a:xfrm>
        </p:spPr>
        <p:txBody>
          <a:bodyPr vert="horz" lIns="91440" tIns="45720" rIns="91440" bIns="45720" rtlCol="0" anchor="t">
            <a:noAutofit/>
          </a:bodyPr>
          <a:lstStyle/>
          <a:p>
            <a:pPr algn="ctr"/>
            <a:r>
              <a:rPr lang="en-US" sz="8000" kern="1200">
                <a:solidFill>
                  <a:srgbClr val="000000"/>
                </a:solidFill>
                <a:latin typeface="+mj-lt"/>
                <a:ea typeface="+mj-ea"/>
                <a:cs typeface="+mj-cs"/>
              </a:rPr>
              <a:t>Task 6 – Part 1</a:t>
            </a:r>
          </a:p>
        </p:txBody>
      </p:sp>
    </p:spTree>
    <p:extLst>
      <p:ext uri="{BB962C8B-B14F-4D97-AF65-F5344CB8AC3E}">
        <p14:creationId xmlns:p14="http://schemas.microsoft.com/office/powerpoint/2010/main" val="66664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Freeform 50">
            <a:extLst>
              <a:ext uri="{FF2B5EF4-FFF2-40B4-BE49-F238E27FC236}">
                <a16:creationId xmlns:a16="http://schemas.microsoft.com/office/drawing/2014/main" xmlns=""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itle 15">
            <a:extLst>
              <a:ext uri="{FF2B5EF4-FFF2-40B4-BE49-F238E27FC236}">
                <a16:creationId xmlns:a16="http://schemas.microsoft.com/office/drawing/2014/main" xmlns="" id="{50648BF1-25C1-45B6-919E-2CC66AD0912A}"/>
              </a:ext>
            </a:extLst>
          </p:cNvPr>
          <p:cNvSpPr>
            <a:spLocks noGrp="1"/>
          </p:cNvSpPr>
          <p:nvPr>
            <p:ph type="title"/>
          </p:nvPr>
        </p:nvSpPr>
        <p:spPr>
          <a:xfrm>
            <a:off x="-462230" y="2131885"/>
            <a:ext cx="4805996" cy="1297115"/>
          </a:xfrm>
        </p:spPr>
        <p:txBody>
          <a:bodyPr vert="horz" lIns="91440" tIns="45720" rIns="91440" bIns="45720" rtlCol="0" anchor="t">
            <a:noAutofit/>
          </a:bodyPr>
          <a:lstStyle/>
          <a:p>
            <a:pPr algn="ctr"/>
            <a:r>
              <a:rPr lang="en-US" sz="8000" kern="1200">
                <a:solidFill>
                  <a:srgbClr val="000000"/>
                </a:solidFill>
                <a:latin typeface="+mj-lt"/>
                <a:ea typeface="+mj-ea"/>
                <a:cs typeface="+mj-cs"/>
              </a:rPr>
              <a:t>Task 6 – Part </a:t>
            </a:r>
            <a:r>
              <a:rPr lang="en-US" sz="8000">
                <a:solidFill>
                  <a:srgbClr val="000000"/>
                </a:solidFill>
              </a:rPr>
              <a:t>2</a:t>
            </a:r>
            <a:endParaRPr lang="en-US" sz="8000" kern="1200">
              <a:solidFill>
                <a:srgbClr val="000000"/>
              </a:solidFill>
              <a:latin typeface="+mj-lt"/>
              <a:ea typeface="+mj-ea"/>
              <a:cs typeface="+mj-cs"/>
            </a:endParaRPr>
          </a:p>
        </p:txBody>
      </p:sp>
      <p:pic>
        <p:nvPicPr>
          <p:cNvPr id="3" name="Online Media 2" title="Would You Rather v7 Roblox Fitness - PE At Home">
            <a:hlinkClick r:id="" action="ppaction://media"/>
            <a:extLst>
              <a:ext uri="{FF2B5EF4-FFF2-40B4-BE49-F238E27FC236}">
                <a16:creationId xmlns:a16="http://schemas.microsoft.com/office/drawing/2014/main" xmlns="" id="{934393EB-5263-44B2-811B-2C3FDFE6B29F}"/>
              </a:ext>
            </a:extLst>
          </p:cNvPr>
          <p:cNvPicPr>
            <a:picLocks noRot="1" noChangeAspect="1"/>
          </p:cNvPicPr>
          <p:nvPr>
            <a:videoFile r:link="rId1"/>
          </p:nvPr>
        </p:nvPicPr>
        <p:blipFill>
          <a:blip r:embed="rId4"/>
          <a:stretch>
            <a:fillRect/>
          </a:stretch>
        </p:blipFill>
        <p:spPr>
          <a:xfrm>
            <a:off x="3741575" y="984165"/>
            <a:ext cx="8318856" cy="4679357"/>
          </a:xfrm>
          <a:prstGeom prst="rect">
            <a:avLst/>
          </a:prstGeom>
        </p:spPr>
      </p:pic>
    </p:spTree>
    <p:extLst>
      <p:ext uri="{BB962C8B-B14F-4D97-AF65-F5344CB8AC3E}">
        <p14:creationId xmlns:p14="http://schemas.microsoft.com/office/powerpoint/2010/main" val="27604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D8E67F2-F753-4E06-8229-4970A67258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2EE1BDFD-564B-44A4-841A-50D6A8E75C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7C70AA6C-E57F-4C71-A6A3-240B97E80DE2}"/>
              </a:ext>
            </a:extLst>
          </p:cNvPr>
          <p:cNvSpPr>
            <a:spLocks noGrp="1"/>
          </p:cNvSpPr>
          <p:nvPr>
            <p:ph type="title"/>
          </p:nvPr>
        </p:nvSpPr>
        <p:spPr>
          <a:xfrm>
            <a:off x="6090574" y="375258"/>
            <a:ext cx="4977976" cy="1455996"/>
          </a:xfrm>
        </p:spPr>
        <p:txBody>
          <a:bodyPr>
            <a:normAutofit/>
          </a:bodyPr>
          <a:lstStyle/>
          <a:p>
            <a:r>
              <a:rPr lang="en-GB" sz="4000" dirty="0">
                <a:solidFill>
                  <a:srgbClr val="000000"/>
                </a:solidFill>
              </a:rPr>
              <a:t>Task 7 – Sports Day Project(continued)</a:t>
            </a:r>
          </a:p>
        </p:txBody>
      </p:sp>
      <p:sp>
        <p:nvSpPr>
          <p:cNvPr id="15" name="Freeform 60">
            <a:extLst>
              <a:ext uri="{FF2B5EF4-FFF2-40B4-BE49-F238E27FC236}">
                <a16:creationId xmlns:a16="http://schemas.microsoft.com/office/drawing/2014/main" xmlns="" id="{007B8288-68CC-4847-8419-CF535B6B7E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xmlns="" id="{699D1870-013F-490E-A298-D27567B2982A}"/>
              </a:ext>
            </a:extLst>
          </p:cNvPr>
          <p:cNvPicPr>
            <a:picLocks noChangeAspect="1"/>
          </p:cNvPicPr>
          <p:nvPr/>
        </p:nvPicPr>
        <p:blipFill>
          <a:blip r:embed="rId3"/>
          <a:stretch>
            <a:fillRect/>
          </a:stretch>
        </p:blipFill>
        <p:spPr>
          <a:xfrm>
            <a:off x="2441496" y="228924"/>
            <a:ext cx="2532690" cy="1329662"/>
          </a:xfrm>
          <a:prstGeom prst="rect">
            <a:avLst/>
          </a:prstGeom>
        </p:spPr>
      </p:pic>
      <p:sp>
        <p:nvSpPr>
          <p:cNvPr id="17" name="Freeform 68">
            <a:extLst>
              <a:ext uri="{FF2B5EF4-FFF2-40B4-BE49-F238E27FC236}">
                <a16:creationId xmlns:a16="http://schemas.microsoft.com/office/drawing/2014/main" xmlns="" id="{32BA8EA8-C1B6-4309-B674-F9F399B962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xmlns="" id="{94D31534-62F6-49B7-94C0-9F0073B90CA2}"/>
              </a:ext>
            </a:extLst>
          </p:cNvPr>
          <p:cNvPicPr>
            <a:picLocks noChangeAspect="1"/>
          </p:cNvPicPr>
          <p:nvPr/>
        </p:nvPicPr>
        <p:blipFill>
          <a:blip r:embed="rId4"/>
          <a:stretch>
            <a:fillRect/>
          </a:stretch>
        </p:blipFill>
        <p:spPr>
          <a:xfrm>
            <a:off x="862724" y="3875314"/>
            <a:ext cx="2677121" cy="2670429"/>
          </a:xfrm>
          <a:prstGeom prst="rect">
            <a:avLst/>
          </a:prstGeom>
        </p:spPr>
      </p:pic>
      <p:sp>
        <p:nvSpPr>
          <p:cNvPr id="3" name="Content Placeholder 2">
            <a:extLst>
              <a:ext uri="{FF2B5EF4-FFF2-40B4-BE49-F238E27FC236}">
                <a16:creationId xmlns:a16="http://schemas.microsoft.com/office/drawing/2014/main" xmlns="" id="{B6A3D994-CEB4-4928-8F51-62201FD4AFAE}"/>
              </a:ext>
            </a:extLst>
          </p:cNvPr>
          <p:cNvSpPr>
            <a:spLocks noGrp="1"/>
          </p:cNvSpPr>
          <p:nvPr>
            <p:ph idx="1"/>
          </p:nvPr>
        </p:nvSpPr>
        <p:spPr>
          <a:xfrm>
            <a:off x="6090176" y="1699708"/>
            <a:ext cx="5130050" cy="4783034"/>
          </a:xfrm>
        </p:spPr>
        <p:txBody>
          <a:bodyPr anchor="ctr">
            <a:normAutofit/>
          </a:bodyPr>
          <a:lstStyle/>
          <a:p>
            <a:pPr marL="0" indent="0">
              <a:buNone/>
            </a:pPr>
            <a:r>
              <a:rPr lang="en-GB" sz="1100" dirty="0">
                <a:solidFill>
                  <a:srgbClr val="000000"/>
                </a:solidFill>
              </a:rPr>
              <a:t>Continuing the planning for your Sports Day, you need to have a think about which activities you are going to run on the day for your participants to compete in. Consider the following points:</a:t>
            </a:r>
          </a:p>
          <a:p>
            <a:pPr lvl="0"/>
            <a:r>
              <a:rPr lang="en-GB" sz="1100" dirty="0">
                <a:solidFill>
                  <a:srgbClr val="000000"/>
                </a:solidFill>
              </a:rPr>
              <a:t>Is this activity safe to do in the location I have chosen?</a:t>
            </a:r>
          </a:p>
          <a:p>
            <a:pPr lvl="0"/>
            <a:r>
              <a:rPr lang="en-GB" sz="1100" dirty="0">
                <a:solidFill>
                  <a:srgbClr val="000000"/>
                </a:solidFill>
              </a:rPr>
              <a:t>Is there any obstacles that might stop a certain activity taking place in my location?</a:t>
            </a:r>
          </a:p>
          <a:p>
            <a:pPr lvl="0"/>
            <a:r>
              <a:rPr lang="en-GB" sz="1100" dirty="0">
                <a:solidFill>
                  <a:srgbClr val="000000"/>
                </a:solidFill>
              </a:rPr>
              <a:t>What equipment do I need for each activity?</a:t>
            </a:r>
          </a:p>
          <a:p>
            <a:pPr lvl="0"/>
            <a:r>
              <a:rPr lang="en-GB" sz="1100" dirty="0">
                <a:solidFill>
                  <a:srgbClr val="000000"/>
                </a:solidFill>
              </a:rPr>
              <a:t>How long will each activity last?</a:t>
            </a:r>
          </a:p>
          <a:p>
            <a:pPr lvl="0"/>
            <a:r>
              <a:rPr lang="en-GB" sz="1100" dirty="0">
                <a:solidFill>
                  <a:srgbClr val="000000"/>
                </a:solidFill>
              </a:rPr>
              <a:t>How many times will each activity be done?</a:t>
            </a:r>
          </a:p>
          <a:p>
            <a:pPr lvl="0"/>
            <a:r>
              <a:rPr lang="en-GB" sz="1100" dirty="0">
                <a:solidFill>
                  <a:srgbClr val="000000"/>
                </a:solidFill>
              </a:rPr>
              <a:t>How will I score each activity?</a:t>
            </a:r>
          </a:p>
          <a:p>
            <a:pPr lvl="0"/>
            <a:r>
              <a:rPr lang="en-GB" sz="1100" dirty="0">
                <a:solidFill>
                  <a:srgbClr val="000000"/>
                </a:solidFill>
              </a:rPr>
              <a:t>How will I keep score throughout my Sports Day?</a:t>
            </a:r>
          </a:p>
          <a:p>
            <a:pPr marL="0" indent="0">
              <a:buNone/>
            </a:pPr>
            <a:r>
              <a:rPr lang="en-GB" sz="1100" dirty="0">
                <a:solidFill>
                  <a:srgbClr val="000000"/>
                </a:solidFill>
              </a:rPr>
              <a:t> </a:t>
            </a:r>
          </a:p>
          <a:p>
            <a:pPr marL="0" indent="0">
              <a:buNone/>
            </a:pPr>
            <a:r>
              <a:rPr lang="en-GB" sz="1100" dirty="0">
                <a:solidFill>
                  <a:srgbClr val="000000"/>
                </a:solidFill>
              </a:rPr>
              <a:t>Now using the table and spaces on the next slide, complete the following tasks:</a:t>
            </a:r>
          </a:p>
          <a:p>
            <a:pPr lvl="0"/>
            <a:r>
              <a:rPr lang="en-GB" sz="1100" dirty="0">
                <a:solidFill>
                  <a:srgbClr val="000000"/>
                </a:solidFill>
              </a:rPr>
              <a:t>Draw your sports day layout ensuring you number each station.</a:t>
            </a:r>
          </a:p>
          <a:p>
            <a:pPr lvl="0"/>
            <a:r>
              <a:rPr lang="en-GB" sz="1100" dirty="0">
                <a:solidFill>
                  <a:srgbClr val="000000"/>
                </a:solidFill>
              </a:rPr>
              <a:t>List the equipment you need for each station and gather it in one place to keep safe for your Sports Day.</a:t>
            </a:r>
          </a:p>
          <a:p>
            <a:pPr lvl="0"/>
            <a:r>
              <a:rPr lang="en-GB" sz="1100" dirty="0">
                <a:solidFill>
                  <a:srgbClr val="000000"/>
                </a:solidFill>
              </a:rPr>
              <a:t>Create a scorecard to keep track of the scoring for your Sports Day.</a:t>
            </a:r>
          </a:p>
          <a:p>
            <a:pPr marL="0" indent="0">
              <a:buNone/>
            </a:pPr>
            <a:endParaRPr lang="en-GB" sz="800" dirty="0">
              <a:solidFill>
                <a:srgbClr val="000000"/>
              </a:solidFill>
            </a:endParaRPr>
          </a:p>
        </p:txBody>
      </p:sp>
    </p:spTree>
    <p:extLst>
      <p:ext uri="{BB962C8B-B14F-4D97-AF65-F5344CB8AC3E}">
        <p14:creationId xmlns:p14="http://schemas.microsoft.com/office/powerpoint/2010/main" val="3141108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xmlns="" id="{C39AC584-00E4-4480-A1DD-E0BAC85162B1}"/>
              </a:ext>
            </a:extLst>
          </p:cNvPr>
          <p:cNvGraphicFramePr>
            <a:graphicFrameLocks noGrp="1"/>
          </p:cNvGraphicFramePr>
          <p:nvPr/>
        </p:nvGraphicFramePr>
        <p:xfrm>
          <a:off x="463725" y="421562"/>
          <a:ext cx="11314419" cy="5761129"/>
        </p:xfrm>
        <a:graphic>
          <a:graphicData uri="http://schemas.openxmlformats.org/drawingml/2006/table">
            <a:tbl>
              <a:tblPr firstRow="1" bandRow="1">
                <a:tableStyleId>{5C22544A-7EE6-4342-B048-85BDC9FD1C3A}</a:tableStyleId>
              </a:tblPr>
              <a:tblGrid>
                <a:gridCol w="3771473">
                  <a:extLst>
                    <a:ext uri="{9D8B030D-6E8A-4147-A177-3AD203B41FA5}">
                      <a16:colId xmlns:a16="http://schemas.microsoft.com/office/drawing/2014/main" xmlns="" val="1843321866"/>
                    </a:ext>
                  </a:extLst>
                </a:gridCol>
                <a:gridCol w="3771473">
                  <a:extLst>
                    <a:ext uri="{9D8B030D-6E8A-4147-A177-3AD203B41FA5}">
                      <a16:colId xmlns:a16="http://schemas.microsoft.com/office/drawing/2014/main" xmlns="" val="1703570017"/>
                    </a:ext>
                  </a:extLst>
                </a:gridCol>
                <a:gridCol w="3771473">
                  <a:extLst>
                    <a:ext uri="{9D8B030D-6E8A-4147-A177-3AD203B41FA5}">
                      <a16:colId xmlns:a16="http://schemas.microsoft.com/office/drawing/2014/main" xmlns="" val="3560813632"/>
                    </a:ext>
                  </a:extLst>
                </a:gridCol>
              </a:tblGrid>
              <a:tr h="523739">
                <a:tc>
                  <a:txBody>
                    <a:bodyPr/>
                    <a:lstStyle/>
                    <a:p>
                      <a:r>
                        <a:rPr lang="en-GB"/>
                        <a:t>Station Number</a:t>
                      </a:r>
                    </a:p>
                  </a:txBody>
                  <a:tcPr/>
                </a:tc>
                <a:tc>
                  <a:txBody>
                    <a:bodyPr/>
                    <a:lstStyle/>
                    <a:p>
                      <a:r>
                        <a:rPr lang="en-GB"/>
                        <a:t>Activity</a:t>
                      </a:r>
                    </a:p>
                  </a:txBody>
                  <a:tcPr/>
                </a:tc>
                <a:tc>
                  <a:txBody>
                    <a:bodyPr/>
                    <a:lstStyle/>
                    <a:p>
                      <a:r>
                        <a:rPr lang="en-GB"/>
                        <a:t>Equipment Needed</a:t>
                      </a:r>
                    </a:p>
                  </a:txBody>
                  <a:tcPr/>
                </a:tc>
                <a:extLst>
                  <a:ext uri="{0D108BD9-81ED-4DB2-BD59-A6C34878D82A}">
                    <a16:rowId xmlns:a16="http://schemas.microsoft.com/office/drawing/2014/main" xmlns="" val="868879005"/>
                  </a:ext>
                </a:extLst>
              </a:tr>
              <a:tr h="523739">
                <a:tc>
                  <a:txBody>
                    <a:bodyPr/>
                    <a:lstStyle/>
                    <a:p>
                      <a:r>
                        <a:rPr lang="en-GB"/>
                        <a:t>1</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1506449084"/>
                  </a:ext>
                </a:extLst>
              </a:tr>
              <a:tr h="523739">
                <a:tc>
                  <a:txBody>
                    <a:bodyPr/>
                    <a:lstStyle/>
                    <a:p>
                      <a:r>
                        <a:rPr lang="en-GB"/>
                        <a:t>2</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2692635178"/>
                  </a:ext>
                </a:extLst>
              </a:tr>
              <a:tr h="523739">
                <a:tc>
                  <a:txBody>
                    <a:bodyPr/>
                    <a:lstStyle/>
                    <a:p>
                      <a:r>
                        <a:rPr lang="en-GB"/>
                        <a:t>3</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2522488002"/>
                  </a:ext>
                </a:extLst>
              </a:tr>
              <a:tr h="523739">
                <a:tc>
                  <a:txBody>
                    <a:bodyPr/>
                    <a:lstStyle/>
                    <a:p>
                      <a:r>
                        <a:rPr lang="en-GB"/>
                        <a:t>4</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1812075846"/>
                  </a:ext>
                </a:extLst>
              </a:tr>
              <a:tr h="523739">
                <a:tc>
                  <a:txBody>
                    <a:bodyPr/>
                    <a:lstStyle/>
                    <a:p>
                      <a:r>
                        <a:rPr lang="en-GB"/>
                        <a:t>5</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768674844"/>
                  </a:ext>
                </a:extLst>
              </a:tr>
              <a:tr h="523739">
                <a:tc>
                  <a:txBody>
                    <a:bodyPr/>
                    <a:lstStyle/>
                    <a:p>
                      <a:r>
                        <a:rPr lang="en-GB"/>
                        <a:t>6</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3702601223"/>
                  </a:ext>
                </a:extLst>
              </a:tr>
              <a:tr h="523739">
                <a:tc>
                  <a:txBody>
                    <a:bodyPr/>
                    <a:lstStyle/>
                    <a:p>
                      <a:r>
                        <a:rPr lang="en-GB"/>
                        <a:t>7</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117731498"/>
                  </a:ext>
                </a:extLst>
              </a:tr>
              <a:tr h="523739">
                <a:tc>
                  <a:txBody>
                    <a:bodyPr/>
                    <a:lstStyle/>
                    <a:p>
                      <a:r>
                        <a:rPr lang="en-GB"/>
                        <a:t>8</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3965722337"/>
                  </a:ext>
                </a:extLst>
              </a:tr>
              <a:tr h="523739">
                <a:tc>
                  <a:txBody>
                    <a:bodyPr/>
                    <a:lstStyle/>
                    <a:p>
                      <a:r>
                        <a:rPr lang="en-GB"/>
                        <a:t>9</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3486440623"/>
                  </a:ext>
                </a:extLst>
              </a:tr>
              <a:tr h="523739">
                <a:tc>
                  <a:txBody>
                    <a:bodyPr/>
                    <a:lstStyle/>
                    <a:p>
                      <a:r>
                        <a:rPr lang="en-GB"/>
                        <a:t>10</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2449669210"/>
                  </a:ext>
                </a:extLst>
              </a:tr>
            </a:tbl>
          </a:graphicData>
        </a:graphic>
      </p:graphicFrame>
    </p:spTree>
    <p:extLst>
      <p:ext uri="{BB962C8B-B14F-4D97-AF65-F5344CB8AC3E}">
        <p14:creationId xmlns:p14="http://schemas.microsoft.com/office/powerpoint/2010/main" val="912489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038C7FC-4D94-46F4-8689-C7069A47F3AA}"/>
              </a:ext>
            </a:extLst>
          </p:cNvPr>
          <p:cNvPicPr>
            <a:picLocks noChangeAspect="1"/>
          </p:cNvPicPr>
          <p:nvPr/>
        </p:nvPicPr>
        <p:blipFill>
          <a:blip r:embed="rId2"/>
          <a:stretch>
            <a:fillRect/>
          </a:stretch>
        </p:blipFill>
        <p:spPr>
          <a:xfrm>
            <a:off x="1144360" y="89321"/>
            <a:ext cx="9772650" cy="2219325"/>
          </a:xfrm>
          <a:prstGeom prst="rect">
            <a:avLst/>
          </a:prstGeom>
        </p:spPr>
      </p:pic>
      <p:graphicFrame>
        <p:nvGraphicFramePr>
          <p:cNvPr id="13" name="Table 13">
            <a:extLst>
              <a:ext uri="{FF2B5EF4-FFF2-40B4-BE49-F238E27FC236}">
                <a16:creationId xmlns:a16="http://schemas.microsoft.com/office/drawing/2014/main" xmlns="" id="{F405D0C6-31B2-4F14-9BA5-77239463B9FC}"/>
              </a:ext>
            </a:extLst>
          </p:cNvPr>
          <p:cNvGraphicFramePr>
            <a:graphicFrameLocks noGrp="1"/>
          </p:cNvGraphicFramePr>
          <p:nvPr>
            <p:extLst>
              <p:ext uri="{D42A27DB-BD31-4B8C-83A1-F6EECF244321}">
                <p14:modId xmlns:p14="http://schemas.microsoft.com/office/powerpoint/2010/main" val="560614572"/>
              </p:ext>
            </p:extLst>
          </p:nvPr>
        </p:nvGraphicFramePr>
        <p:xfrm>
          <a:off x="662730" y="2449586"/>
          <a:ext cx="11241246" cy="4202884"/>
        </p:xfrm>
        <a:graphic>
          <a:graphicData uri="http://schemas.openxmlformats.org/drawingml/2006/table">
            <a:tbl>
              <a:tblPr firstRow="1" bandRow="1">
                <a:tableStyleId>{5C22544A-7EE6-4342-B048-85BDC9FD1C3A}</a:tableStyleId>
              </a:tblPr>
              <a:tblGrid>
                <a:gridCol w="1873541">
                  <a:extLst>
                    <a:ext uri="{9D8B030D-6E8A-4147-A177-3AD203B41FA5}">
                      <a16:colId xmlns:a16="http://schemas.microsoft.com/office/drawing/2014/main" xmlns="" val="1737112133"/>
                    </a:ext>
                  </a:extLst>
                </a:gridCol>
                <a:gridCol w="1873541">
                  <a:extLst>
                    <a:ext uri="{9D8B030D-6E8A-4147-A177-3AD203B41FA5}">
                      <a16:colId xmlns:a16="http://schemas.microsoft.com/office/drawing/2014/main" xmlns="" val="2281660061"/>
                    </a:ext>
                  </a:extLst>
                </a:gridCol>
                <a:gridCol w="1873541">
                  <a:extLst>
                    <a:ext uri="{9D8B030D-6E8A-4147-A177-3AD203B41FA5}">
                      <a16:colId xmlns:a16="http://schemas.microsoft.com/office/drawing/2014/main" xmlns="" val="223891001"/>
                    </a:ext>
                  </a:extLst>
                </a:gridCol>
                <a:gridCol w="1873541">
                  <a:extLst>
                    <a:ext uri="{9D8B030D-6E8A-4147-A177-3AD203B41FA5}">
                      <a16:colId xmlns:a16="http://schemas.microsoft.com/office/drawing/2014/main" xmlns="" val="247252621"/>
                    </a:ext>
                  </a:extLst>
                </a:gridCol>
                <a:gridCol w="1873541">
                  <a:extLst>
                    <a:ext uri="{9D8B030D-6E8A-4147-A177-3AD203B41FA5}">
                      <a16:colId xmlns:a16="http://schemas.microsoft.com/office/drawing/2014/main" xmlns="" val="3249043974"/>
                    </a:ext>
                  </a:extLst>
                </a:gridCol>
                <a:gridCol w="1873541">
                  <a:extLst>
                    <a:ext uri="{9D8B030D-6E8A-4147-A177-3AD203B41FA5}">
                      <a16:colId xmlns:a16="http://schemas.microsoft.com/office/drawing/2014/main" xmlns="" val="2304587253"/>
                    </a:ext>
                  </a:extLst>
                </a:gridCol>
              </a:tblGrid>
              <a:tr h="665647">
                <a:tc gridSpan="2">
                  <a:txBody>
                    <a:bodyPr/>
                    <a:lstStyle/>
                    <a:p>
                      <a:r>
                        <a:rPr lang="en-GB">
                          <a:solidFill>
                            <a:schemeClr val="tx1"/>
                          </a:solidFill>
                        </a:rPr>
                        <a:t>Name:</a:t>
                      </a:r>
                    </a:p>
                  </a:txBody>
                  <a:tcPr>
                    <a:solidFill>
                      <a:schemeClr val="accent6">
                        <a:lumMod val="40000"/>
                        <a:lumOff val="60000"/>
                      </a:schemeClr>
                    </a:solidFill>
                  </a:tcPr>
                </a:tc>
                <a:tc hMerge="1">
                  <a:txBody>
                    <a:bodyPr/>
                    <a:lstStyle/>
                    <a:p>
                      <a:endParaRPr lang="en-GB"/>
                    </a:p>
                  </a:txBody>
                  <a:tcPr/>
                </a:tc>
                <a:tc gridSpan="2">
                  <a:txBody>
                    <a:bodyPr/>
                    <a:lstStyle/>
                    <a:p>
                      <a:r>
                        <a:rPr lang="en-GB">
                          <a:solidFill>
                            <a:schemeClr val="tx1"/>
                          </a:solidFill>
                        </a:rPr>
                        <a:t>Class:</a:t>
                      </a:r>
                    </a:p>
                  </a:txBody>
                  <a:tcPr>
                    <a:solidFill>
                      <a:schemeClr val="accent6">
                        <a:lumMod val="40000"/>
                        <a:lumOff val="60000"/>
                      </a:schemeClr>
                    </a:solidFill>
                  </a:tcPr>
                </a:tc>
                <a:tc hMerge="1">
                  <a:txBody>
                    <a:bodyPr/>
                    <a:lstStyle/>
                    <a:p>
                      <a:endParaRPr lang="en-GB"/>
                    </a:p>
                  </a:txBody>
                  <a:tcPr/>
                </a:tc>
                <a:tc gridSpan="2">
                  <a:txBody>
                    <a:bodyPr/>
                    <a:lstStyle/>
                    <a:p>
                      <a:r>
                        <a:rPr lang="en-GB">
                          <a:solidFill>
                            <a:schemeClr val="tx1"/>
                          </a:solidFill>
                        </a:rPr>
                        <a:t>House:</a:t>
                      </a:r>
                    </a:p>
                  </a:txBody>
                  <a:tcPr>
                    <a:solidFill>
                      <a:schemeClr val="accent6">
                        <a:lumMod val="40000"/>
                        <a:lumOff val="60000"/>
                      </a:schemeClr>
                    </a:solidFill>
                  </a:tcPr>
                </a:tc>
                <a:tc hMerge="1">
                  <a:txBody>
                    <a:bodyPr/>
                    <a:lstStyle/>
                    <a:p>
                      <a:endParaRPr lang="en-GB"/>
                    </a:p>
                  </a:txBody>
                  <a:tcPr/>
                </a:tc>
                <a:extLst>
                  <a:ext uri="{0D108BD9-81ED-4DB2-BD59-A6C34878D82A}">
                    <a16:rowId xmlns:a16="http://schemas.microsoft.com/office/drawing/2014/main" xmlns="" val="3005001385"/>
                  </a:ext>
                </a:extLst>
              </a:tr>
              <a:tr h="665647">
                <a:tc>
                  <a:txBody>
                    <a:bodyPr/>
                    <a:lstStyle/>
                    <a:p>
                      <a:endParaRPr lang="en-GB">
                        <a:solidFill>
                          <a:schemeClr val="tx1"/>
                        </a:solidFill>
                      </a:endParaRPr>
                    </a:p>
                  </a:txBody>
                  <a:tcPr>
                    <a:solidFill>
                      <a:schemeClr val="accent6">
                        <a:lumMod val="40000"/>
                        <a:lumOff val="60000"/>
                      </a:schemeClr>
                    </a:solidFill>
                  </a:tcPr>
                </a:tc>
                <a:tc>
                  <a:txBody>
                    <a:bodyPr/>
                    <a:lstStyle/>
                    <a:p>
                      <a:pPr algn="ctr">
                        <a:lnSpc>
                          <a:spcPct val="107000"/>
                        </a:lnSpc>
                        <a:spcAft>
                          <a:spcPts val="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HOLIDAY</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a:t>
                      </a:r>
                      <a:r>
                        <a:rPr lang="en-GB" sz="1800" b="1"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a:t>
                      </a:r>
                      <a:r>
                        <a:rPr lang="en-GB" sz="1800" b="1"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a:t>
                      </a:r>
                      <a:r>
                        <a:rPr lang="en-GB" sz="1800" b="1"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a:t>
                      </a:r>
                      <a:r>
                        <a:rPr lang="en-GB" sz="1800" b="1"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210090541"/>
                  </a:ext>
                </a:extLst>
              </a:tr>
              <a:tr h="1062126">
                <a:tc>
                  <a:txBody>
                    <a:bodyPr/>
                    <a:lstStyle/>
                    <a:p>
                      <a:r>
                        <a:rPr lang="en-GB" b="1" dirty="0">
                          <a:solidFill>
                            <a:schemeClr val="tx1"/>
                          </a:solidFill>
                        </a:rPr>
                        <a:t>Put what you have completed in here.</a:t>
                      </a:r>
                    </a:p>
                  </a:txBody>
                  <a:tcPr>
                    <a:solidFill>
                      <a:schemeClr val="accent6">
                        <a:lumMod val="40000"/>
                        <a:lumOff val="60000"/>
                      </a:schemeClr>
                    </a:solidFill>
                  </a:tcPr>
                </a:tc>
                <a:tc>
                  <a:txBody>
                    <a:bodyPr/>
                    <a:lstStyle/>
                    <a:p>
                      <a:endParaRPr lang="en-GB" dirty="0">
                        <a:solidFill>
                          <a:schemeClr val="tx1"/>
                        </a:solidFill>
                      </a:endParaRPr>
                    </a:p>
                  </a:txBody>
                  <a:tcPr>
                    <a:solidFill>
                      <a:schemeClr val="accent6">
                        <a:lumMod val="40000"/>
                        <a:lumOff val="60000"/>
                      </a:schemeClr>
                    </a:solidFill>
                  </a:tcPr>
                </a:tc>
                <a:tc>
                  <a:txBody>
                    <a:bodyPr/>
                    <a:lstStyle/>
                    <a:p>
                      <a:endParaRPr lang="en-GB" dirty="0">
                        <a:solidFill>
                          <a:schemeClr val="tx1"/>
                        </a:solidFill>
                      </a:endParaRPr>
                    </a:p>
                  </a:txBody>
                  <a:tcPr>
                    <a:solidFill>
                      <a:schemeClr val="accent6">
                        <a:lumMod val="40000"/>
                        <a:lumOff val="60000"/>
                      </a:schemeClr>
                    </a:solidFill>
                  </a:tcPr>
                </a:tc>
                <a:tc>
                  <a:txBody>
                    <a:bodyPr/>
                    <a:lstStyle/>
                    <a:p>
                      <a:endParaRPr lang="en-GB" dirty="0">
                        <a:solidFill>
                          <a:schemeClr val="tx1"/>
                        </a:solidFill>
                      </a:endParaRPr>
                    </a:p>
                  </a:txBody>
                  <a:tcPr>
                    <a:solidFill>
                      <a:schemeClr val="accent6">
                        <a:lumMod val="40000"/>
                        <a:lumOff val="60000"/>
                      </a:schemeClr>
                    </a:solidFill>
                  </a:tcPr>
                </a:tc>
                <a:tc>
                  <a:txBody>
                    <a:bodyPr/>
                    <a:lstStyle/>
                    <a:p>
                      <a:endParaRPr lang="en-GB" dirty="0">
                        <a:solidFill>
                          <a:schemeClr val="tx1"/>
                        </a:solidFill>
                      </a:endParaRPr>
                    </a:p>
                  </a:txBody>
                  <a:tcPr>
                    <a:solidFill>
                      <a:schemeClr val="accent6">
                        <a:lumMod val="40000"/>
                        <a:lumOff val="60000"/>
                      </a:schemeClr>
                    </a:solidFill>
                  </a:tcPr>
                </a:tc>
                <a:tc>
                  <a:txBody>
                    <a:bodyPr/>
                    <a:lstStyle/>
                    <a:p>
                      <a:endParaRPr lang="en-GB"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xmlns="" val="1939660887"/>
                  </a:ext>
                </a:extLst>
              </a:tr>
              <a:tr h="665647">
                <a:tc>
                  <a:txBody>
                    <a:bodyPr/>
                    <a:lstStyle/>
                    <a:p>
                      <a:endParaRPr lang="en-GB" dirty="0">
                        <a:solidFill>
                          <a:schemeClr val="tx1"/>
                        </a:solidFill>
                      </a:endParaRPr>
                    </a:p>
                  </a:txBody>
                  <a:tcPr>
                    <a:solidFill>
                      <a:schemeClr val="accent6">
                        <a:lumMod val="40000"/>
                        <a:lumOff val="60000"/>
                      </a:schemeClr>
                    </a:solidFill>
                  </a:tcPr>
                </a:tc>
                <a:tc>
                  <a:txBody>
                    <a:bodyPr/>
                    <a:lstStyle/>
                    <a:p>
                      <a:pPr algn="ctr">
                        <a:lnSpc>
                          <a:spcPct val="107000"/>
                        </a:lnSpc>
                        <a:spcAft>
                          <a:spcPts val="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a:t>
                      </a:r>
                      <a:r>
                        <a:rPr lang="en-GB" sz="1800" b="1"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a:t>
                      </a:r>
                      <a:r>
                        <a:rPr lang="en-GB" sz="1800" b="1"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a:t>
                      </a:r>
                      <a:r>
                        <a:rPr lang="en-GB" sz="1800" b="1"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16</a:t>
                      </a:r>
                      <a:r>
                        <a:rPr lang="en-GB" sz="1800" b="1"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17</a:t>
                      </a:r>
                      <a:r>
                        <a:rPr lang="en-GB" sz="1800" b="1"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199575564"/>
                  </a:ext>
                </a:extLst>
              </a:tr>
              <a:tr h="1143817">
                <a:tc>
                  <a:txBody>
                    <a:bodyPr/>
                    <a:lstStyle/>
                    <a:p>
                      <a:endParaRPr lang="en-GB"/>
                    </a:p>
                  </a:txBody>
                  <a:tcPr>
                    <a:solidFill>
                      <a:schemeClr val="accent6">
                        <a:lumMod val="40000"/>
                        <a:lumOff val="60000"/>
                      </a:schemeClr>
                    </a:solidFill>
                  </a:tcPr>
                </a:tc>
                <a:tc>
                  <a:txBody>
                    <a:bodyPr/>
                    <a:lstStyle/>
                    <a:p>
                      <a:endParaRPr lang="en-GB"/>
                    </a:p>
                  </a:txBody>
                  <a:tcPr>
                    <a:solidFill>
                      <a:schemeClr val="accent6">
                        <a:lumMod val="40000"/>
                        <a:lumOff val="60000"/>
                      </a:schemeClr>
                    </a:solidFill>
                  </a:tcPr>
                </a:tc>
                <a:tc>
                  <a:txBody>
                    <a:bodyPr/>
                    <a:lstStyle/>
                    <a:p>
                      <a:endParaRPr lang="en-GB"/>
                    </a:p>
                  </a:txBody>
                  <a:tcPr>
                    <a:solidFill>
                      <a:schemeClr val="accent6">
                        <a:lumMod val="40000"/>
                        <a:lumOff val="60000"/>
                      </a:schemeClr>
                    </a:solidFill>
                  </a:tcPr>
                </a:tc>
                <a:tc>
                  <a:txBody>
                    <a:bodyPr/>
                    <a:lstStyle/>
                    <a:p>
                      <a:endParaRPr lang="en-GB"/>
                    </a:p>
                  </a:txBody>
                  <a:tcPr>
                    <a:solidFill>
                      <a:schemeClr val="accent6">
                        <a:lumMod val="40000"/>
                        <a:lumOff val="60000"/>
                      </a:schemeClr>
                    </a:solidFill>
                  </a:tcPr>
                </a:tc>
                <a:tc>
                  <a:txBody>
                    <a:bodyPr/>
                    <a:lstStyle/>
                    <a:p>
                      <a:endParaRPr lang="en-GB"/>
                    </a:p>
                  </a:txBody>
                  <a:tcPr>
                    <a:solidFill>
                      <a:schemeClr val="accent6">
                        <a:lumMod val="40000"/>
                        <a:lumOff val="60000"/>
                      </a:schemeClr>
                    </a:solidFill>
                  </a:tcPr>
                </a:tc>
                <a:tc>
                  <a:txBody>
                    <a:bodyPr/>
                    <a:lstStyle/>
                    <a:p>
                      <a:endParaRPr lang="en-GB" dirty="0"/>
                    </a:p>
                  </a:txBody>
                  <a:tcPr>
                    <a:solidFill>
                      <a:schemeClr val="accent6">
                        <a:lumMod val="40000"/>
                        <a:lumOff val="60000"/>
                      </a:schemeClr>
                    </a:solidFill>
                  </a:tcPr>
                </a:tc>
                <a:extLst>
                  <a:ext uri="{0D108BD9-81ED-4DB2-BD59-A6C34878D82A}">
                    <a16:rowId xmlns:a16="http://schemas.microsoft.com/office/drawing/2014/main" xmlns="" val="1674975346"/>
                  </a:ext>
                </a:extLst>
              </a:tr>
            </a:tbl>
          </a:graphicData>
        </a:graphic>
      </p:graphicFrame>
    </p:spTree>
    <p:extLst>
      <p:ext uri="{BB962C8B-B14F-4D97-AF65-F5344CB8AC3E}">
        <p14:creationId xmlns:p14="http://schemas.microsoft.com/office/powerpoint/2010/main" val="2328330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8">
            <a:extLst>
              <a:ext uri="{FF2B5EF4-FFF2-40B4-BE49-F238E27FC236}">
                <a16:creationId xmlns:a16="http://schemas.microsoft.com/office/drawing/2014/main" xmlns="" id="{2742C39C-DBBD-47F8-9747-E7363CB27A8D}"/>
              </a:ext>
            </a:extLst>
          </p:cNvPr>
          <p:cNvGraphicFramePr>
            <a:graphicFrameLocks noGrp="1"/>
          </p:cNvGraphicFramePr>
          <p:nvPr/>
        </p:nvGraphicFramePr>
        <p:xfrm>
          <a:off x="624047" y="461798"/>
          <a:ext cx="7313026" cy="6006110"/>
        </p:xfrm>
        <a:graphic>
          <a:graphicData uri="http://schemas.openxmlformats.org/drawingml/2006/table">
            <a:tbl>
              <a:tblPr firstRow="1" bandRow="1">
                <a:tableStyleId>{5C22544A-7EE6-4342-B048-85BDC9FD1C3A}</a:tableStyleId>
              </a:tblPr>
              <a:tblGrid>
                <a:gridCol w="3656513">
                  <a:extLst>
                    <a:ext uri="{9D8B030D-6E8A-4147-A177-3AD203B41FA5}">
                      <a16:colId xmlns:a16="http://schemas.microsoft.com/office/drawing/2014/main" xmlns="" val="1843321866"/>
                    </a:ext>
                  </a:extLst>
                </a:gridCol>
                <a:gridCol w="3656513">
                  <a:extLst>
                    <a:ext uri="{9D8B030D-6E8A-4147-A177-3AD203B41FA5}">
                      <a16:colId xmlns:a16="http://schemas.microsoft.com/office/drawing/2014/main" xmlns="" val="1703570017"/>
                    </a:ext>
                  </a:extLst>
                </a:gridCol>
              </a:tblGrid>
              <a:tr h="546010">
                <a:tc>
                  <a:txBody>
                    <a:bodyPr/>
                    <a:lstStyle/>
                    <a:p>
                      <a:r>
                        <a:rPr lang="en-GB"/>
                        <a:t>Station Number</a:t>
                      </a:r>
                    </a:p>
                  </a:txBody>
                  <a:tcPr/>
                </a:tc>
                <a:tc>
                  <a:txBody>
                    <a:bodyPr/>
                    <a:lstStyle/>
                    <a:p>
                      <a:r>
                        <a:rPr lang="en-GB"/>
                        <a:t>How will you score points?</a:t>
                      </a:r>
                    </a:p>
                  </a:txBody>
                  <a:tcPr/>
                </a:tc>
                <a:extLst>
                  <a:ext uri="{0D108BD9-81ED-4DB2-BD59-A6C34878D82A}">
                    <a16:rowId xmlns:a16="http://schemas.microsoft.com/office/drawing/2014/main" xmlns="" val="868879005"/>
                  </a:ext>
                </a:extLst>
              </a:tr>
              <a:tr h="546010">
                <a:tc>
                  <a:txBody>
                    <a:bodyPr/>
                    <a:lstStyle/>
                    <a:p>
                      <a:endParaRPr lang="en-GB"/>
                    </a:p>
                  </a:txBody>
                  <a:tcPr/>
                </a:tc>
                <a:tc>
                  <a:txBody>
                    <a:bodyPr/>
                    <a:lstStyle/>
                    <a:p>
                      <a:endParaRPr lang="en-GB"/>
                    </a:p>
                  </a:txBody>
                  <a:tcPr/>
                </a:tc>
                <a:extLst>
                  <a:ext uri="{0D108BD9-81ED-4DB2-BD59-A6C34878D82A}">
                    <a16:rowId xmlns:a16="http://schemas.microsoft.com/office/drawing/2014/main" xmlns="" val="1506449084"/>
                  </a:ext>
                </a:extLst>
              </a:tr>
              <a:tr h="546010">
                <a:tc>
                  <a:txBody>
                    <a:bodyPr/>
                    <a:lstStyle/>
                    <a:p>
                      <a:endParaRPr lang="en-GB"/>
                    </a:p>
                  </a:txBody>
                  <a:tcPr/>
                </a:tc>
                <a:tc>
                  <a:txBody>
                    <a:bodyPr/>
                    <a:lstStyle/>
                    <a:p>
                      <a:endParaRPr lang="en-GB"/>
                    </a:p>
                  </a:txBody>
                  <a:tcPr/>
                </a:tc>
                <a:extLst>
                  <a:ext uri="{0D108BD9-81ED-4DB2-BD59-A6C34878D82A}">
                    <a16:rowId xmlns:a16="http://schemas.microsoft.com/office/drawing/2014/main" xmlns="" val="2692635178"/>
                  </a:ext>
                </a:extLst>
              </a:tr>
              <a:tr h="546010">
                <a:tc>
                  <a:txBody>
                    <a:bodyPr/>
                    <a:lstStyle/>
                    <a:p>
                      <a:endParaRPr lang="en-GB"/>
                    </a:p>
                  </a:txBody>
                  <a:tcPr/>
                </a:tc>
                <a:tc>
                  <a:txBody>
                    <a:bodyPr/>
                    <a:lstStyle/>
                    <a:p>
                      <a:endParaRPr lang="en-GB"/>
                    </a:p>
                  </a:txBody>
                  <a:tcPr/>
                </a:tc>
                <a:extLst>
                  <a:ext uri="{0D108BD9-81ED-4DB2-BD59-A6C34878D82A}">
                    <a16:rowId xmlns:a16="http://schemas.microsoft.com/office/drawing/2014/main" xmlns="" val="2522488002"/>
                  </a:ext>
                </a:extLst>
              </a:tr>
              <a:tr h="546010">
                <a:tc>
                  <a:txBody>
                    <a:bodyPr/>
                    <a:lstStyle/>
                    <a:p>
                      <a:endParaRPr lang="en-GB"/>
                    </a:p>
                  </a:txBody>
                  <a:tcPr/>
                </a:tc>
                <a:tc>
                  <a:txBody>
                    <a:bodyPr/>
                    <a:lstStyle/>
                    <a:p>
                      <a:endParaRPr lang="en-GB"/>
                    </a:p>
                  </a:txBody>
                  <a:tcPr/>
                </a:tc>
                <a:extLst>
                  <a:ext uri="{0D108BD9-81ED-4DB2-BD59-A6C34878D82A}">
                    <a16:rowId xmlns:a16="http://schemas.microsoft.com/office/drawing/2014/main" xmlns="" val="1812075846"/>
                  </a:ext>
                </a:extLst>
              </a:tr>
              <a:tr h="546010">
                <a:tc>
                  <a:txBody>
                    <a:bodyPr/>
                    <a:lstStyle/>
                    <a:p>
                      <a:endParaRPr lang="en-GB"/>
                    </a:p>
                  </a:txBody>
                  <a:tcPr/>
                </a:tc>
                <a:tc>
                  <a:txBody>
                    <a:bodyPr/>
                    <a:lstStyle/>
                    <a:p>
                      <a:endParaRPr lang="en-GB"/>
                    </a:p>
                  </a:txBody>
                  <a:tcPr/>
                </a:tc>
                <a:extLst>
                  <a:ext uri="{0D108BD9-81ED-4DB2-BD59-A6C34878D82A}">
                    <a16:rowId xmlns:a16="http://schemas.microsoft.com/office/drawing/2014/main" xmlns="" val="768674844"/>
                  </a:ext>
                </a:extLst>
              </a:tr>
              <a:tr h="546010">
                <a:tc>
                  <a:txBody>
                    <a:bodyPr/>
                    <a:lstStyle/>
                    <a:p>
                      <a:endParaRPr lang="en-GB"/>
                    </a:p>
                  </a:txBody>
                  <a:tcPr/>
                </a:tc>
                <a:tc>
                  <a:txBody>
                    <a:bodyPr/>
                    <a:lstStyle/>
                    <a:p>
                      <a:endParaRPr lang="en-GB"/>
                    </a:p>
                  </a:txBody>
                  <a:tcPr/>
                </a:tc>
                <a:extLst>
                  <a:ext uri="{0D108BD9-81ED-4DB2-BD59-A6C34878D82A}">
                    <a16:rowId xmlns:a16="http://schemas.microsoft.com/office/drawing/2014/main" xmlns="" val="3702601223"/>
                  </a:ext>
                </a:extLst>
              </a:tr>
              <a:tr h="546010">
                <a:tc>
                  <a:txBody>
                    <a:bodyPr/>
                    <a:lstStyle/>
                    <a:p>
                      <a:endParaRPr lang="en-GB"/>
                    </a:p>
                  </a:txBody>
                  <a:tcPr/>
                </a:tc>
                <a:tc>
                  <a:txBody>
                    <a:bodyPr/>
                    <a:lstStyle/>
                    <a:p>
                      <a:endParaRPr lang="en-GB"/>
                    </a:p>
                  </a:txBody>
                  <a:tcPr/>
                </a:tc>
                <a:extLst>
                  <a:ext uri="{0D108BD9-81ED-4DB2-BD59-A6C34878D82A}">
                    <a16:rowId xmlns:a16="http://schemas.microsoft.com/office/drawing/2014/main" xmlns="" val="117731498"/>
                  </a:ext>
                </a:extLst>
              </a:tr>
              <a:tr h="546010">
                <a:tc>
                  <a:txBody>
                    <a:bodyPr/>
                    <a:lstStyle/>
                    <a:p>
                      <a:endParaRPr lang="en-GB"/>
                    </a:p>
                  </a:txBody>
                  <a:tcPr/>
                </a:tc>
                <a:tc>
                  <a:txBody>
                    <a:bodyPr/>
                    <a:lstStyle/>
                    <a:p>
                      <a:endParaRPr lang="en-GB"/>
                    </a:p>
                  </a:txBody>
                  <a:tcPr/>
                </a:tc>
                <a:extLst>
                  <a:ext uri="{0D108BD9-81ED-4DB2-BD59-A6C34878D82A}">
                    <a16:rowId xmlns:a16="http://schemas.microsoft.com/office/drawing/2014/main" xmlns="" val="3965722337"/>
                  </a:ext>
                </a:extLst>
              </a:tr>
              <a:tr h="546010">
                <a:tc>
                  <a:txBody>
                    <a:bodyPr/>
                    <a:lstStyle/>
                    <a:p>
                      <a:endParaRPr lang="en-GB"/>
                    </a:p>
                  </a:txBody>
                  <a:tcPr/>
                </a:tc>
                <a:tc>
                  <a:txBody>
                    <a:bodyPr/>
                    <a:lstStyle/>
                    <a:p>
                      <a:endParaRPr lang="en-GB"/>
                    </a:p>
                  </a:txBody>
                  <a:tcPr/>
                </a:tc>
                <a:extLst>
                  <a:ext uri="{0D108BD9-81ED-4DB2-BD59-A6C34878D82A}">
                    <a16:rowId xmlns:a16="http://schemas.microsoft.com/office/drawing/2014/main" xmlns="" val="3486440623"/>
                  </a:ext>
                </a:extLst>
              </a:tr>
              <a:tr h="546010">
                <a:tc>
                  <a:txBody>
                    <a:bodyPr/>
                    <a:lstStyle/>
                    <a:p>
                      <a:endParaRPr lang="en-GB"/>
                    </a:p>
                  </a:txBody>
                  <a:tcPr/>
                </a:tc>
                <a:tc>
                  <a:txBody>
                    <a:bodyPr/>
                    <a:lstStyle/>
                    <a:p>
                      <a:endParaRPr lang="en-GB"/>
                    </a:p>
                  </a:txBody>
                  <a:tcPr/>
                </a:tc>
                <a:extLst>
                  <a:ext uri="{0D108BD9-81ED-4DB2-BD59-A6C34878D82A}">
                    <a16:rowId xmlns:a16="http://schemas.microsoft.com/office/drawing/2014/main" xmlns="" val="2449669210"/>
                  </a:ext>
                </a:extLst>
              </a:tr>
            </a:tbl>
          </a:graphicData>
        </a:graphic>
      </p:graphicFrame>
      <p:pic>
        <p:nvPicPr>
          <p:cNvPr id="6" name="Picture 5" descr="A close up of a logo&#10;&#10;Description automatically generated">
            <a:extLst>
              <a:ext uri="{FF2B5EF4-FFF2-40B4-BE49-F238E27FC236}">
                <a16:creationId xmlns:a16="http://schemas.microsoft.com/office/drawing/2014/main" xmlns="" id="{52FF6B17-501F-4981-95D6-4C49B72EB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773" y="581724"/>
            <a:ext cx="1914525" cy="188595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xmlns="" id="{BCD5E97C-2B83-44BF-9806-6509F7132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9053" y="4390326"/>
            <a:ext cx="2533650" cy="188595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xmlns="" id="{8346596A-D716-4A10-ADEC-3C1651142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0423" y="2814638"/>
            <a:ext cx="2571750" cy="1228725"/>
          </a:xfrm>
          <a:prstGeom prst="rect">
            <a:avLst/>
          </a:prstGeom>
        </p:spPr>
      </p:pic>
    </p:spTree>
    <p:extLst>
      <p:ext uri="{BB962C8B-B14F-4D97-AF65-F5344CB8AC3E}">
        <p14:creationId xmlns:p14="http://schemas.microsoft.com/office/powerpoint/2010/main" val="4260027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drawing of a cartoon character&#10;&#10;Description automatically generated">
            <a:extLst>
              <a:ext uri="{FF2B5EF4-FFF2-40B4-BE49-F238E27FC236}">
                <a16:creationId xmlns:a16="http://schemas.microsoft.com/office/drawing/2014/main" xmlns="" id="{322EC6E5-88BC-4388-B07D-BCD2F87B8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16" y="2447924"/>
            <a:ext cx="3547888" cy="2208051"/>
          </a:xfrm>
          <a:prstGeom prst="rect">
            <a:avLst/>
          </a:prstGeom>
        </p:spPr>
      </p:pic>
      <p:sp>
        <p:nvSpPr>
          <p:cNvPr id="7" name="TextBox 6">
            <a:extLst>
              <a:ext uri="{FF2B5EF4-FFF2-40B4-BE49-F238E27FC236}">
                <a16:creationId xmlns:a16="http://schemas.microsoft.com/office/drawing/2014/main" xmlns="" id="{666777FD-FE3E-4E64-9324-DF420E662AF6}"/>
              </a:ext>
            </a:extLst>
          </p:cNvPr>
          <p:cNvSpPr txBox="1"/>
          <p:nvPr/>
        </p:nvSpPr>
        <p:spPr>
          <a:xfrm>
            <a:off x="6167535" y="1278294"/>
            <a:ext cx="6024463" cy="3046988"/>
          </a:xfrm>
          <a:prstGeom prst="rect">
            <a:avLst/>
          </a:prstGeom>
          <a:noFill/>
        </p:spPr>
        <p:txBody>
          <a:bodyPr wrap="square" rtlCol="0">
            <a:spAutoFit/>
          </a:bodyPr>
          <a:lstStyle/>
          <a:p>
            <a:pPr algn="ctr"/>
            <a:r>
              <a:rPr lang="en-GB" sz="9600" dirty="0"/>
              <a:t>Thursday 11</a:t>
            </a:r>
            <a:r>
              <a:rPr lang="en-GB" sz="9600" baseline="30000" dirty="0"/>
              <a:t>th</a:t>
            </a:r>
            <a:r>
              <a:rPr lang="en-GB" sz="9600" dirty="0"/>
              <a:t> June</a:t>
            </a:r>
          </a:p>
        </p:txBody>
      </p:sp>
    </p:spTree>
    <p:extLst>
      <p:ext uri="{BB962C8B-B14F-4D97-AF65-F5344CB8AC3E}">
        <p14:creationId xmlns:p14="http://schemas.microsoft.com/office/powerpoint/2010/main" val="2195231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DEE5C6BA-FE2A-4C38-8D88-E70C06E54F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xmlns="" id="{53E66F28-0926-4CFB-BDAB-646CAB184CB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7C70AA6C-E57F-4C71-A6A3-240B97E80DE2}"/>
              </a:ext>
            </a:extLst>
          </p:cNvPr>
          <p:cNvSpPr>
            <a:spLocks noGrp="1"/>
          </p:cNvSpPr>
          <p:nvPr>
            <p:ph type="title"/>
          </p:nvPr>
        </p:nvSpPr>
        <p:spPr>
          <a:xfrm>
            <a:off x="6405094" y="802955"/>
            <a:ext cx="4977976" cy="1454051"/>
          </a:xfrm>
        </p:spPr>
        <p:txBody>
          <a:bodyPr>
            <a:normAutofit/>
          </a:bodyPr>
          <a:lstStyle/>
          <a:p>
            <a:r>
              <a:rPr lang="en-GB">
                <a:solidFill>
                  <a:srgbClr val="000000"/>
                </a:solidFill>
              </a:rPr>
              <a:t>Task 8 – Disney or Football Workout</a:t>
            </a:r>
          </a:p>
        </p:txBody>
      </p:sp>
      <p:sp>
        <p:nvSpPr>
          <p:cNvPr id="31" name="Freeform 60">
            <a:extLst>
              <a:ext uri="{FF2B5EF4-FFF2-40B4-BE49-F238E27FC236}">
                <a16:creationId xmlns:a16="http://schemas.microsoft.com/office/drawing/2014/main" xmlns="" id="{DE9FA85F-F0FB-4952-A05F-04CC67B18E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2040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xmlns="" id="{47D62490-4BF0-45E5-A243-381321A93D21}"/>
              </a:ext>
            </a:extLst>
          </p:cNvPr>
          <p:cNvPicPr>
            <a:picLocks noChangeAspect="1"/>
          </p:cNvPicPr>
          <p:nvPr/>
        </p:nvPicPr>
        <p:blipFill rotWithShape="1">
          <a:blip r:embed="rId3">
            <a:alphaModFix/>
          </a:blip>
          <a:srcRect l="1893" r="-2" b="-2"/>
          <a:stretch/>
        </p:blipFill>
        <p:spPr>
          <a:xfrm>
            <a:off x="1860024" y="1"/>
            <a:ext cx="3674754" cy="2106932"/>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33" name="Freeform 68">
            <a:extLst>
              <a:ext uri="{FF2B5EF4-FFF2-40B4-BE49-F238E27FC236}">
                <a16:creationId xmlns:a16="http://schemas.microsoft.com/office/drawing/2014/main" xmlns="" id="{FEBD362A-CC27-47D9-8FC3-A5E91BA07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12701"/>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xmlns="" id="{E7801929-511B-4B9B-B17B-73F3957BF7C4}"/>
              </a:ext>
            </a:extLst>
          </p:cNvPr>
          <p:cNvPicPr>
            <a:picLocks noChangeAspect="1"/>
          </p:cNvPicPr>
          <p:nvPr/>
        </p:nvPicPr>
        <p:blipFill rotWithShape="1">
          <a:blip r:embed="rId4"/>
          <a:srcRect t="12579" r="3" b="3"/>
          <a:stretch/>
        </p:blipFill>
        <p:spPr>
          <a:xfrm>
            <a:off x="20" y="3076732"/>
            <a:ext cx="4792654" cy="3781268"/>
          </a:xfrm>
          <a:custGeom>
            <a:avLst/>
            <a:gdLst/>
            <a:ahLst/>
            <a:cxnLst/>
            <a:rect l="l" t="t" r="r" b="b"/>
            <a:pathLst>
              <a:path w="4792674" h="3781268">
                <a:moveTo>
                  <a:pt x="2238059" y="0"/>
                </a:moveTo>
                <a:cubicBezTo>
                  <a:pt x="3648934" y="0"/>
                  <a:pt x="4792674" y="1143740"/>
                  <a:pt x="4792674" y="2554615"/>
                </a:cubicBezTo>
                <a:cubicBezTo>
                  <a:pt x="4792674" y="2995514"/>
                  <a:pt x="4680980" y="3410325"/>
                  <a:pt x="4484346" y="3772297"/>
                </a:cubicBezTo>
                <a:lnTo>
                  <a:pt x="4478895" y="3781268"/>
                </a:lnTo>
                <a:lnTo>
                  <a:pt x="0" y="3781268"/>
                </a:lnTo>
                <a:lnTo>
                  <a:pt x="0" y="1323391"/>
                </a:lnTo>
                <a:lnTo>
                  <a:pt x="119732" y="1126306"/>
                </a:lnTo>
                <a:cubicBezTo>
                  <a:pt x="578815" y="446774"/>
                  <a:pt x="1356262" y="0"/>
                  <a:pt x="2238059" y="0"/>
                </a:cubicBezTo>
                <a:close/>
              </a:path>
            </a:pathLst>
          </a:custGeom>
        </p:spPr>
      </p:pic>
      <p:sp>
        <p:nvSpPr>
          <p:cNvPr id="3" name="Content Placeholder 2">
            <a:extLst>
              <a:ext uri="{FF2B5EF4-FFF2-40B4-BE49-F238E27FC236}">
                <a16:creationId xmlns:a16="http://schemas.microsoft.com/office/drawing/2014/main" xmlns="" id="{B6A3D994-CEB4-4928-8F51-62201FD4AFAE}"/>
              </a:ext>
            </a:extLst>
          </p:cNvPr>
          <p:cNvSpPr>
            <a:spLocks noGrp="1"/>
          </p:cNvSpPr>
          <p:nvPr>
            <p:ph idx="1"/>
          </p:nvPr>
        </p:nvSpPr>
        <p:spPr>
          <a:xfrm>
            <a:off x="6405094" y="2421682"/>
            <a:ext cx="4977578" cy="3639289"/>
          </a:xfrm>
        </p:spPr>
        <p:txBody>
          <a:bodyPr anchor="ctr">
            <a:normAutofit/>
          </a:bodyPr>
          <a:lstStyle/>
          <a:p>
            <a:pPr marL="0" indent="0">
              <a:buNone/>
            </a:pPr>
            <a:r>
              <a:rPr lang="en-GB" sz="2000">
                <a:solidFill>
                  <a:srgbClr val="000000"/>
                </a:solidFill>
              </a:rPr>
              <a:t>Today you have a choice for your workout, you can choose to take part in the Disney Workout or the Football Celebration Workout. You have been challenged to complete your chosen workout 2 times with a rest in-between.</a:t>
            </a:r>
          </a:p>
          <a:p>
            <a:pPr marL="0" indent="0">
              <a:buNone/>
            </a:pPr>
            <a:endParaRPr lang="en-GB" sz="2000">
              <a:solidFill>
                <a:srgbClr val="000000"/>
              </a:solidFill>
            </a:endParaRPr>
          </a:p>
          <a:p>
            <a:pPr marL="0" indent="0">
              <a:buNone/>
            </a:pPr>
            <a:r>
              <a:rPr lang="en-GB" sz="2000">
                <a:solidFill>
                  <a:srgbClr val="000000"/>
                </a:solidFill>
              </a:rPr>
              <a:t>If you feel super determined, you could try both!</a:t>
            </a:r>
          </a:p>
          <a:p>
            <a:pPr marL="0" indent="0">
              <a:buNone/>
            </a:pPr>
            <a:endParaRPr lang="en-GB" sz="2000">
              <a:solidFill>
                <a:srgbClr val="000000"/>
              </a:solidFill>
            </a:endParaRPr>
          </a:p>
          <a:p>
            <a:pPr marL="0" indent="0">
              <a:buNone/>
            </a:pPr>
            <a:r>
              <a:rPr lang="en-GB" sz="2000">
                <a:solidFill>
                  <a:srgbClr val="000000"/>
                </a:solidFill>
              </a:rPr>
              <a:t>Both workouts can be found attached to the Fitness Fortnight blog post.</a:t>
            </a:r>
          </a:p>
        </p:txBody>
      </p:sp>
    </p:spTree>
    <p:extLst>
      <p:ext uri="{BB962C8B-B14F-4D97-AF65-F5344CB8AC3E}">
        <p14:creationId xmlns:p14="http://schemas.microsoft.com/office/powerpoint/2010/main" val="1177868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D9024B4-718B-44A0-BD91-1837BC591350}"/>
              </a:ext>
            </a:extLst>
          </p:cNvPr>
          <p:cNvPicPr>
            <a:picLocks noChangeAspect="1"/>
          </p:cNvPicPr>
          <p:nvPr/>
        </p:nvPicPr>
        <p:blipFill rotWithShape="1">
          <a:blip r:embed="rId2"/>
          <a:srcRect b="23987"/>
          <a:stretch/>
        </p:blipFill>
        <p:spPr>
          <a:xfrm>
            <a:off x="20" y="10"/>
            <a:ext cx="12191980" cy="6857990"/>
          </a:xfrm>
          <a:prstGeom prst="rect">
            <a:avLst/>
          </a:prstGeom>
        </p:spPr>
      </p:pic>
      <p:sp>
        <p:nvSpPr>
          <p:cNvPr id="38"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7C70AA6C-E57F-4C71-A6A3-240B97E80DE2}"/>
              </a:ext>
            </a:extLst>
          </p:cNvPr>
          <p:cNvSpPr>
            <a:spLocks noGrp="1"/>
          </p:cNvSpPr>
          <p:nvPr>
            <p:ph type="title"/>
          </p:nvPr>
        </p:nvSpPr>
        <p:spPr>
          <a:xfrm>
            <a:off x="8005853" y="2313269"/>
            <a:ext cx="3852041" cy="1834056"/>
          </a:xfrm>
        </p:spPr>
        <p:txBody>
          <a:bodyPr vert="horz" lIns="91440" tIns="45720" rIns="91440" bIns="45720" rtlCol="0" anchor="b">
            <a:normAutofit/>
          </a:bodyPr>
          <a:lstStyle/>
          <a:p>
            <a:pPr algn="ctr"/>
            <a:r>
              <a:rPr lang="en-US" sz="4000" dirty="0"/>
              <a:t>Task 9 – Olympic Research</a:t>
            </a:r>
          </a:p>
        </p:txBody>
      </p:sp>
      <p:sp>
        <p:nvSpPr>
          <p:cNvPr id="3" name="Content Placeholder 2">
            <a:extLst>
              <a:ext uri="{FF2B5EF4-FFF2-40B4-BE49-F238E27FC236}">
                <a16:creationId xmlns:a16="http://schemas.microsoft.com/office/drawing/2014/main" xmlns="" id="{B6A3D994-CEB4-4928-8F51-62201FD4AFAE}"/>
              </a:ext>
            </a:extLst>
          </p:cNvPr>
          <p:cNvSpPr>
            <a:spLocks noGrp="1"/>
          </p:cNvSpPr>
          <p:nvPr>
            <p:ph idx="1"/>
          </p:nvPr>
        </p:nvSpPr>
        <p:spPr>
          <a:xfrm>
            <a:off x="7782910" y="5242674"/>
            <a:ext cx="4276412" cy="1502370"/>
          </a:xfrm>
        </p:spPr>
        <p:txBody>
          <a:bodyPr vert="horz" lIns="91440" tIns="45720" rIns="91440" bIns="45720" rtlCol="0">
            <a:normAutofit fontScale="92500" lnSpcReduction="10000"/>
          </a:bodyPr>
          <a:lstStyle/>
          <a:p>
            <a:pPr marL="0" indent="0" algn="ctr">
              <a:buNone/>
            </a:pPr>
            <a:r>
              <a:rPr lang="en-US" sz="2000" dirty="0"/>
              <a:t>Follow the instructions on the next slides to conduct your own research on either a Paralympian of Team GB </a:t>
            </a:r>
            <a:r>
              <a:rPr lang="en-US" sz="2000" b="1" u="sng" dirty="0"/>
              <a:t>OR</a:t>
            </a:r>
            <a:r>
              <a:rPr lang="en-US" sz="2000" dirty="0"/>
              <a:t>  A former host city of the games. Then choose a way to present the information you have found (e.g. Sway, poster or a talk)</a:t>
            </a:r>
          </a:p>
        </p:txBody>
      </p:sp>
      <p:cxnSp>
        <p:nvCxnSpPr>
          <p:cNvPr id="40" name="Straight Connector 39">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27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756B957-EEE2-4075-98B7-2C9F93BDD818}"/>
              </a:ext>
            </a:extLst>
          </p:cNvPr>
          <p:cNvPicPr>
            <a:picLocks noChangeAspect="1"/>
          </p:cNvPicPr>
          <p:nvPr/>
        </p:nvPicPr>
        <p:blipFill rotWithShape="1">
          <a:blip r:embed="rId2"/>
          <a:srcRect t="1664" r="-1" b="24871"/>
          <a:stretch/>
        </p:blipFill>
        <p:spPr>
          <a:xfrm>
            <a:off x="321733" y="321733"/>
            <a:ext cx="11548534" cy="6214534"/>
          </a:xfrm>
          <a:prstGeom prst="rect">
            <a:avLst/>
          </a:prstGeom>
        </p:spPr>
      </p:pic>
      <p:sp>
        <p:nvSpPr>
          <p:cNvPr id="3" name="Rectangle 2">
            <a:extLst>
              <a:ext uri="{FF2B5EF4-FFF2-40B4-BE49-F238E27FC236}">
                <a16:creationId xmlns:a16="http://schemas.microsoft.com/office/drawing/2014/main" xmlns="" id="{782CE90D-452C-403F-822C-35D9F4FE4617}"/>
              </a:ext>
            </a:extLst>
          </p:cNvPr>
          <p:cNvSpPr/>
          <p:nvPr/>
        </p:nvSpPr>
        <p:spPr>
          <a:xfrm>
            <a:off x="6496609" y="869594"/>
            <a:ext cx="268426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Option 1</a:t>
            </a:r>
          </a:p>
        </p:txBody>
      </p:sp>
    </p:spTree>
    <p:extLst>
      <p:ext uri="{BB962C8B-B14F-4D97-AF65-F5344CB8AC3E}">
        <p14:creationId xmlns:p14="http://schemas.microsoft.com/office/powerpoint/2010/main" val="2226685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C6F1466-B73D-4FFE-B4D6-DEFE4ADA6D52}"/>
              </a:ext>
            </a:extLst>
          </p:cNvPr>
          <p:cNvPicPr>
            <a:picLocks noChangeAspect="1"/>
          </p:cNvPicPr>
          <p:nvPr/>
        </p:nvPicPr>
        <p:blipFill rotWithShape="1">
          <a:blip r:embed="rId2"/>
          <a:srcRect t="13577" r="-1" b="13947"/>
          <a:stretch/>
        </p:blipFill>
        <p:spPr>
          <a:xfrm>
            <a:off x="321733" y="321733"/>
            <a:ext cx="11548534" cy="6214534"/>
          </a:xfrm>
          <a:prstGeom prst="rect">
            <a:avLst/>
          </a:prstGeom>
        </p:spPr>
      </p:pic>
    </p:spTree>
    <p:extLst>
      <p:ext uri="{BB962C8B-B14F-4D97-AF65-F5344CB8AC3E}">
        <p14:creationId xmlns:p14="http://schemas.microsoft.com/office/powerpoint/2010/main" val="3180291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3E79698-7C13-4496-9656-D8C62591EB5A}"/>
              </a:ext>
            </a:extLst>
          </p:cNvPr>
          <p:cNvPicPr>
            <a:picLocks noChangeAspect="1"/>
          </p:cNvPicPr>
          <p:nvPr/>
        </p:nvPicPr>
        <p:blipFill rotWithShape="1">
          <a:blip r:embed="rId2"/>
          <a:srcRect t="4964" b="19533"/>
          <a:stretch/>
        </p:blipFill>
        <p:spPr>
          <a:xfrm>
            <a:off x="20" y="10"/>
            <a:ext cx="12191980" cy="6857990"/>
          </a:xfrm>
          <a:prstGeom prst="rect">
            <a:avLst/>
          </a:prstGeom>
        </p:spPr>
      </p:pic>
    </p:spTree>
    <p:extLst>
      <p:ext uri="{BB962C8B-B14F-4D97-AF65-F5344CB8AC3E}">
        <p14:creationId xmlns:p14="http://schemas.microsoft.com/office/powerpoint/2010/main" val="2535176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84BC20-AA4A-47E1-860B-23864C69B810}"/>
              </a:ext>
            </a:extLst>
          </p:cNvPr>
          <p:cNvPicPr>
            <a:picLocks noChangeAspect="1"/>
          </p:cNvPicPr>
          <p:nvPr/>
        </p:nvPicPr>
        <p:blipFill>
          <a:blip r:embed="rId2"/>
          <a:stretch>
            <a:fillRect/>
          </a:stretch>
        </p:blipFill>
        <p:spPr>
          <a:xfrm>
            <a:off x="1647825" y="214312"/>
            <a:ext cx="8896350" cy="6429375"/>
          </a:xfrm>
          <a:prstGeom prst="rect">
            <a:avLst/>
          </a:prstGeom>
        </p:spPr>
      </p:pic>
    </p:spTree>
    <p:extLst>
      <p:ext uri="{BB962C8B-B14F-4D97-AF65-F5344CB8AC3E}">
        <p14:creationId xmlns:p14="http://schemas.microsoft.com/office/powerpoint/2010/main" val="2959419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A5C3AC-DA9A-4A11-B75A-FA6053B6C74A}"/>
              </a:ext>
            </a:extLst>
          </p:cNvPr>
          <p:cNvPicPr>
            <a:picLocks noChangeAspect="1"/>
          </p:cNvPicPr>
          <p:nvPr/>
        </p:nvPicPr>
        <p:blipFill rotWithShape="1">
          <a:blip r:embed="rId2"/>
          <a:srcRect r="-1" b="25518"/>
          <a:stretch/>
        </p:blipFill>
        <p:spPr>
          <a:xfrm>
            <a:off x="321733" y="321733"/>
            <a:ext cx="11548534" cy="6214534"/>
          </a:xfrm>
          <a:prstGeom prst="rect">
            <a:avLst/>
          </a:prstGeom>
        </p:spPr>
      </p:pic>
    </p:spTree>
    <p:extLst>
      <p:ext uri="{BB962C8B-B14F-4D97-AF65-F5344CB8AC3E}">
        <p14:creationId xmlns:p14="http://schemas.microsoft.com/office/powerpoint/2010/main" val="3086753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2ED9962-F8DD-43D9-AA3A-BF8BF0B32926}"/>
              </a:ext>
            </a:extLst>
          </p:cNvPr>
          <p:cNvPicPr/>
          <p:nvPr/>
        </p:nvPicPr>
        <p:blipFill>
          <a:blip r:embed="rId3"/>
          <a:stretch>
            <a:fillRect/>
          </a:stretch>
        </p:blipFill>
        <p:spPr>
          <a:xfrm>
            <a:off x="145375" y="86061"/>
            <a:ext cx="5550017" cy="6637468"/>
          </a:xfrm>
          <a:prstGeom prst="rect">
            <a:avLst/>
          </a:prstGeom>
        </p:spPr>
      </p:pic>
      <p:sp>
        <p:nvSpPr>
          <p:cNvPr id="2" name="Rectangle 1">
            <a:extLst>
              <a:ext uri="{FF2B5EF4-FFF2-40B4-BE49-F238E27FC236}">
                <a16:creationId xmlns:a16="http://schemas.microsoft.com/office/drawing/2014/main" xmlns="" id="{1728DF00-5907-473A-9673-44928ECC9CA6}"/>
              </a:ext>
            </a:extLst>
          </p:cNvPr>
          <p:cNvSpPr/>
          <p:nvPr/>
        </p:nvSpPr>
        <p:spPr>
          <a:xfrm>
            <a:off x="2345166" y="-161365"/>
            <a:ext cx="2829261" cy="946674"/>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Option 2</a:t>
            </a:r>
          </a:p>
        </p:txBody>
      </p:sp>
      <p:pic>
        <p:nvPicPr>
          <p:cNvPr id="4" name="Picture 3">
            <a:extLst>
              <a:ext uri="{FF2B5EF4-FFF2-40B4-BE49-F238E27FC236}">
                <a16:creationId xmlns:a16="http://schemas.microsoft.com/office/drawing/2014/main" xmlns="" id="{F50A7F49-4691-4184-90E7-750CE848891A}"/>
              </a:ext>
            </a:extLst>
          </p:cNvPr>
          <p:cNvPicPr/>
          <p:nvPr/>
        </p:nvPicPr>
        <p:blipFill>
          <a:blip r:embed="rId4"/>
          <a:stretch>
            <a:fillRect/>
          </a:stretch>
        </p:blipFill>
        <p:spPr>
          <a:xfrm>
            <a:off x="5507915" y="86062"/>
            <a:ext cx="6684085" cy="4356846"/>
          </a:xfrm>
          <a:prstGeom prst="rect">
            <a:avLst/>
          </a:prstGeom>
        </p:spPr>
      </p:pic>
      <p:pic>
        <p:nvPicPr>
          <p:cNvPr id="5" name="Picture 4">
            <a:extLst>
              <a:ext uri="{FF2B5EF4-FFF2-40B4-BE49-F238E27FC236}">
                <a16:creationId xmlns:a16="http://schemas.microsoft.com/office/drawing/2014/main" xmlns="" id="{E58B4678-E9C1-4DF5-B92B-5FA11C760853}"/>
              </a:ext>
            </a:extLst>
          </p:cNvPr>
          <p:cNvPicPr/>
          <p:nvPr/>
        </p:nvPicPr>
        <p:blipFill rotWithShape="1">
          <a:blip r:embed="rId5"/>
          <a:srcRect b="6251"/>
          <a:stretch/>
        </p:blipFill>
        <p:spPr>
          <a:xfrm>
            <a:off x="5593977" y="4442908"/>
            <a:ext cx="6452648" cy="2415092"/>
          </a:xfrm>
          <a:prstGeom prst="rect">
            <a:avLst/>
          </a:prstGeom>
        </p:spPr>
      </p:pic>
    </p:spTree>
    <p:extLst>
      <p:ext uri="{BB962C8B-B14F-4D97-AF65-F5344CB8AC3E}">
        <p14:creationId xmlns:p14="http://schemas.microsoft.com/office/powerpoint/2010/main" val="696677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16BE7431-5D99-41E9-9CF6-151835270F18}"/>
              </a:ext>
            </a:extLst>
          </p:cNvPr>
          <p:cNvGraphicFramePr>
            <a:graphicFrameLocks noGrp="1"/>
          </p:cNvGraphicFramePr>
          <p:nvPr>
            <p:extLst>
              <p:ext uri="{D42A27DB-BD31-4B8C-83A1-F6EECF244321}">
                <p14:modId xmlns:p14="http://schemas.microsoft.com/office/powerpoint/2010/main" val="1306030867"/>
              </p:ext>
            </p:extLst>
          </p:nvPr>
        </p:nvGraphicFramePr>
        <p:xfrm>
          <a:off x="612397" y="411061"/>
          <a:ext cx="11081856" cy="6538204"/>
        </p:xfrm>
        <a:graphic>
          <a:graphicData uri="http://schemas.openxmlformats.org/drawingml/2006/table">
            <a:tbl>
              <a:tblPr firstRow="1" firstCol="1" bandRow="1"/>
              <a:tblGrid>
                <a:gridCol w="2734918">
                  <a:extLst>
                    <a:ext uri="{9D8B030D-6E8A-4147-A177-3AD203B41FA5}">
                      <a16:colId xmlns:a16="http://schemas.microsoft.com/office/drawing/2014/main" xmlns="" val="1985011587"/>
                    </a:ext>
                  </a:extLst>
                </a:gridCol>
                <a:gridCol w="2734918">
                  <a:extLst>
                    <a:ext uri="{9D8B030D-6E8A-4147-A177-3AD203B41FA5}">
                      <a16:colId xmlns:a16="http://schemas.microsoft.com/office/drawing/2014/main" xmlns="" val="1419061016"/>
                    </a:ext>
                  </a:extLst>
                </a:gridCol>
                <a:gridCol w="2734918">
                  <a:extLst>
                    <a:ext uri="{9D8B030D-6E8A-4147-A177-3AD203B41FA5}">
                      <a16:colId xmlns:a16="http://schemas.microsoft.com/office/drawing/2014/main" xmlns="" val="1881319013"/>
                    </a:ext>
                  </a:extLst>
                </a:gridCol>
                <a:gridCol w="2877102">
                  <a:extLst>
                    <a:ext uri="{9D8B030D-6E8A-4147-A177-3AD203B41FA5}">
                      <a16:colId xmlns:a16="http://schemas.microsoft.com/office/drawing/2014/main" xmlns="" val="1228391896"/>
                    </a:ext>
                  </a:extLst>
                </a:gridCol>
              </a:tblGrid>
              <a:tr h="405079">
                <a:tc gridSpan="4">
                  <a:txBody>
                    <a:bodyPr/>
                    <a:lstStyle/>
                    <a:p>
                      <a:pPr algn="ctr">
                        <a:lnSpc>
                          <a:spcPct val="107000"/>
                        </a:lnSpc>
                        <a:spcAft>
                          <a:spcPts val="0"/>
                        </a:spcAft>
                      </a:pPr>
                      <a:r>
                        <a:rPr lang="en-GB"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Fitness Fortnight Activity Grid</a:t>
                      </a:r>
                      <a:endParaRPr lang="en-GB"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7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make sure you are being careful when completing any of these activities and that you are supervised by an adult.</a:t>
                      </a:r>
                      <a:endParaRPr lang="en-GB"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2308507614"/>
                  </a:ext>
                </a:extLst>
              </a:tr>
              <a:tr h="1433915">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SMOOTHIE MAKER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make up your own smoothie and share with your family as a healthy start to the day?</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What ingredients will you put in?</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STAMINA</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cycle, walk, jog, run or scoot for;</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P1 – 3: 15 minutes without stopping?</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P4 – 5: 20 minutes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P6 – 7: 25+ minutes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How far did you go?</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Who completed it with you?</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ASSAULT COURSE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design your own assault course?</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What different things will you include?</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How long did it take you to complete?</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Who else can you get to complete it?</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VIDEO MAKER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create your own;</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Just Dance</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Joe Wicks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Cosmic Kids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What actions will you put in? Would you like to share it with us?</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6119609"/>
                  </a:ext>
                </a:extLst>
              </a:tr>
              <a:tr h="1433915">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DANCE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play a game of musical statues with others in your house?</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Who stayed still the best?</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MINDFULNESS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Complete a Cosmic Kids yoga session, here’s some to choose from;</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FROZEN:</a:t>
                      </a:r>
                    </a:p>
                    <a:p>
                      <a:pPr algn="ctr">
                        <a:lnSpc>
                          <a:spcPct val="107000"/>
                        </a:lnSpc>
                        <a:spcAft>
                          <a:spcPts val="0"/>
                        </a:spcAft>
                      </a:pPr>
                      <a:r>
                        <a:rPr lang="en-GB" sz="10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https://youtu.be/xlg052EKMtk</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TROLLS:</a:t>
                      </a:r>
                    </a:p>
                    <a:p>
                      <a:pPr algn="ctr">
                        <a:lnSpc>
                          <a:spcPct val="107000"/>
                        </a:lnSpc>
                        <a:spcAft>
                          <a:spcPts val="0"/>
                        </a:spcAft>
                      </a:pPr>
                      <a:r>
                        <a:rPr lang="en-GB" sz="10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https://youtu.be/U9Q6FKF12Qs</a:t>
                      </a: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TWILIGHT THE UNICORN OF DREAMS:</a:t>
                      </a:r>
                    </a:p>
                    <a:p>
                      <a:pPr algn="ctr">
                        <a:lnSpc>
                          <a:spcPct val="107000"/>
                        </a:lnSpc>
                        <a:spcAft>
                          <a:spcPts val="0"/>
                        </a:spcAft>
                      </a:pPr>
                      <a:r>
                        <a:rPr lang="en-GB" sz="10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https://youtu.be/RLOOOjGAM1s</a:t>
                      </a:r>
                      <a:r>
                        <a:rPr lang="en-GB" sz="1000">
                          <a:effectLst/>
                          <a:latin typeface="Calibri" panose="020F0502020204030204" pitchFamily="34" charset="0"/>
                          <a:ea typeface="Calibri" panose="020F0502020204030204" pitchFamily="34" charset="0"/>
                          <a:cs typeface="Times New Roman" panose="02020603050405020304" pitchFamily="18" charset="0"/>
                        </a:rPr>
                        <a:t> </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BE THE TEACHER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What is your skill?</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teach someone in your family/house your skill?</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For example; Sporting skill, karate, dance move, Yoga pose</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NATURE WALK</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take a walk with your family and play eye spy?</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How many different things did you spy along the way?</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How many animals?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Plants?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Water ways?</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4382400"/>
                  </a:ext>
                </a:extLst>
              </a:tr>
              <a:tr h="2442085">
                <a:tc gridSpan="2">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SPELLING FITNESS CHALLENGE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Spell your full name and complete the challenges;</a:t>
                      </a:r>
                    </a:p>
                    <a:p>
                      <a:pPr>
                        <a:lnSpc>
                          <a:spcPct val="107000"/>
                        </a:lnSpc>
                        <a:spcAft>
                          <a:spcPts val="0"/>
                        </a:spcAft>
                      </a:pPr>
                      <a:r>
                        <a:rPr lang="en-GB" sz="1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 10 Jumping Jacks                                                          N – 4 Lunges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B – 30 Second plank                                                           O – 3 Burpees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 – Crab walk 5 metres                                                      P – 10 second Rocket jumps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 – 10 press ups                                                                  Q – Run on the spot 1 min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 – 10 sit ups                                                                        R – 7 Jumping Jacks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F – 5 Cartwheels/egg rolls                                                 S – 4 leg kicks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G – Headstand/Balance                                                     T – 5 sit ups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H – 4 rolls of your choice (be careful)                             U – 15 second plank</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 – 10 Toe touches                                                               V – 3 cartwheels/egg rolls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J – 5 tuck jumps                                                                   W – Arabesque/</a:t>
                      </a:r>
                      <a:r>
                        <a:rPr lang="en-GB" sz="1000" b="1" err="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Starship</a:t>
                      </a:r>
                      <a:r>
                        <a:rPr lang="en-GB" sz="1000" b="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balance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 – 5 press ups                                                                     X – 2 rolls of your choice (be careful)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 – 3 spins                                                                             Y – 5 lunges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 – 10 leg kicks                                                                   Z – 8 Jumping Jacks</a:t>
                      </a:r>
                      <a:r>
                        <a:rPr lang="en-GB"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07000"/>
                        </a:lnSpc>
                        <a:spcAft>
                          <a:spcPts val="0"/>
                        </a:spcAft>
                      </a:pPr>
                      <a:r>
                        <a:rPr lang="en-GB" sz="1000" b="1" dirty="0">
                          <a:effectLst/>
                          <a:latin typeface="Calibri" panose="020F0502020204030204" pitchFamily="34" charset="0"/>
                          <a:ea typeface="Calibri" panose="020F0502020204030204" pitchFamily="34" charset="0"/>
                          <a:cs typeface="Times New Roman" panose="02020603050405020304" pitchFamily="18" charset="0"/>
                        </a:rPr>
                        <a:t>SPORTS DAY BANNER:</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Can you design your own Sports Day Banner.</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Make sure you include;</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ctr">
                        <a:lnSpc>
                          <a:spcPct val="107000"/>
                        </a:lnSpc>
                        <a:spcAft>
                          <a:spcPts val="0"/>
                        </a:spcAft>
                        <a:buFont typeface="Calibri" panose="020F0502020204030204" pitchFamily="34" charset="0"/>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Your House team</a:t>
                      </a:r>
                    </a:p>
                    <a:p>
                      <a:pPr marL="342900" lvl="0" indent="-342900" algn="ctr">
                        <a:lnSpc>
                          <a:spcPct val="107000"/>
                        </a:lnSpc>
                        <a:spcAft>
                          <a:spcPts val="0"/>
                        </a:spcAft>
                        <a:buFont typeface="Calibri" panose="020F0502020204030204" pitchFamily="34" charset="0"/>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Your name</a:t>
                      </a:r>
                    </a:p>
                    <a:p>
                      <a:pPr marL="342900" lvl="0" indent="-342900" algn="ctr">
                        <a:lnSpc>
                          <a:spcPct val="107000"/>
                        </a:lnSpc>
                        <a:spcAft>
                          <a:spcPts val="0"/>
                        </a:spcAft>
                        <a:buFont typeface="Calibri" panose="020F0502020204030204" pitchFamily="34" charset="0"/>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Colours</a:t>
                      </a:r>
                    </a:p>
                    <a:p>
                      <a:pPr marL="342900" lvl="0" indent="-342900" algn="ctr">
                        <a:lnSpc>
                          <a:spcPct val="107000"/>
                        </a:lnSpc>
                        <a:spcAft>
                          <a:spcPts val="0"/>
                        </a:spcAft>
                        <a:buFont typeface="Calibri" panose="020F0502020204030204" pitchFamily="34" charset="0"/>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St Columba's Primary School</a:t>
                      </a:r>
                    </a:p>
                    <a:p>
                      <a:pPr marL="342900" lvl="0" indent="-342900" algn="ctr">
                        <a:lnSpc>
                          <a:spcPct val="107000"/>
                        </a:lnSpc>
                        <a:spcAft>
                          <a:spcPts val="0"/>
                        </a:spcAft>
                        <a:buFont typeface="Calibri" panose="020F0502020204030204" pitchFamily="34" charset="0"/>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Date</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Be creative – how will you show off your banner?</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dirty="0">
                          <a:effectLst/>
                          <a:latin typeface="Calibri" panose="020F0502020204030204" pitchFamily="34" charset="0"/>
                          <a:ea typeface="Calibri" panose="020F0502020204030204" pitchFamily="34" charset="0"/>
                          <a:cs typeface="Times New Roman" panose="02020603050405020304" pitchFamily="18" charset="0"/>
                        </a:rPr>
                        <a:t>DAILY CHALLENGES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Go to our Daily PE Challenges on Twitter</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@WLPENetwork</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How many challenges can you do?</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What did you score?</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Tweet us @Tennant_PE and @StColumbas2016 with your best efforts.</a:t>
                      </a:r>
                    </a:p>
                    <a:p>
                      <a:pPr algn="ctr">
                        <a:lnSpc>
                          <a:spcPct val="107000"/>
                        </a:lnSpc>
                        <a:spcAft>
                          <a:spcPts val="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Can you challenge someone in your house to complete them too?</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47672377"/>
                  </a:ext>
                </a:extLst>
              </a:tr>
              <a:tr h="425745">
                <a:tc gridSpan="4">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SPORTS LEADERS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 </a:t>
                      </a:r>
                      <a:r>
                        <a:rPr lang="en-GB" sz="1000">
                          <a:effectLst/>
                          <a:latin typeface="Calibri" panose="020F0502020204030204" pitchFamily="34" charset="0"/>
                          <a:ea typeface="Calibri" panose="020F0502020204030204" pitchFamily="34" charset="0"/>
                          <a:cs typeface="Times New Roman" panose="02020603050405020304" pitchFamily="18" charset="0"/>
                        </a:rPr>
                        <a:t>What activities can you think of? Can you make up an activity or a game to share with other boys and girls?</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3483292308"/>
                  </a:ext>
                </a:extLst>
              </a:tr>
            </a:tbl>
          </a:graphicData>
        </a:graphic>
      </p:graphicFrame>
    </p:spTree>
    <p:extLst>
      <p:ext uri="{BB962C8B-B14F-4D97-AF65-F5344CB8AC3E}">
        <p14:creationId xmlns:p14="http://schemas.microsoft.com/office/powerpoint/2010/main" val="2801470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DEE5C6BA-FE2A-4C38-8D88-E70C06E54F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53E66F28-0926-4CFB-BDAB-646CAB184CB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7C70AA6C-E57F-4C71-A6A3-240B97E80DE2}"/>
              </a:ext>
            </a:extLst>
          </p:cNvPr>
          <p:cNvSpPr>
            <a:spLocks noGrp="1"/>
          </p:cNvSpPr>
          <p:nvPr>
            <p:ph type="title"/>
          </p:nvPr>
        </p:nvSpPr>
        <p:spPr>
          <a:xfrm>
            <a:off x="6405094" y="802955"/>
            <a:ext cx="4977976" cy="1454051"/>
          </a:xfrm>
        </p:spPr>
        <p:txBody>
          <a:bodyPr>
            <a:normAutofit/>
          </a:bodyPr>
          <a:lstStyle/>
          <a:p>
            <a:r>
              <a:rPr lang="en-GB" sz="3700" dirty="0">
                <a:solidFill>
                  <a:srgbClr val="000000"/>
                </a:solidFill>
              </a:rPr>
              <a:t>Tasks 10 and 11 – Sports Day Project(continued)</a:t>
            </a:r>
          </a:p>
        </p:txBody>
      </p:sp>
      <p:sp>
        <p:nvSpPr>
          <p:cNvPr id="19" name="Freeform 60">
            <a:extLst>
              <a:ext uri="{FF2B5EF4-FFF2-40B4-BE49-F238E27FC236}">
                <a16:creationId xmlns:a16="http://schemas.microsoft.com/office/drawing/2014/main" xmlns="" id="{DE9FA85F-F0FB-4952-A05F-04CC67B18E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2040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xmlns="" id="{699D1870-013F-490E-A298-D27567B2982A}"/>
              </a:ext>
            </a:extLst>
          </p:cNvPr>
          <p:cNvPicPr>
            <a:picLocks noChangeAspect="1"/>
          </p:cNvPicPr>
          <p:nvPr/>
        </p:nvPicPr>
        <p:blipFill rotWithShape="1">
          <a:blip r:embed="rId3">
            <a:alphaModFix/>
          </a:blip>
          <a:srcRect r="8433"/>
          <a:stretch/>
        </p:blipFill>
        <p:spPr>
          <a:xfrm>
            <a:off x="1860024" y="1"/>
            <a:ext cx="3674754" cy="2106932"/>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21" name="Freeform 68">
            <a:extLst>
              <a:ext uri="{FF2B5EF4-FFF2-40B4-BE49-F238E27FC236}">
                <a16:creationId xmlns:a16="http://schemas.microsoft.com/office/drawing/2014/main" xmlns="" id="{FEBD362A-CC27-47D9-8FC3-A5E91BA07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12701"/>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xmlns="" id="{58DAED7E-75AB-4A86-9558-4146072436A0}"/>
              </a:ext>
            </a:extLst>
          </p:cNvPr>
          <p:cNvPicPr>
            <a:picLocks noChangeAspect="1"/>
          </p:cNvPicPr>
          <p:nvPr/>
        </p:nvPicPr>
        <p:blipFill rotWithShape="1">
          <a:blip r:embed="rId4">
            <a:extLst>
              <a:ext uri="{28A0092B-C50C-407E-A947-70E740481C1C}">
                <a14:useLocalDpi xmlns:a14="http://schemas.microsoft.com/office/drawing/2010/main" val="0"/>
              </a:ext>
            </a:extLst>
          </a:blip>
          <a:srcRect t="16950" r="3" b="3"/>
          <a:stretch/>
        </p:blipFill>
        <p:spPr>
          <a:xfrm>
            <a:off x="20" y="3076732"/>
            <a:ext cx="4792654" cy="3781268"/>
          </a:xfrm>
          <a:custGeom>
            <a:avLst/>
            <a:gdLst/>
            <a:ahLst/>
            <a:cxnLst/>
            <a:rect l="l" t="t" r="r" b="b"/>
            <a:pathLst>
              <a:path w="4792674" h="3781268">
                <a:moveTo>
                  <a:pt x="2238059" y="0"/>
                </a:moveTo>
                <a:cubicBezTo>
                  <a:pt x="3648934" y="0"/>
                  <a:pt x="4792674" y="1143740"/>
                  <a:pt x="4792674" y="2554615"/>
                </a:cubicBezTo>
                <a:cubicBezTo>
                  <a:pt x="4792674" y="2995514"/>
                  <a:pt x="4680980" y="3410325"/>
                  <a:pt x="4484346" y="3772297"/>
                </a:cubicBezTo>
                <a:lnTo>
                  <a:pt x="4478895" y="3781268"/>
                </a:lnTo>
                <a:lnTo>
                  <a:pt x="0" y="3781268"/>
                </a:lnTo>
                <a:lnTo>
                  <a:pt x="0" y="1323391"/>
                </a:lnTo>
                <a:lnTo>
                  <a:pt x="119732" y="1126306"/>
                </a:lnTo>
                <a:cubicBezTo>
                  <a:pt x="578815" y="446774"/>
                  <a:pt x="1356262" y="0"/>
                  <a:pt x="2238059" y="0"/>
                </a:cubicBezTo>
                <a:close/>
              </a:path>
            </a:pathLst>
          </a:custGeom>
        </p:spPr>
      </p:pic>
      <p:sp>
        <p:nvSpPr>
          <p:cNvPr id="3" name="Content Placeholder 2">
            <a:extLst>
              <a:ext uri="{FF2B5EF4-FFF2-40B4-BE49-F238E27FC236}">
                <a16:creationId xmlns:a16="http://schemas.microsoft.com/office/drawing/2014/main" xmlns="" id="{B6A3D994-CEB4-4928-8F51-62201FD4AFAE}"/>
              </a:ext>
            </a:extLst>
          </p:cNvPr>
          <p:cNvSpPr>
            <a:spLocks noGrp="1"/>
          </p:cNvSpPr>
          <p:nvPr>
            <p:ph idx="1"/>
          </p:nvPr>
        </p:nvSpPr>
        <p:spPr>
          <a:xfrm>
            <a:off x="6217920" y="2106933"/>
            <a:ext cx="5680038" cy="4584323"/>
          </a:xfrm>
        </p:spPr>
        <p:txBody>
          <a:bodyPr anchor="ctr">
            <a:normAutofit/>
          </a:bodyPr>
          <a:lstStyle/>
          <a:p>
            <a:pPr marL="0" indent="0">
              <a:buNone/>
            </a:pPr>
            <a:r>
              <a:rPr lang="en-GB" sz="1050" dirty="0">
                <a:solidFill>
                  <a:srgbClr val="000000"/>
                </a:solidFill>
              </a:rPr>
              <a:t>So far you have planned and promoted your very own Sports Day. Now it’s time to have a think about the competition itself. First up, Sports Day gives you the chance to have fun, but it also is a time where we like to try our best to win and your participants deserve something for their hard work. So, your first challenge is to design and create prizes for your Sports Day. Check out the templates over the page for some ideas!</a:t>
            </a:r>
          </a:p>
          <a:p>
            <a:pPr marL="0" indent="0">
              <a:buNone/>
            </a:pPr>
            <a:r>
              <a:rPr lang="en-GB" sz="1050" dirty="0">
                <a:solidFill>
                  <a:srgbClr val="000000"/>
                </a:solidFill>
              </a:rPr>
              <a:t>Think about the following points when creating your prizes:</a:t>
            </a:r>
          </a:p>
          <a:p>
            <a:pPr lvl="0"/>
            <a:r>
              <a:rPr lang="en-GB" sz="1050" dirty="0">
                <a:solidFill>
                  <a:srgbClr val="000000"/>
                </a:solidFill>
              </a:rPr>
              <a:t>Will they be certificates, medals or something else?</a:t>
            </a:r>
          </a:p>
          <a:p>
            <a:pPr lvl="0"/>
            <a:r>
              <a:rPr lang="en-GB" sz="1050" dirty="0">
                <a:solidFill>
                  <a:srgbClr val="000000"/>
                </a:solidFill>
              </a:rPr>
              <a:t>How many do you need?</a:t>
            </a:r>
          </a:p>
          <a:p>
            <a:pPr lvl="0"/>
            <a:r>
              <a:rPr lang="en-GB" sz="1050" dirty="0">
                <a:solidFill>
                  <a:srgbClr val="000000"/>
                </a:solidFill>
              </a:rPr>
              <a:t>Will everyone who takes part get a prize? How would you feel if you took part and didn’t get a prize?</a:t>
            </a:r>
          </a:p>
          <a:p>
            <a:pPr marL="0" indent="0">
              <a:buNone/>
            </a:pPr>
            <a:endParaRPr lang="en-GB" sz="1050" dirty="0">
              <a:solidFill>
                <a:srgbClr val="000000"/>
              </a:solidFill>
            </a:endParaRPr>
          </a:p>
          <a:p>
            <a:pPr marL="0" indent="0">
              <a:buNone/>
            </a:pPr>
            <a:r>
              <a:rPr lang="en-GB" sz="1050" dirty="0">
                <a:solidFill>
                  <a:srgbClr val="000000"/>
                </a:solidFill>
              </a:rPr>
              <a:t>As you all know, competition is tiring and when you are tired you need to rehydrate, re-energise and get ready to go again. </a:t>
            </a:r>
          </a:p>
          <a:p>
            <a:r>
              <a:rPr lang="en-GB" sz="1050" dirty="0">
                <a:solidFill>
                  <a:srgbClr val="000000"/>
                </a:solidFill>
              </a:rPr>
              <a:t>With that in mind, plan a healthy snack for your Sports Day participants.</a:t>
            </a:r>
          </a:p>
          <a:p>
            <a:pPr lvl="0"/>
            <a:r>
              <a:rPr lang="en-GB" sz="1050" dirty="0">
                <a:solidFill>
                  <a:srgbClr val="000000"/>
                </a:solidFill>
              </a:rPr>
              <a:t>Think about what makes something healthy.</a:t>
            </a:r>
          </a:p>
          <a:p>
            <a:pPr lvl="0"/>
            <a:r>
              <a:rPr lang="en-GB" sz="1050" dirty="0">
                <a:solidFill>
                  <a:srgbClr val="000000"/>
                </a:solidFill>
              </a:rPr>
              <a:t>Think about why you might choose a certain food or drink over another.</a:t>
            </a:r>
          </a:p>
          <a:p>
            <a:pPr lvl="0"/>
            <a:r>
              <a:rPr lang="en-GB" sz="1050" dirty="0">
                <a:solidFill>
                  <a:srgbClr val="000000"/>
                </a:solidFill>
              </a:rPr>
              <a:t>You might even want to ask the participants themselves what they would like as a healthy snack.</a:t>
            </a:r>
          </a:p>
          <a:p>
            <a:pPr lvl="0"/>
            <a:r>
              <a:rPr lang="en-GB" sz="1050" dirty="0">
                <a:solidFill>
                  <a:srgbClr val="000000"/>
                </a:solidFill>
              </a:rPr>
              <a:t>Once you have planned your snack, ask an adult if they can help you prepare the snack for your Sports Day.</a:t>
            </a:r>
          </a:p>
          <a:p>
            <a:pPr marL="0" indent="0">
              <a:buNone/>
            </a:pPr>
            <a:endParaRPr lang="en-GB" sz="800" dirty="0">
              <a:solidFill>
                <a:srgbClr val="000000"/>
              </a:solidFill>
            </a:endParaRPr>
          </a:p>
        </p:txBody>
      </p:sp>
    </p:spTree>
    <p:extLst>
      <p:ext uri="{BB962C8B-B14F-4D97-AF65-F5344CB8AC3E}">
        <p14:creationId xmlns:p14="http://schemas.microsoft.com/office/powerpoint/2010/main" val="1627720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7D2AA9EB-ACE2-48F8-8185-792EE94134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8000"/>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59D7A164-22E7-4B37-B0E3-935FC9C3143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7C70AA6C-E57F-4C71-A6A3-240B97E80DE2}"/>
              </a:ext>
            </a:extLst>
          </p:cNvPr>
          <p:cNvSpPr>
            <a:spLocks noGrp="1"/>
          </p:cNvSpPr>
          <p:nvPr>
            <p:ph type="title"/>
          </p:nvPr>
        </p:nvSpPr>
        <p:spPr>
          <a:xfrm>
            <a:off x="6738267" y="802955"/>
            <a:ext cx="4333814" cy="1454051"/>
          </a:xfrm>
        </p:spPr>
        <p:txBody>
          <a:bodyPr>
            <a:normAutofit/>
          </a:bodyPr>
          <a:lstStyle/>
          <a:p>
            <a:r>
              <a:rPr lang="en-GB" sz="4000">
                <a:solidFill>
                  <a:srgbClr val="000000"/>
                </a:solidFill>
              </a:rPr>
              <a:t>Certificates</a:t>
            </a:r>
          </a:p>
        </p:txBody>
      </p:sp>
      <p:sp>
        <p:nvSpPr>
          <p:cNvPr id="22" name="Freeform 67">
            <a:extLst>
              <a:ext uri="{FF2B5EF4-FFF2-40B4-BE49-F238E27FC236}">
                <a16:creationId xmlns:a16="http://schemas.microsoft.com/office/drawing/2014/main" xmlns="" id="{730F02D6-D4A4-42E5-A722-43B088C735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207136"/>
            <a:ext cx="3177287" cy="26508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xmlns="" id="{F2C965BE-B8BF-4344-8E81-62E0BFE4CB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69751" y="2897495"/>
            <a:ext cx="2788232" cy="2788232"/>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65">
            <a:extLst>
              <a:ext uri="{FF2B5EF4-FFF2-40B4-BE49-F238E27FC236}">
                <a16:creationId xmlns:a16="http://schemas.microsoft.com/office/drawing/2014/main" xmlns="" id="{122DB9C1-63F1-47FD-BE8D-08903F8531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See the source image">
            <a:extLst>
              <a:ext uri="{FF2B5EF4-FFF2-40B4-BE49-F238E27FC236}">
                <a16:creationId xmlns:a16="http://schemas.microsoft.com/office/drawing/2014/main" xmlns="" id="{01827C81-DB79-45C9-B732-2A41D27E3A23}"/>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310635" y="248575"/>
            <a:ext cx="3157268" cy="2289020"/>
          </a:xfrm>
          <a:prstGeom prst="rect">
            <a:avLst/>
          </a:prstGeom>
          <a:noFill/>
        </p:spPr>
      </p:pic>
      <p:pic>
        <p:nvPicPr>
          <p:cNvPr id="13" name="Picture 12" descr="See the source image">
            <a:extLst>
              <a:ext uri="{FF2B5EF4-FFF2-40B4-BE49-F238E27FC236}">
                <a16:creationId xmlns:a16="http://schemas.microsoft.com/office/drawing/2014/main" xmlns="" id="{EE9F73DC-FC52-4D3F-85D6-28EE4C296C91}"/>
              </a:ext>
            </a:extLst>
          </p:cNvPr>
          <p:cNvPicPr/>
          <p:nvPr/>
        </p:nvPicPr>
        <p:blipFill rotWithShape="1">
          <a:blip r:embed="rId4">
            <a:extLst>
              <a:ext uri="{28A0092B-C50C-407E-A947-70E740481C1C}">
                <a14:useLocalDpi xmlns:a14="http://schemas.microsoft.com/office/drawing/2010/main" val="0"/>
              </a:ext>
            </a:extLst>
          </a:blip>
          <a:srcRect l="7277" t="9783" r="5703" b="8005"/>
          <a:stretch/>
        </p:blipFill>
        <p:spPr bwMode="auto">
          <a:xfrm>
            <a:off x="239972" y="4893612"/>
            <a:ext cx="2334437" cy="1687173"/>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xmlns="" id="{8AB901FE-01E4-4FB7-B7C2-909523CC2993}"/>
              </a:ext>
            </a:extLst>
          </p:cNvPr>
          <p:cNvPicPr>
            <a:picLocks noChangeAspect="1"/>
          </p:cNvPicPr>
          <p:nvPr/>
        </p:nvPicPr>
        <p:blipFill rotWithShape="1">
          <a:blip r:embed="rId5"/>
          <a:srcRect l="3694" t="492" r="3012"/>
          <a:stretch/>
        </p:blipFill>
        <p:spPr>
          <a:xfrm>
            <a:off x="3899044" y="3350944"/>
            <a:ext cx="1723696" cy="1796722"/>
          </a:xfrm>
          <a:prstGeom prst="rect">
            <a:avLst/>
          </a:prstGeom>
        </p:spPr>
      </p:pic>
      <p:sp>
        <p:nvSpPr>
          <p:cNvPr id="3" name="Content Placeholder 2">
            <a:extLst>
              <a:ext uri="{FF2B5EF4-FFF2-40B4-BE49-F238E27FC236}">
                <a16:creationId xmlns:a16="http://schemas.microsoft.com/office/drawing/2014/main" xmlns="" id="{B6A3D994-CEB4-4928-8F51-62201FD4AFAE}"/>
              </a:ext>
            </a:extLst>
          </p:cNvPr>
          <p:cNvSpPr>
            <a:spLocks noGrp="1"/>
          </p:cNvSpPr>
          <p:nvPr>
            <p:ph idx="1"/>
          </p:nvPr>
        </p:nvSpPr>
        <p:spPr>
          <a:xfrm>
            <a:off x="6734684" y="2421682"/>
            <a:ext cx="4333468" cy="3639289"/>
          </a:xfrm>
        </p:spPr>
        <p:txBody>
          <a:bodyPr anchor="ctr">
            <a:normAutofit/>
          </a:bodyPr>
          <a:lstStyle/>
          <a:p>
            <a:pPr marL="0" indent="0">
              <a:buNone/>
            </a:pPr>
            <a:r>
              <a:rPr lang="en-GB" sz="2000">
                <a:solidFill>
                  <a:srgbClr val="000000"/>
                </a:solidFill>
              </a:rPr>
              <a:t>Can you design certificates to be given to your participants for competing fairly in your sports day?</a:t>
            </a:r>
          </a:p>
          <a:p>
            <a:pPr marL="0" indent="0">
              <a:buNone/>
            </a:pPr>
            <a:endParaRPr lang="en-GB" sz="2000">
              <a:solidFill>
                <a:srgbClr val="000000"/>
              </a:solidFill>
            </a:endParaRPr>
          </a:p>
          <a:p>
            <a:pPr marL="0" indent="0">
              <a:buNone/>
            </a:pPr>
            <a:r>
              <a:rPr lang="en-GB" sz="2000">
                <a:solidFill>
                  <a:srgbClr val="000000"/>
                </a:solidFill>
              </a:rPr>
              <a:t>Look at the suggestions opposite and then try to create your own.</a:t>
            </a:r>
          </a:p>
          <a:p>
            <a:pPr marL="0" indent="0">
              <a:buNone/>
            </a:pPr>
            <a:endParaRPr lang="en-GB" sz="2000">
              <a:solidFill>
                <a:srgbClr val="000000"/>
              </a:solidFill>
            </a:endParaRPr>
          </a:p>
        </p:txBody>
      </p:sp>
    </p:spTree>
    <p:extLst>
      <p:ext uri="{BB962C8B-B14F-4D97-AF65-F5344CB8AC3E}">
        <p14:creationId xmlns:p14="http://schemas.microsoft.com/office/powerpoint/2010/main" val="2313156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6B8CC7F-3622-46E3-9272-E1956397D2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234905" cy="456278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F3FE55B4-2EE5-4A4A-AD80-1A14F660FE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34906" y="0"/>
            <a:ext cx="795640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7267E9C1-58F1-46EE-9BBE-108764BF9E2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FA9FAE87-CB17-4CE8-948D-EDE0037EBD03}"/>
              </a:ext>
            </a:extLst>
          </p:cNvPr>
          <p:cNvSpPr>
            <a:spLocks noGrp="1"/>
          </p:cNvSpPr>
          <p:nvPr>
            <p:ph type="title"/>
          </p:nvPr>
        </p:nvSpPr>
        <p:spPr>
          <a:xfrm>
            <a:off x="804620" y="5073812"/>
            <a:ext cx="6331904" cy="1146013"/>
          </a:xfrm>
        </p:spPr>
        <p:txBody>
          <a:bodyPr vert="horz" lIns="91440" tIns="45720" rIns="91440" bIns="45720" rtlCol="0" anchor="t">
            <a:normAutofit/>
          </a:bodyPr>
          <a:lstStyle/>
          <a:p>
            <a:r>
              <a:rPr lang="en-US" sz="3300">
                <a:solidFill>
                  <a:srgbClr val="000000"/>
                </a:solidFill>
              </a:rPr>
              <a:t>Can you create medals just like these ones for 1</a:t>
            </a:r>
            <a:r>
              <a:rPr lang="en-US" sz="3300" baseline="30000">
                <a:solidFill>
                  <a:srgbClr val="000000"/>
                </a:solidFill>
              </a:rPr>
              <a:t>st</a:t>
            </a:r>
            <a:r>
              <a:rPr lang="en-US" sz="3300">
                <a:solidFill>
                  <a:srgbClr val="000000"/>
                </a:solidFill>
              </a:rPr>
              <a:t>, 2</a:t>
            </a:r>
            <a:r>
              <a:rPr lang="en-US" sz="3300" baseline="30000">
                <a:solidFill>
                  <a:srgbClr val="000000"/>
                </a:solidFill>
              </a:rPr>
              <a:t>nd</a:t>
            </a:r>
            <a:r>
              <a:rPr lang="en-US" sz="3300">
                <a:solidFill>
                  <a:srgbClr val="000000"/>
                </a:solidFill>
              </a:rPr>
              <a:t> and 3</a:t>
            </a:r>
            <a:r>
              <a:rPr lang="en-US" sz="3300" baseline="30000">
                <a:solidFill>
                  <a:srgbClr val="000000"/>
                </a:solidFill>
              </a:rPr>
              <a:t>rd</a:t>
            </a:r>
            <a:r>
              <a:rPr lang="en-US" sz="3300">
                <a:solidFill>
                  <a:srgbClr val="000000"/>
                </a:solidFill>
              </a:rPr>
              <a:t> place?</a:t>
            </a:r>
          </a:p>
        </p:txBody>
      </p:sp>
      <p:sp>
        <p:nvSpPr>
          <p:cNvPr id="17" name="Freeform: Shape 16">
            <a:extLst>
              <a:ext uri="{FF2B5EF4-FFF2-40B4-BE49-F238E27FC236}">
                <a16:creationId xmlns:a16="http://schemas.microsoft.com/office/drawing/2014/main" xmlns="" id="{F62B8A8C-A996-46DA-AB61-1A4DD70734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 y="2"/>
            <a:ext cx="3799103" cy="3822917"/>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See the source image">
            <a:extLst>
              <a:ext uri="{FF2B5EF4-FFF2-40B4-BE49-F238E27FC236}">
                <a16:creationId xmlns:a16="http://schemas.microsoft.com/office/drawing/2014/main" xmlns="" id="{7FF9163E-09F0-4E0E-A35F-A0E46E40AB70}"/>
              </a:ext>
            </a:extLst>
          </p:cNvPr>
          <p:cNvPicPr/>
          <p:nvPr/>
        </p:nvPicPr>
        <p:blipFill rotWithShape="1">
          <a:blip r:embed="rId3">
            <a:extLst>
              <a:ext uri="{28A0092B-C50C-407E-A947-70E740481C1C}">
                <a14:useLocalDpi xmlns:a14="http://schemas.microsoft.com/office/drawing/2010/main" val="0"/>
              </a:ext>
            </a:extLst>
          </a:blip>
          <a:srcRect l="25927" r="25370" b="2542"/>
          <a:stretch/>
        </p:blipFill>
        <p:spPr bwMode="auto">
          <a:xfrm>
            <a:off x="991250" y="324353"/>
            <a:ext cx="1379284" cy="2760041"/>
          </a:xfrm>
          <a:prstGeom prst="rect">
            <a:avLst/>
          </a:prstGeom>
          <a:noFill/>
        </p:spPr>
      </p:pic>
      <p:sp>
        <p:nvSpPr>
          <p:cNvPr id="19" name="Freeform 63">
            <a:extLst>
              <a:ext uri="{FF2B5EF4-FFF2-40B4-BE49-F238E27FC236}">
                <a16:creationId xmlns:a16="http://schemas.microsoft.com/office/drawing/2014/main" xmlns="" id="{F429BE5F-6DE0-4144-A557-3BE62DC2D8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81589" y="2057400"/>
            <a:ext cx="4310411" cy="4800600"/>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xmlns="" id="{CE1EFC02-FB03-4241-83C8-4FBA4CAD65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7624" y="0"/>
            <a:ext cx="3383280" cy="2942512"/>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See the source image">
            <a:extLst>
              <a:ext uri="{FF2B5EF4-FFF2-40B4-BE49-F238E27FC236}">
                <a16:creationId xmlns:a16="http://schemas.microsoft.com/office/drawing/2014/main" xmlns="" id="{643C1838-2A4D-4A7E-960A-FCF6868040BF}"/>
              </a:ext>
            </a:extLst>
          </p:cNvPr>
          <p:cNvPicPr/>
          <p:nvPr/>
        </p:nvPicPr>
        <p:blipFill rotWithShape="1">
          <a:blip r:embed="rId3">
            <a:extLst>
              <a:ext uri="{28A0092B-C50C-407E-A947-70E740481C1C}">
                <a14:useLocalDpi xmlns:a14="http://schemas.microsoft.com/office/drawing/2010/main" val="0"/>
              </a:ext>
            </a:extLst>
          </a:blip>
          <a:srcRect l="26230" t="2161" r="26787" b="1622"/>
          <a:stretch/>
        </p:blipFill>
        <p:spPr bwMode="auto">
          <a:xfrm>
            <a:off x="5727067" y="388314"/>
            <a:ext cx="924393" cy="1893076"/>
          </a:xfrm>
          <a:prstGeom prst="rect">
            <a:avLst/>
          </a:prstGeom>
          <a:noFill/>
        </p:spPr>
      </p:pic>
      <p:pic>
        <p:nvPicPr>
          <p:cNvPr id="6" name="Picture 5" descr="See the source image">
            <a:extLst>
              <a:ext uri="{FF2B5EF4-FFF2-40B4-BE49-F238E27FC236}">
                <a16:creationId xmlns:a16="http://schemas.microsoft.com/office/drawing/2014/main" xmlns="" id="{02586207-2A1B-49A0-950E-1D8A3299D8AE}"/>
              </a:ext>
            </a:extLst>
          </p:cNvPr>
          <p:cNvPicPr/>
          <p:nvPr/>
        </p:nvPicPr>
        <p:blipFill rotWithShape="1">
          <a:blip r:embed="rId3">
            <a:extLst>
              <a:ext uri="{28A0092B-C50C-407E-A947-70E740481C1C}">
                <a14:useLocalDpi xmlns:a14="http://schemas.microsoft.com/office/drawing/2010/main" val="0"/>
              </a:ext>
            </a:extLst>
          </a:blip>
          <a:srcRect l="28021" t="2536" r="27174" b="2969"/>
          <a:stretch/>
        </p:blipFill>
        <p:spPr bwMode="auto">
          <a:xfrm>
            <a:off x="9550338" y="3213926"/>
            <a:ext cx="1526455" cy="3219337"/>
          </a:xfrm>
          <a:prstGeom prst="rect">
            <a:avLst/>
          </a:prstGeom>
          <a:noFill/>
        </p:spPr>
      </p:pic>
    </p:spTree>
    <p:extLst>
      <p:ext uri="{BB962C8B-B14F-4D97-AF65-F5344CB8AC3E}">
        <p14:creationId xmlns:p14="http://schemas.microsoft.com/office/powerpoint/2010/main" val="1817789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clock, drawing&#10;&#10;Description automatically generated">
            <a:extLst>
              <a:ext uri="{FF2B5EF4-FFF2-40B4-BE49-F238E27FC236}">
                <a16:creationId xmlns:a16="http://schemas.microsoft.com/office/drawing/2014/main" xmlns="" id="{CEB2D160-7FDC-4F9E-9A7B-8C51EC7AE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674" y="1865053"/>
            <a:ext cx="3687183" cy="3481387"/>
          </a:xfrm>
          <a:prstGeom prst="rect">
            <a:avLst/>
          </a:prstGeom>
        </p:spPr>
      </p:pic>
      <p:sp>
        <p:nvSpPr>
          <p:cNvPr id="8" name="TextBox 7">
            <a:extLst>
              <a:ext uri="{FF2B5EF4-FFF2-40B4-BE49-F238E27FC236}">
                <a16:creationId xmlns:a16="http://schemas.microsoft.com/office/drawing/2014/main" xmlns="" id="{FDBCFC5B-4761-4374-BB7C-B5A6120E7686}"/>
              </a:ext>
            </a:extLst>
          </p:cNvPr>
          <p:cNvSpPr txBox="1"/>
          <p:nvPr/>
        </p:nvSpPr>
        <p:spPr>
          <a:xfrm>
            <a:off x="6509857" y="1278294"/>
            <a:ext cx="4826837" cy="3046988"/>
          </a:xfrm>
          <a:prstGeom prst="rect">
            <a:avLst/>
          </a:prstGeom>
          <a:noFill/>
        </p:spPr>
        <p:txBody>
          <a:bodyPr wrap="square" rtlCol="0">
            <a:spAutoFit/>
          </a:bodyPr>
          <a:lstStyle/>
          <a:p>
            <a:r>
              <a:rPr lang="en-GB" sz="9600" dirty="0"/>
              <a:t>Friday 12</a:t>
            </a:r>
            <a:r>
              <a:rPr lang="en-GB" sz="9600" baseline="30000" dirty="0"/>
              <a:t>th</a:t>
            </a:r>
            <a:r>
              <a:rPr lang="en-GB" sz="9600" dirty="0"/>
              <a:t> June</a:t>
            </a:r>
          </a:p>
        </p:txBody>
      </p:sp>
    </p:spTree>
    <p:extLst>
      <p:ext uri="{BB962C8B-B14F-4D97-AF65-F5344CB8AC3E}">
        <p14:creationId xmlns:p14="http://schemas.microsoft.com/office/powerpoint/2010/main" val="19752065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37">
            <a:extLst>
              <a:ext uri="{FF2B5EF4-FFF2-40B4-BE49-F238E27FC236}">
                <a16:creationId xmlns:a16="http://schemas.microsoft.com/office/drawing/2014/main" xmlns="" id="{DEE5C6BA-FE2A-4C38-8D88-E70C06E54F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39">
            <a:extLst>
              <a:ext uri="{FF2B5EF4-FFF2-40B4-BE49-F238E27FC236}">
                <a16:creationId xmlns:a16="http://schemas.microsoft.com/office/drawing/2014/main" xmlns="" id="{53E66F28-0926-4CFB-BDAB-646CAB184CB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7C70AA6C-E57F-4C71-A6A3-240B97E80DE2}"/>
              </a:ext>
            </a:extLst>
          </p:cNvPr>
          <p:cNvSpPr>
            <a:spLocks noGrp="1"/>
          </p:cNvSpPr>
          <p:nvPr>
            <p:ph type="title"/>
          </p:nvPr>
        </p:nvSpPr>
        <p:spPr>
          <a:xfrm>
            <a:off x="6405094" y="802955"/>
            <a:ext cx="4977976" cy="1454051"/>
          </a:xfrm>
        </p:spPr>
        <p:txBody>
          <a:bodyPr>
            <a:normAutofit/>
          </a:bodyPr>
          <a:lstStyle/>
          <a:p>
            <a:r>
              <a:rPr lang="en-GB">
                <a:solidFill>
                  <a:srgbClr val="000000"/>
                </a:solidFill>
              </a:rPr>
              <a:t>Task 12 – Sports Day Project(continued)</a:t>
            </a:r>
          </a:p>
        </p:txBody>
      </p:sp>
      <p:sp>
        <p:nvSpPr>
          <p:cNvPr id="48" name="Freeform 60">
            <a:extLst>
              <a:ext uri="{FF2B5EF4-FFF2-40B4-BE49-F238E27FC236}">
                <a16:creationId xmlns:a16="http://schemas.microsoft.com/office/drawing/2014/main" xmlns="" id="{DE9FA85F-F0FB-4952-A05F-04CC67B18E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2040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xmlns="" id="{699D1870-013F-490E-A298-D27567B2982A}"/>
              </a:ext>
            </a:extLst>
          </p:cNvPr>
          <p:cNvPicPr>
            <a:picLocks noChangeAspect="1"/>
          </p:cNvPicPr>
          <p:nvPr/>
        </p:nvPicPr>
        <p:blipFill rotWithShape="1">
          <a:blip r:embed="rId3">
            <a:alphaModFix/>
          </a:blip>
          <a:srcRect r="8433"/>
          <a:stretch/>
        </p:blipFill>
        <p:spPr>
          <a:xfrm>
            <a:off x="1860024" y="1"/>
            <a:ext cx="3635707" cy="2084544"/>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49" name="Freeform 68">
            <a:extLst>
              <a:ext uri="{FF2B5EF4-FFF2-40B4-BE49-F238E27FC236}">
                <a16:creationId xmlns:a16="http://schemas.microsoft.com/office/drawing/2014/main" xmlns="" id="{FEBD362A-CC27-47D9-8FC3-A5E91BA07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12701"/>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Runners at a starting line">
            <a:extLst>
              <a:ext uri="{FF2B5EF4-FFF2-40B4-BE49-F238E27FC236}">
                <a16:creationId xmlns:a16="http://schemas.microsoft.com/office/drawing/2014/main" xmlns="" id="{43BF448B-457F-4246-A74A-97F8FEFEC1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27" r="-3" b="-3"/>
          <a:stretch/>
        </p:blipFill>
        <p:spPr>
          <a:xfrm>
            <a:off x="20" y="3076732"/>
            <a:ext cx="4792654" cy="3781268"/>
          </a:xfrm>
          <a:custGeom>
            <a:avLst/>
            <a:gdLst/>
            <a:ahLst/>
            <a:cxnLst/>
            <a:rect l="l" t="t" r="r" b="b"/>
            <a:pathLst>
              <a:path w="4792674" h="3781268">
                <a:moveTo>
                  <a:pt x="2238059" y="0"/>
                </a:moveTo>
                <a:cubicBezTo>
                  <a:pt x="3648934" y="0"/>
                  <a:pt x="4792674" y="1143740"/>
                  <a:pt x="4792674" y="2554615"/>
                </a:cubicBezTo>
                <a:cubicBezTo>
                  <a:pt x="4792674" y="2995514"/>
                  <a:pt x="4680980" y="3410325"/>
                  <a:pt x="4484346" y="3772297"/>
                </a:cubicBezTo>
                <a:lnTo>
                  <a:pt x="4478895" y="3781268"/>
                </a:lnTo>
                <a:lnTo>
                  <a:pt x="0" y="3781268"/>
                </a:lnTo>
                <a:lnTo>
                  <a:pt x="0" y="1323391"/>
                </a:lnTo>
                <a:lnTo>
                  <a:pt x="119732" y="1126306"/>
                </a:lnTo>
                <a:cubicBezTo>
                  <a:pt x="578815" y="446774"/>
                  <a:pt x="1356262" y="0"/>
                  <a:pt x="2238059" y="0"/>
                </a:cubicBezTo>
                <a:close/>
              </a:path>
            </a:pathLst>
          </a:custGeom>
        </p:spPr>
      </p:pic>
      <p:sp>
        <p:nvSpPr>
          <p:cNvPr id="3" name="Content Placeholder 2">
            <a:extLst>
              <a:ext uri="{FF2B5EF4-FFF2-40B4-BE49-F238E27FC236}">
                <a16:creationId xmlns:a16="http://schemas.microsoft.com/office/drawing/2014/main" xmlns="" id="{B6A3D994-CEB4-4928-8F51-62201FD4AFAE}"/>
              </a:ext>
            </a:extLst>
          </p:cNvPr>
          <p:cNvSpPr>
            <a:spLocks noGrp="1"/>
          </p:cNvSpPr>
          <p:nvPr>
            <p:ph idx="1"/>
          </p:nvPr>
        </p:nvSpPr>
        <p:spPr>
          <a:xfrm>
            <a:off x="5980922" y="2421682"/>
            <a:ext cx="5401750" cy="3945299"/>
          </a:xfrm>
        </p:spPr>
        <p:txBody>
          <a:bodyPr anchor="ctr">
            <a:normAutofit lnSpcReduction="10000"/>
          </a:bodyPr>
          <a:lstStyle/>
          <a:p>
            <a:pPr lvl="0"/>
            <a:r>
              <a:rPr lang="en-GB" dirty="0"/>
              <a:t>Simple one today, today I would like you to run the sports day you have planned!</a:t>
            </a:r>
          </a:p>
          <a:p>
            <a:pPr lvl="0"/>
            <a:r>
              <a:rPr lang="en-GB" dirty="0"/>
              <a:t>I would also like you by Friday 19</a:t>
            </a:r>
            <a:r>
              <a:rPr lang="en-GB" baseline="30000" dirty="0"/>
              <a:t>th</a:t>
            </a:r>
            <a:r>
              <a:rPr lang="en-GB" dirty="0"/>
              <a:t> June to create a sway or poster either on paper or the computer showing what happened on your sports day. You can send pictures on the blog or over on Twitter if you wish </a:t>
            </a:r>
            <a:r>
              <a:rPr lang="en-GB" dirty="0">
                <a:sym typeface="Wingdings" panose="05000000000000000000" pitchFamily="2" charset="2"/>
              </a:rPr>
              <a:t></a:t>
            </a:r>
            <a:endParaRPr lang="en-GB" dirty="0"/>
          </a:p>
          <a:p>
            <a:pPr marL="0" indent="0">
              <a:buNone/>
            </a:pPr>
            <a:endParaRPr lang="en-GB" sz="800" dirty="0">
              <a:solidFill>
                <a:srgbClr val="000000"/>
              </a:solidFill>
            </a:endParaRPr>
          </a:p>
        </p:txBody>
      </p:sp>
    </p:spTree>
    <p:extLst>
      <p:ext uri="{BB962C8B-B14F-4D97-AF65-F5344CB8AC3E}">
        <p14:creationId xmlns:p14="http://schemas.microsoft.com/office/powerpoint/2010/main" val="3879659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77125"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ontent Placeholder 2">
            <a:extLst>
              <a:ext uri="{FF2B5EF4-FFF2-40B4-BE49-F238E27FC236}">
                <a16:creationId xmlns:a16="http://schemas.microsoft.com/office/drawing/2014/main" xmlns="" id="{B99B3DD5-4384-4596-9697-79E5487D8E10}"/>
              </a:ext>
            </a:extLst>
          </p:cNvPr>
          <p:cNvSpPr>
            <a:spLocks noGrp="1"/>
          </p:cNvSpPr>
          <p:nvPr>
            <p:ph idx="1"/>
          </p:nvPr>
        </p:nvSpPr>
        <p:spPr>
          <a:xfrm>
            <a:off x="597159" y="363894"/>
            <a:ext cx="5178228" cy="5697077"/>
          </a:xfrm>
        </p:spPr>
        <p:txBody>
          <a:bodyPr anchor="ctr">
            <a:normAutofit lnSpcReduction="10000"/>
          </a:bodyPr>
          <a:lstStyle/>
          <a:p>
            <a:r>
              <a:rPr lang="en-GB" sz="2400" dirty="0">
                <a:solidFill>
                  <a:srgbClr val="000000"/>
                </a:solidFill>
              </a:rPr>
              <a:t>Congratulations for a fantastic effort in Week 1 of our Fitness Fortnight!</a:t>
            </a:r>
          </a:p>
          <a:p>
            <a:pPr marL="0" indent="0">
              <a:buNone/>
            </a:pPr>
            <a:endParaRPr lang="en-GB" sz="2400" dirty="0">
              <a:solidFill>
                <a:srgbClr val="000000"/>
              </a:solidFill>
            </a:endParaRPr>
          </a:p>
          <a:p>
            <a:r>
              <a:rPr lang="en-GB" sz="2400" dirty="0">
                <a:solidFill>
                  <a:srgbClr val="000000"/>
                </a:solidFill>
              </a:rPr>
              <a:t>Week 2 will begin on Monday 15</a:t>
            </a:r>
            <a:r>
              <a:rPr lang="en-GB" sz="2400" baseline="30000" dirty="0">
                <a:solidFill>
                  <a:srgbClr val="000000"/>
                </a:solidFill>
              </a:rPr>
              <a:t>th</a:t>
            </a:r>
            <a:r>
              <a:rPr lang="en-GB" sz="2400" dirty="0">
                <a:solidFill>
                  <a:srgbClr val="000000"/>
                </a:solidFill>
              </a:rPr>
              <a:t> June with our Virtual Sports Day being held on Thursday 18</a:t>
            </a:r>
            <a:r>
              <a:rPr lang="en-GB" sz="2400" baseline="30000" dirty="0">
                <a:solidFill>
                  <a:srgbClr val="000000"/>
                </a:solidFill>
              </a:rPr>
              <a:t>th</a:t>
            </a:r>
            <a:r>
              <a:rPr lang="en-GB" sz="2400" dirty="0">
                <a:solidFill>
                  <a:srgbClr val="000000"/>
                </a:solidFill>
              </a:rPr>
              <a:t>.</a:t>
            </a:r>
          </a:p>
          <a:p>
            <a:pPr marL="0" indent="0">
              <a:buNone/>
            </a:pPr>
            <a:endParaRPr lang="en-GB" sz="2400" dirty="0">
              <a:solidFill>
                <a:srgbClr val="000000"/>
              </a:solidFill>
            </a:endParaRPr>
          </a:p>
          <a:p>
            <a:r>
              <a:rPr lang="en-GB" sz="2400" dirty="0">
                <a:solidFill>
                  <a:srgbClr val="000000"/>
                </a:solidFill>
              </a:rPr>
              <a:t>Please check the blog, app or teams assignments on Thursday morning for Sports Day instructions.</a:t>
            </a:r>
          </a:p>
          <a:p>
            <a:pPr marL="0" indent="0">
              <a:buNone/>
            </a:pPr>
            <a:endParaRPr lang="en-GB" sz="2400" dirty="0">
              <a:solidFill>
                <a:srgbClr val="000000"/>
              </a:solidFill>
            </a:endParaRPr>
          </a:p>
          <a:p>
            <a:r>
              <a:rPr lang="en-GB" sz="2400" dirty="0">
                <a:solidFill>
                  <a:srgbClr val="000000"/>
                </a:solidFill>
              </a:rPr>
              <a:t>Have a great weekend and remember, Travel to Tokyo activities can still be completed at on Saturday’s and Sunday’s.</a:t>
            </a:r>
          </a:p>
        </p:txBody>
      </p:sp>
      <p:sp>
        <p:nvSpPr>
          <p:cNvPr id="16"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meter&#10;&#10;Description automatically generated">
            <a:extLst>
              <a:ext uri="{FF2B5EF4-FFF2-40B4-BE49-F238E27FC236}">
                <a16:creationId xmlns:a16="http://schemas.microsoft.com/office/drawing/2014/main" xmlns="" id="{CE0B04E8-75DB-413F-9C91-BFB551235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821" y="2183771"/>
            <a:ext cx="3661831" cy="2510656"/>
          </a:xfrm>
          <a:prstGeom prst="rect">
            <a:avLst/>
          </a:prstGeom>
        </p:spPr>
      </p:pic>
    </p:spTree>
    <p:extLst>
      <p:ext uri="{BB962C8B-B14F-4D97-AF65-F5344CB8AC3E}">
        <p14:creationId xmlns:p14="http://schemas.microsoft.com/office/powerpoint/2010/main" val="487924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77125"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C95202E4-6127-49B5-BC99-C94243AF7F4B}"/>
              </a:ext>
            </a:extLst>
          </p:cNvPr>
          <p:cNvSpPr>
            <a:spLocks noGrp="1"/>
          </p:cNvSpPr>
          <p:nvPr>
            <p:ph type="title"/>
          </p:nvPr>
        </p:nvSpPr>
        <p:spPr>
          <a:xfrm>
            <a:off x="797411" y="355085"/>
            <a:ext cx="4977976" cy="1454051"/>
          </a:xfrm>
        </p:spPr>
        <p:txBody>
          <a:bodyPr>
            <a:normAutofit/>
          </a:bodyPr>
          <a:lstStyle/>
          <a:p>
            <a:r>
              <a:rPr lang="en-GB">
                <a:solidFill>
                  <a:srgbClr val="000000"/>
                </a:solidFill>
              </a:rPr>
              <a:t>Get Set Tokyo</a:t>
            </a:r>
          </a:p>
        </p:txBody>
      </p:sp>
      <p:sp>
        <p:nvSpPr>
          <p:cNvPr id="3" name="Content Placeholder 2">
            <a:extLst>
              <a:ext uri="{FF2B5EF4-FFF2-40B4-BE49-F238E27FC236}">
                <a16:creationId xmlns:a16="http://schemas.microsoft.com/office/drawing/2014/main" xmlns="" id="{EBEC386E-010C-48CE-BCD8-6A74DEE544AB}"/>
              </a:ext>
            </a:extLst>
          </p:cNvPr>
          <p:cNvSpPr>
            <a:spLocks noGrp="1"/>
          </p:cNvSpPr>
          <p:nvPr>
            <p:ph idx="1"/>
          </p:nvPr>
        </p:nvSpPr>
        <p:spPr>
          <a:xfrm>
            <a:off x="559837" y="1502230"/>
            <a:ext cx="5215550" cy="4558742"/>
          </a:xfrm>
        </p:spPr>
        <p:txBody>
          <a:bodyPr anchor="ctr">
            <a:normAutofit/>
          </a:bodyPr>
          <a:lstStyle/>
          <a:p>
            <a:r>
              <a:rPr lang="en-GB" sz="1400" dirty="0">
                <a:solidFill>
                  <a:srgbClr val="000000"/>
                </a:solidFill>
              </a:rPr>
              <a:t>We have been invited to Travel to Tokyo along with Team GB and </a:t>
            </a:r>
            <a:r>
              <a:rPr lang="en-GB" sz="1400" dirty="0" err="1">
                <a:solidFill>
                  <a:srgbClr val="000000"/>
                </a:solidFill>
              </a:rPr>
              <a:t>ParalympicsGB's</a:t>
            </a:r>
            <a:r>
              <a:rPr lang="en-GB" sz="1400" dirty="0">
                <a:solidFill>
                  <a:srgbClr val="000000"/>
                </a:solidFill>
              </a:rPr>
              <a:t> and we need you!!</a:t>
            </a:r>
            <a:endParaRPr lang="en-GB" dirty="0">
              <a:cs typeface="Calibri" panose="020F0502020204030204"/>
            </a:endParaRPr>
          </a:p>
          <a:p>
            <a:r>
              <a:rPr lang="en-GB" sz="1400" dirty="0">
                <a:solidFill>
                  <a:srgbClr val="000000"/>
                </a:solidFill>
              </a:rPr>
              <a:t>We have turned the school into a Travel to Tokyo team , all you need to do is get active as a family and record your activity on our easy-to use Log Activity page.</a:t>
            </a:r>
            <a:endParaRPr lang="en-GB" sz="1400" dirty="0">
              <a:solidFill>
                <a:srgbClr val="000000"/>
              </a:solidFill>
              <a:cs typeface="Calibri"/>
            </a:endParaRPr>
          </a:p>
          <a:p>
            <a:r>
              <a:rPr lang="en-GB" sz="1400" dirty="0">
                <a:solidFill>
                  <a:srgbClr val="000000"/>
                </a:solidFill>
              </a:rPr>
              <a:t> All the physical activity your family does will count towards the journey to Tokyo.</a:t>
            </a:r>
            <a:endParaRPr lang="en-GB" sz="1400" dirty="0">
              <a:solidFill>
                <a:srgbClr val="000000"/>
              </a:solidFill>
              <a:cs typeface="Calibri"/>
            </a:endParaRPr>
          </a:p>
          <a:p>
            <a:r>
              <a:rPr lang="en-GB" sz="1400" dirty="0">
                <a:solidFill>
                  <a:srgbClr val="000000"/>
                </a:solidFill>
              </a:rPr>
              <a:t>You don’t need lots of equipment or space –playing in the garden or having a dance off to your favourite song –if it gets your heart pumping, it all counts!</a:t>
            </a:r>
            <a:endParaRPr lang="en-GB" sz="1400" dirty="0">
              <a:solidFill>
                <a:srgbClr val="000000"/>
              </a:solidFill>
              <a:cs typeface="Calibri"/>
            </a:endParaRPr>
          </a:p>
          <a:p>
            <a:r>
              <a:rPr lang="en-GB" sz="1400" dirty="0">
                <a:solidFill>
                  <a:srgbClr val="000000"/>
                </a:solidFill>
              </a:rPr>
              <a:t>There will also be great prizes to win each week, like fitness trackers, and Games hampers for the whole family. You can keep track of our Team's progress and check out the weekly prize on our School Dashboard.</a:t>
            </a:r>
            <a:endParaRPr lang="en-GB" sz="1400" dirty="0">
              <a:solidFill>
                <a:srgbClr val="000000"/>
              </a:solidFill>
              <a:cs typeface="Calibri"/>
            </a:endParaRPr>
          </a:p>
          <a:p>
            <a:r>
              <a:rPr lang="en-GB" sz="1400" dirty="0">
                <a:solidFill>
                  <a:srgbClr val="000000"/>
                </a:solidFill>
              </a:rPr>
              <a:t>Please send us photos and videos of you and your family getting active, so we can share how we’re doing! @StColumbas2016 @Tennant_PE #TTTYourWay</a:t>
            </a:r>
            <a:endParaRPr lang="en-GB" sz="1400" dirty="0">
              <a:solidFill>
                <a:srgbClr val="000000"/>
              </a:solidFill>
              <a:cs typeface="Calibri"/>
            </a:endParaRPr>
          </a:p>
          <a:p>
            <a:r>
              <a:rPr lang="en-GB" sz="1400" dirty="0">
                <a:solidFill>
                  <a:srgbClr val="000000"/>
                </a:solidFill>
              </a:rPr>
              <a:t>For a rundown how to access and use the website please watch the video on the next slide.</a:t>
            </a:r>
            <a:endParaRPr lang="en-GB" sz="1400" dirty="0">
              <a:solidFill>
                <a:srgbClr val="000000"/>
              </a:solidFill>
              <a:cs typeface="Calibri"/>
            </a:endParaRPr>
          </a:p>
        </p:txBody>
      </p:sp>
      <p:sp>
        <p:nvSpPr>
          <p:cNvPr id="18"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xmlns="" id="{E7BBF788-0B0B-438C-9D89-B8E8B9149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821" y="2327472"/>
            <a:ext cx="3661831" cy="2223254"/>
          </a:xfrm>
          <a:prstGeom prst="rect">
            <a:avLst/>
          </a:prstGeom>
        </p:spPr>
      </p:pic>
    </p:spTree>
    <p:extLst>
      <p:ext uri="{BB962C8B-B14F-4D97-AF65-F5344CB8AC3E}">
        <p14:creationId xmlns:p14="http://schemas.microsoft.com/office/powerpoint/2010/main" val="2231000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54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vel to Tokyo">
            <a:hlinkClick r:id="" action="ppaction://media"/>
            <a:extLst>
              <a:ext uri="{FF2B5EF4-FFF2-40B4-BE49-F238E27FC236}">
                <a16:creationId xmlns:a16="http://schemas.microsoft.com/office/drawing/2014/main" xmlns="" id="{52268ABF-5A06-40B8-8666-CA4C4B37FE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6984" y="643467"/>
            <a:ext cx="8538032" cy="5571066"/>
          </a:xfrm>
          <a:prstGeom prst="rect">
            <a:avLst/>
          </a:prstGeom>
        </p:spPr>
      </p:pic>
    </p:spTree>
    <p:extLst>
      <p:ext uri="{BB962C8B-B14F-4D97-AF65-F5344CB8AC3E}">
        <p14:creationId xmlns:p14="http://schemas.microsoft.com/office/powerpoint/2010/main" val="143557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90B172C-EE9E-412A-85F3-CBF144FB3937}"/>
              </a:ext>
            </a:extLst>
          </p:cNvPr>
          <p:cNvSpPr>
            <a:spLocks noGrp="1"/>
          </p:cNvSpPr>
          <p:nvPr>
            <p:ph type="title"/>
          </p:nvPr>
        </p:nvSpPr>
        <p:spPr/>
        <p:txBody>
          <a:bodyPr/>
          <a:lstStyle/>
          <a:p>
            <a:pPr algn="ctr"/>
            <a:r>
              <a:rPr lang="en-GB" dirty="0"/>
              <a:t>P1-P3, start every morning with your choice of tasks from the table below </a:t>
            </a:r>
            <a:r>
              <a:rPr lang="en-GB" dirty="0">
                <a:sym typeface="Wingdings" panose="05000000000000000000" pitchFamily="2" charset="2"/>
              </a:rPr>
              <a:t></a:t>
            </a:r>
            <a:endParaRPr lang="en-GB" dirty="0"/>
          </a:p>
        </p:txBody>
      </p:sp>
      <p:graphicFrame>
        <p:nvGraphicFramePr>
          <p:cNvPr id="10" name="Table 4">
            <a:extLst>
              <a:ext uri="{FF2B5EF4-FFF2-40B4-BE49-F238E27FC236}">
                <a16:creationId xmlns:a16="http://schemas.microsoft.com/office/drawing/2014/main" xmlns="" id="{9DE97647-0C8D-4F18-B3C0-06AD569F2A4A}"/>
              </a:ext>
            </a:extLst>
          </p:cNvPr>
          <p:cNvGraphicFramePr>
            <a:graphicFrameLocks noGrp="1"/>
          </p:cNvGraphicFramePr>
          <p:nvPr>
            <p:ph idx="1"/>
            <p:extLst>
              <p:ext uri="{D42A27DB-BD31-4B8C-83A1-F6EECF244321}">
                <p14:modId xmlns:p14="http://schemas.microsoft.com/office/powerpoint/2010/main" val="346516087"/>
              </p:ext>
            </p:extLst>
          </p:nvPr>
        </p:nvGraphicFramePr>
        <p:xfrm>
          <a:off x="2021918" y="1608639"/>
          <a:ext cx="8972395" cy="5169421"/>
        </p:xfrm>
        <a:graphic>
          <a:graphicData uri="http://schemas.openxmlformats.org/drawingml/2006/table">
            <a:tbl>
              <a:tblPr firstRow="1" bandRow="1">
                <a:tableStyleId>{5C22544A-7EE6-4342-B048-85BDC9FD1C3A}</a:tableStyleId>
              </a:tblPr>
              <a:tblGrid>
                <a:gridCol w="1794479">
                  <a:extLst>
                    <a:ext uri="{9D8B030D-6E8A-4147-A177-3AD203B41FA5}">
                      <a16:colId xmlns:a16="http://schemas.microsoft.com/office/drawing/2014/main" xmlns="" val="2064458462"/>
                    </a:ext>
                  </a:extLst>
                </a:gridCol>
                <a:gridCol w="1794479">
                  <a:extLst>
                    <a:ext uri="{9D8B030D-6E8A-4147-A177-3AD203B41FA5}">
                      <a16:colId xmlns:a16="http://schemas.microsoft.com/office/drawing/2014/main" xmlns="" val="1348276531"/>
                    </a:ext>
                  </a:extLst>
                </a:gridCol>
                <a:gridCol w="1794479">
                  <a:extLst>
                    <a:ext uri="{9D8B030D-6E8A-4147-A177-3AD203B41FA5}">
                      <a16:colId xmlns:a16="http://schemas.microsoft.com/office/drawing/2014/main" xmlns="" val="1332660274"/>
                    </a:ext>
                  </a:extLst>
                </a:gridCol>
                <a:gridCol w="1794479">
                  <a:extLst>
                    <a:ext uri="{9D8B030D-6E8A-4147-A177-3AD203B41FA5}">
                      <a16:colId xmlns:a16="http://schemas.microsoft.com/office/drawing/2014/main" xmlns="" val="4069064348"/>
                    </a:ext>
                  </a:extLst>
                </a:gridCol>
                <a:gridCol w="1794479">
                  <a:extLst>
                    <a:ext uri="{9D8B030D-6E8A-4147-A177-3AD203B41FA5}">
                      <a16:colId xmlns:a16="http://schemas.microsoft.com/office/drawing/2014/main" xmlns="" val="4177859722"/>
                    </a:ext>
                  </a:extLst>
                </a:gridCol>
              </a:tblGrid>
              <a:tr h="2834844">
                <a:tc>
                  <a:txBody>
                    <a:bodyPr/>
                    <a:lstStyle/>
                    <a:p>
                      <a:pPr algn="ctr"/>
                      <a:r>
                        <a:rPr lang="en-GB" sz="1800" b="1" u="sng" kern="1200" dirty="0">
                          <a:solidFill>
                            <a:schemeClr val="tx1"/>
                          </a:solidFill>
                          <a:effectLst/>
                          <a:latin typeface="+mn-lt"/>
                          <a:ea typeface="+mn-ea"/>
                          <a:cs typeface="+mn-cs"/>
                        </a:rPr>
                        <a:t>Joe Wicks Daily PE Workout</a:t>
                      </a:r>
                    </a:p>
                    <a:p>
                      <a:pPr algn="ctr"/>
                      <a:endParaRPr lang="en-GB" sz="1800" b="1" kern="1200" dirty="0">
                        <a:solidFill>
                          <a:schemeClr val="tx1"/>
                        </a:solidFill>
                        <a:effectLst/>
                        <a:latin typeface="+mn-lt"/>
                        <a:ea typeface="+mn-ea"/>
                        <a:cs typeface="+mn-cs"/>
                      </a:endParaRPr>
                    </a:p>
                    <a:p>
                      <a:pPr algn="ctr"/>
                      <a:r>
                        <a:rPr lang="en-GB" sz="1800" b="1" u="sng" kern="1200" dirty="0">
                          <a:solidFill>
                            <a:schemeClr val="tx1"/>
                          </a:solidFill>
                          <a:effectLst/>
                          <a:latin typeface="+mn-lt"/>
                          <a:ea typeface="+mn-ea"/>
                          <a:cs typeface="+mn-cs"/>
                          <a:hlinkClick r:id="rId2">
                            <a:extLst>
                              <a:ext uri="{A12FA001-AC4F-418D-AE19-62706E023703}">
                                <ahyp:hlinkClr xmlns:ahyp="http://schemas.microsoft.com/office/drawing/2018/hyperlinkcolor" xmlns="" val="tx"/>
                              </a:ext>
                            </a:extLst>
                          </a:hlinkClick>
                        </a:rPr>
                        <a:t>https://www.youtube.com/playlist?list=PLyCLoPd4VxBvQafyve889qVcPxYEjdSTl</a:t>
                      </a:r>
                      <a:endParaRPr lang="en-GB" sz="1800" b="1" kern="1200" dirty="0">
                        <a:solidFill>
                          <a:schemeClr val="tx1"/>
                        </a:solidFill>
                        <a:effectLst/>
                        <a:latin typeface="+mn-lt"/>
                        <a:ea typeface="+mn-ea"/>
                        <a:cs typeface="+mn-cs"/>
                      </a:endParaRPr>
                    </a:p>
                    <a:p>
                      <a:pPr algn="ctr"/>
                      <a:endParaRPr lang="en-GB" dirty="0">
                        <a:solidFill>
                          <a:schemeClr val="tx1"/>
                        </a:solidFill>
                      </a:endParaRPr>
                    </a:p>
                  </a:txBody>
                  <a:tcPr>
                    <a:solidFill>
                      <a:schemeClr val="accent6">
                        <a:lumMod val="40000"/>
                        <a:lumOff val="60000"/>
                      </a:schemeClr>
                    </a:solidFill>
                  </a:tcPr>
                </a:tc>
                <a:tc>
                  <a:txBody>
                    <a:bodyPr/>
                    <a:lstStyle/>
                    <a:p>
                      <a:pPr algn="ctr"/>
                      <a:r>
                        <a:rPr lang="en-GB" sz="1800" b="1" u="sng" kern="1200" dirty="0">
                          <a:solidFill>
                            <a:schemeClr val="tx1"/>
                          </a:solidFill>
                          <a:effectLst/>
                          <a:latin typeface="+mn-lt"/>
                          <a:ea typeface="+mn-ea"/>
                          <a:cs typeface="+mn-cs"/>
                        </a:rPr>
                        <a:t>Cosmic Kids Yoga</a:t>
                      </a:r>
                    </a:p>
                    <a:p>
                      <a:pPr algn="ctr"/>
                      <a:endParaRPr lang="en-GB" sz="1800" b="1" kern="1200" dirty="0">
                        <a:solidFill>
                          <a:schemeClr val="tx1"/>
                        </a:solidFill>
                        <a:effectLst/>
                        <a:latin typeface="+mn-lt"/>
                        <a:ea typeface="+mn-ea"/>
                        <a:cs typeface="+mn-cs"/>
                      </a:endParaRPr>
                    </a:p>
                    <a:p>
                      <a:pPr algn="ctr"/>
                      <a:r>
                        <a:rPr lang="en-GB" sz="1800" b="1" u="sng"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https://www.youtube.com/user/CosmicKidsYoga</a:t>
                      </a:r>
                      <a:endParaRPr lang="en-GB" sz="1800" b="1" kern="1200" dirty="0">
                        <a:solidFill>
                          <a:schemeClr val="tx1"/>
                        </a:solidFill>
                        <a:effectLst/>
                        <a:latin typeface="+mn-lt"/>
                        <a:ea typeface="+mn-ea"/>
                        <a:cs typeface="+mn-cs"/>
                      </a:endParaRPr>
                    </a:p>
                    <a:p>
                      <a:pPr algn="ctr"/>
                      <a:endParaRPr lang="en-GB" dirty="0">
                        <a:solidFill>
                          <a:schemeClr val="tx1"/>
                        </a:solidFill>
                      </a:endParaRPr>
                    </a:p>
                  </a:txBody>
                  <a:tcPr>
                    <a:solidFill>
                      <a:schemeClr val="accent6">
                        <a:lumMod val="40000"/>
                        <a:lumOff val="60000"/>
                      </a:schemeClr>
                    </a:solidFill>
                  </a:tcPr>
                </a:tc>
                <a:tc>
                  <a:txBody>
                    <a:bodyPr/>
                    <a:lstStyle/>
                    <a:p>
                      <a:pPr algn="ctr"/>
                      <a:r>
                        <a:rPr lang="en-GB" sz="1800" b="1" u="sng" kern="1200" dirty="0">
                          <a:solidFill>
                            <a:schemeClr val="tx1"/>
                          </a:solidFill>
                          <a:effectLst/>
                          <a:latin typeface="+mn-lt"/>
                          <a:ea typeface="+mn-ea"/>
                          <a:cs typeface="+mn-cs"/>
                        </a:rPr>
                        <a:t>Just Dance</a:t>
                      </a:r>
                    </a:p>
                    <a:p>
                      <a:pPr algn="ctr"/>
                      <a:endParaRPr lang="en-GB" sz="1800" b="1" kern="1200" dirty="0">
                        <a:solidFill>
                          <a:schemeClr val="tx1"/>
                        </a:solidFill>
                        <a:effectLst/>
                        <a:latin typeface="+mn-lt"/>
                        <a:ea typeface="+mn-ea"/>
                        <a:cs typeface="+mn-cs"/>
                      </a:endParaRPr>
                    </a:p>
                    <a:p>
                      <a:pPr algn="ctr"/>
                      <a:r>
                        <a:rPr lang="en-GB" sz="1800" b="1" u="sng"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https://www.youtube.com/channel/UChIjW4BWKLqpojTrS_tX0mg</a:t>
                      </a:r>
                      <a:endParaRPr lang="en-GB" sz="1800" b="1" kern="1200" dirty="0">
                        <a:solidFill>
                          <a:schemeClr val="tx1"/>
                        </a:solidFill>
                        <a:effectLst/>
                        <a:latin typeface="+mn-lt"/>
                        <a:ea typeface="+mn-ea"/>
                        <a:cs typeface="+mn-cs"/>
                      </a:endParaRPr>
                    </a:p>
                    <a:p>
                      <a:pPr algn="ctr"/>
                      <a:endParaRPr lang="en-GB" dirty="0">
                        <a:solidFill>
                          <a:schemeClr val="tx1"/>
                        </a:solidFill>
                      </a:endParaRPr>
                    </a:p>
                  </a:txBody>
                  <a:tcPr>
                    <a:solidFill>
                      <a:schemeClr val="accent6">
                        <a:lumMod val="40000"/>
                        <a:lumOff val="60000"/>
                      </a:schemeClr>
                    </a:solidFill>
                  </a:tcPr>
                </a:tc>
                <a:tc>
                  <a:txBody>
                    <a:bodyPr/>
                    <a:lstStyle/>
                    <a:p>
                      <a:pPr algn="ctr"/>
                      <a:r>
                        <a:rPr lang="en-GB" sz="1800" b="1" u="sng" kern="1200" dirty="0" err="1">
                          <a:solidFill>
                            <a:schemeClr val="tx1"/>
                          </a:solidFill>
                          <a:effectLst/>
                          <a:latin typeface="+mn-lt"/>
                          <a:ea typeface="+mn-ea"/>
                          <a:cs typeface="+mn-cs"/>
                        </a:rPr>
                        <a:t>Kidz</a:t>
                      </a:r>
                      <a:r>
                        <a:rPr lang="en-GB" sz="1800" b="1" u="sng" kern="1200" dirty="0">
                          <a:solidFill>
                            <a:schemeClr val="tx1"/>
                          </a:solidFill>
                          <a:effectLst/>
                          <a:latin typeface="+mn-lt"/>
                          <a:ea typeface="+mn-ea"/>
                          <a:cs typeface="+mn-cs"/>
                        </a:rPr>
                        <a:t> Bop </a:t>
                      </a:r>
                    </a:p>
                    <a:p>
                      <a:pPr algn="ctr"/>
                      <a:endParaRPr lang="en-GB" sz="1800" b="1" kern="1200" dirty="0">
                        <a:solidFill>
                          <a:schemeClr val="tx1"/>
                        </a:solidFill>
                        <a:effectLst/>
                        <a:latin typeface="+mn-lt"/>
                        <a:ea typeface="+mn-ea"/>
                        <a:cs typeface="+mn-cs"/>
                      </a:endParaRPr>
                    </a:p>
                    <a:p>
                      <a:pPr algn="ctr"/>
                      <a:r>
                        <a:rPr lang="en-GB" sz="1800" b="1" u="sng" kern="1200" dirty="0">
                          <a:solidFill>
                            <a:schemeClr val="tx1"/>
                          </a:solidFill>
                          <a:effectLst/>
                          <a:latin typeface="+mn-lt"/>
                          <a:ea typeface="+mn-ea"/>
                          <a:cs typeface="+mn-cs"/>
                          <a:hlinkClick r:id="rId5">
                            <a:extLst>
                              <a:ext uri="{A12FA001-AC4F-418D-AE19-62706E023703}">
                                <ahyp:hlinkClr xmlns:ahyp="http://schemas.microsoft.com/office/drawing/2018/hyperlinkcolor" xmlns="" val="tx"/>
                              </a:ext>
                            </a:extLst>
                          </a:hlinkClick>
                        </a:rPr>
                        <a:t>https://www.youtube.com/user/KidzBopKids/videos</a:t>
                      </a:r>
                      <a:endParaRPr lang="en-GB" sz="1800" b="1" kern="1200" dirty="0">
                        <a:solidFill>
                          <a:schemeClr val="tx1"/>
                        </a:solidFill>
                        <a:effectLst/>
                        <a:latin typeface="+mn-lt"/>
                        <a:ea typeface="+mn-ea"/>
                        <a:cs typeface="+mn-cs"/>
                      </a:endParaRPr>
                    </a:p>
                    <a:p>
                      <a:pPr algn="ctr"/>
                      <a:endParaRPr lang="en-GB" dirty="0">
                        <a:solidFill>
                          <a:schemeClr val="tx1"/>
                        </a:solidFill>
                      </a:endParaRPr>
                    </a:p>
                  </a:txBody>
                  <a:tcPr>
                    <a:solidFill>
                      <a:schemeClr val="accent6">
                        <a:lumMod val="40000"/>
                        <a:lumOff val="60000"/>
                      </a:schemeClr>
                    </a:solidFill>
                  </a:tcPr>
                </a:tc>
                <a:tc>
                  <a:txBody>
                    <a:bodyPr/>
                    <a:lstStyle/>
                    <a:p>
                      <a:pPr algn="ctr"/>
                      <a:r>
                        <a:rPr lang="en-GB" sz="1800" b="1" u="sng" kern="1200" dirty="0" err="1">
                          <a:solidFill>
                            <a:schemeClr val="tx1"/>
                          </a:solidFill>
                          <a:effectLst/>
                          <a:latin typeface="+mn-lt"/>
                          <a:ea typeface="+mn-ea"/>
                          <a:cs typeface="+mn-cs"/>
                        </a:rPr>
                        <a:t>Oti</a:t>
                      </a:r>
                      <a:r>
                        <a:rPr lang="en-GB" sz="1800" b="1" u="sng" kern="1200" dirty="0">
                          <a:solidFill>
                            <a:schemeClr val="tx1"/>
                          </a:solidFill>
                          <a:effectLst/>
                          <a:latin typeface="+mn-lt"/>
                          <a:ea typeface="+mn-ea"/>
                          <a:cs typeface="+mn-cs"/>
                        </a:rPr>
                        <a:t> </a:t>
                      </a:r>
                      <a:r>
                        <a:rPr lang="en-GB" sz="1800" b="1" u="sng" kern="1200" dirty="0" err="1">
                          <a:solidFill>
                            <a:schemeClr val="tx1"/>
                          </a:solidFill>
                          <a:effectLst/>
                          <a:latin typeface="+mn-lt"/>
                          <a:ea typeface="+mn-ea"/>
                          <a:cs typeface="+mn-cs"/>
                        </a:rPr>
                        <a:t>Mabuse</a:t>
                      </a:r>
                      <a:r>
                        <a:rPr lang="en-GB" sz="1800" b="1" u="sng" kern="1200" dirty="0">
                          <a:solidFill>
                            <a:schemeClr val="tx1"/>
                          </a:solidFill>
                          <a:effectLst/>
                          <a:latin typeface="+mn-lt"/>
                          <a:ea typeface="+mn-ea"/>
                          <a:cs typeface="+mn-cs"/>
                        </a:rPr>
                        <a:t> &amp; Marius </a:t>
                      </a:r>
                      <a:r>
                        <a:rPr lang="en-GB" sz="1800" b="1" u="sng" kern="1200" dirty="0" err="1">
                          <a:solidFill>
                            <a:schemeClr val="tx1"/>
                          </a:solidFill>
                          <a:effectLst/>
                          <a:latin typeface="+mn-lt"/>
                          <a:ea typeface="+mn-ea"/>
                          <a:cs typeface="+mn-cs"/>
                        </a:rPr>
                        <a:t>Lepure</a:t>
                      </a:r>
                      <a:r>
                        <a:rPr lang="en-GB" sz="1800" b="1" u="sng" kern="1200" dirty="0">
                          <a:solidFill>
                            <a:schemeClr val="tx1"/>
                          </a:solidFill>
                          <a:effectLst/>
                          <a:latin typeface="+mn-lt"/>
                          <a:ea typeface="+mn-ea"/>
                          <a:cs typeface="+mn-cs"/>
                        </a:rPr>
                        <a:t> Online Dance Class </a:t>
                      </a:r>
                      <a:endParaRPr lang="en-GB" sz="1800" b="1" kern="1200" dirty="0">
                        <a:solidFill>
                          <a:schemeClr val="tx1"/>
                        </a:solidFill>
                        <a:effectLst/>
                        <a:latin typeface="+mn-lt"/>
                        <a:ea typeface="+mn-ea"/>
                        <a:cs typeface="+mn-cs"/>
                      </a:endParaRPr>
                    </a:p>
                    <a:p>
                      <a:pPr algn="ctr"/>
                      <a:r>
                        <a:rPr lang="en-GB" sz="1800" b="1" u="sng" kern="1200" dirty="0">
                          <a:solidFill>
                            <a:schemeClr val="tx1"/>
                          </a:solidFill>
                          <a:effectLst/>
                          <a:latin typeface="+mn-lt"/>
                          <a:ea typeface="+mn-ea"/>
                          <a:cs typeface="+mn-cs"/>
                          <a:hlinkClick r:id="rId6">
                            <a:extLst>
                              <a:ext uri="{A12FA001-AC4F-418D-AE19-62706E023703}">
                                <ahyp:hlinkClr xmlns:ahyp="http://schemas.microsoft.com/office/drawing/2018/hyperlinkcolor" xmlns="" val="tx"/>
                              </a:ext>
                            </a:extLst>
                          </a:hlinkClick>
                        </a:rPr>
                        <a:t>https://www.youtube.com/user/mosetsanagape/videos</a:t>
                      </a:r>
                      <a:endParaRPr lang="en-GB" sz="1800" b="1" kern="1200" dirty="0">
                        <a:solidFill>
                          <a:schemeClr val="tx1"/>
                        </a:solidFill>
                        <a:effectLst/>
                        <a:latin typeface="+mn-lt"/>
                        <a:ea typeface="+mn-ea"/>
                        <a:cs typeface="+mn-cs"/>
                      </a:endParaRPr>
                    </a:p>
                    <a:p>
                      <a:pPr algn="ctr"/>
                      <a:endParaRPr lang="en-GB"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xmlns="" val="3201907066"/>
                  </a:ext>
                </a:extLst>
              </a:tr>
              <a:tr h="2334577">
                <a:tc>
                  <a:txBody>
                    <a:bodyPr/>
                    <a:lstStyle/>
                    <a:p>
                      <a:pPr algn="ctr"/>
                      <a:r>
                        <a:rPr lang="en-GB" sz="1800" b="1" u="sng" kern="1200" dirty="0">
                          <a:solidFill>
                            <a:schemeClr val="tx1"/>
                          </a:solidFill>
                          <a:effectLst/>
                          <a:latin typeface="+mn-lt"/>
                          <a:ea typeface="+mn-ea"/>
                          <a:cs typeface="+mn-cs"/>
                        </a:rPr>
                        <a:t>Mindfulness on Go Noodle</a:t>
                      </a:r>
                    </a:p>
                    <a:p>
                      <a:pPr algn="ctr"/>
                      <a:endParaRPr lang="en-GB" sz="1800" kern="1200" dirty="0">
                        <a:solidFill>
                          <a:schemeClr val="tx1"/>
                        </a:solidFill>
                        <a:effectLst/>
                        <a:latin typeface="+mn-lt"/>
                        <a:ea typeface="+mn-ea"/>
                        <a:cs typeface="+mn-cs"/>
                      </a:endParaRPr>
                    </a:p>
                    <a:p>
                      <a:pPr algn="ctr"/>
                      <a:r>
                        <a:rPr lang="en-GB" sz="1800" b="1" u="sng" kern="1200" dirty="0">
                          <a:solidFill>
                            <a:schemeClr val="tx1"/>
                          </a:solidFill>
                          <a:effectLst/>
                          <a:latin typeface="+mn-lt"/>
                          <a:ea typeface="+mn-ea"/>
                          <a:cs typeface="+mn-cs"/>
                          <a:hlinkClick r:id="rId7">
                            <a:extLst>
                              <a:ext uri="{A12FA001-AC4F-418D-AE19-62706E023703}">
                                <ahyp:hlinkClr xmlns:ahyp="http://schemas.microsoft.com/office/drawing/2018/hyperlinkcolor" xmlns="" val="tx"/>
                              </a:ext>
                            </a:extLst>
                          </a:hlinkClick>
                        </a:rPr>
                        <a:t>https://app.gonoodle.com/channels/flow</a:t>
                      </a:r>
                      <a:endParaRPr lang="en-GB" sz="1800" b="1" kern="1200" dirty="0">
                        <a:solidFill>
                          <a:schemeClr val="tx1"/>
                        </a:solidFill>
                        <a:effectLst/>
                        <a:latin typeface="+mn-lt"/>
                        <a:ea typeface="+mn-ea"/>
                        <a:cs typeface="+mn-cs"/>
                      </a:endParaRPr>
                    </a:p>
                    <a:p>
                      <a:pPr algn="ctr"/>
                      <a:endParaRPr lang="en-GB" dirty="0">
                        <a:solidFill>
                          <a:schemeClr val="tx1"/>
                        </a:solidFill>
                      </a:endParaRPr>
                    </a:p>
                  </a:txBody>
                  <a:tcPr>
                    <a:solidFill>
                      <a:schemeClr val="accent6">
                        <a:lumMod val="40000"/>
                        <a:lumOff val="60000"/>
                      </a:schemeClr>
                    </a:solidFill>
                  </a:tcPr>
                </a:tc>
                <a:tc>
                  <a:txBody>
                    <a:bodyPr/>
                    <a:lstStyle/>
                    <a:p>
                      <a:pPr algn="ctr"/>
                      <a:r>
                        <a:rPr lang="en-GB" sz="1800" b="1" u="sng" kern="1200" dirty="0">
                          <a:solidFill>
                            <a:schemeClr val="tx1"/>
                          </a:solidFill>
                          <a:effectLst/>
                          <a:latin typeface="+mn-lt"/>
                          <a:ea typeface="+mn-ea"/>
                          <a:cs typeface="+mn-cs"/>
                        </a:rPr>
                        <a:t>Super Movers</a:t>
                      </a:r>
                    </a:p>
                    <a:p>
                      <a:pPr algn="ctr"/>
                      <a:r>
                        <a:rPr lang="en-GB" sz="1800" b="1" u="sng" kern="1200" dirty="0">
                          <a:solidFill>
                            <a:schemeClr val="tx1"/>
                          </a:solidFill>
                          <a:effectLst/>
                          <a:latin typeface="+mn-lt"/>
                          <a:ea typeface="+mn-ea"/>
                          <a:cs typeface="+mn-cs"/>
                        </a:rPr>
                        <a:t> </a:t>
                      </a:r>
                      <a:endParaRPr lang="en-GB" sz="1800" kern="1200" dirty="0">
                        <a:solidFill>
                          <a:schemeClr val="tx1"/>
                        </a:solidFill>
                        <a:effectLst/>
                        <a:latin typeface="+mn-lt"/>
                        <a:ea typeface="+mn-ea"/>
                        <a:cs typeface="+mn-cs"/>
                      </a:endParaRPr>
                    </a:p>
                    <a:p>
                      <a:pPr algn="ctr"/>
                      <a:r>
                        <a:rPr lang="en-GB" sz="1800" b="1" u="sng" kern="1200" dirty="0">
                          <a:solidFill>
                            <a:schemeClr val="tx1"/>
                          </a:solidFill>
                          <a:effectLst/>
                          <a:latin typeface="+mn-lt"/>
                          <a:ea typeface="+mn-ea"/>
                          <a:cs typeface="+mn-cs"/>
                          <a:hlinkClick r:id="rId8">
                            <a:extLst>
                              <a:ext uri="{A12FA001-AC4F-418D-AE19-62706E023703}">
                                <ahyp:hlinkClr xmlns:ahyp="http://schemas.microsoft.com/office/drawing/2018/hyperlinkcolor" xmlns="" val="tx"/>
                              </a:ext>
                            </a:extLst>
                          </a:hlinkClick>
                        </a:rPr>
                        <a:t>https://www.bbc.co.uk/teach/supermovers</a:t>
                      </a:r>
                      <a:endParaRPr lang="en-GB" sz="1800" b="1" kern="1200" dirty="0">
                        <a:solidFill>
                          <a:schemeClr val="tx1"/>
                        </a:solidFill>
                        <a:effectLst/>
                        <a:latin typeface="+mn-lt"/>
                        <a:ea typeface="+mn-ea"/>
                        <a:cs typeface="+mn-cs"/>
                      </a:endParaRPr>
                    </a:p>
                    <a:p>
                      <a:pPr algn="ctr"/>
                      <a:endParaRPr lang="en-GB" dirty="0">
                        <a:solidFill>
                          <a:schemeClr val="tx1"/>
                        </a:solidFill>
                      </a:endParaRPr>
                    </a:p>
                  </a:txBody>
                  <a:tcPr>
                    <a:solidFill>
                      <a:schemeClr val="accent6">
                        <a:lumMod val="40000"/>
                        <a:lumOff val="60000"/>
                      </a:schemeClr>
                    </a:solidFill>
                  </a:tcPr>
                </a:tc>
                <a:tc>
                  <a:txBody>
                    <a:bodyPr/>
                    <a:lstStyle/>
                    <a:p>
                      <a:pPr algn="ctr"/>
                      <a:r>
                        <a:rPr lang="en-GB" sz="1800" b="1" u="sng" kern="1200" dirty="0">
                          <a:solidFill>
                            <a:schemeClr val="tx1"/>
                          </a:solidFill>
                          <a:effectLst/>
                          <a:latin typeface="+mn-lt"/>
                          <a:ea typeface="+mn-ea"/>
                          <a:cs typeface="+mn-cs"/>
                        </a:rPr>
                        <a:t>Jumpstart Jonny</a:t>
                      </a:r>
                    </a:p>
                    <a:p>
                      <a:pPr algn="ctr"/>
                      <a:endParaRPr lang="en-GB" sz="1800" kern="1200" dirty="0">
                        <a:solidFill>
                          <a:schemeClr val="tx1"/>
                        </a:solidFill>
                        <a:effectLst/>
                        <a:latin typeface="+mn-lt"/>
                        <a:ea typeface="+mn-ea"/>
                        <a:cs typeface="+mn-cs"/>
                      </a:endParaRPr>
                    </a:p>
                    <a:p>
                      <a:pPr algn="ctr"/>
                      <a:r>
                        <a:rPr lang="en-GB" sz="1800" b="1" u="sng" kern="1200" dirty="0">
                          <a:solidFill>
                            <a:schemeClr val="tx1"/>
                          </a:solidFill>
                          <a:effectLst/>
                          <a:latin typeface="+mn-lt"/>
                          <a:ea typeface="+mn-ea"/>
                          <a:cs typeface="+mn-cs"/>
                          <a:hlinkClick r:id="rId9">
                            <a:extLst>
                              <a:ext uri="{A12FA001-AC4F-418D-AE19-62706E023703}">
                                <ahyp:hlinkClr xmlns:ahyp="http://schemas.microsoft.com/office/drawing/2018/hyperlinkcolor" xmlns="" val="tx"/>
                              </a:ext>
                            </a:extLst>
                          </a:hlinkClick>
                        </a:rPr>
                        <a:t>https://www.jumpstartjonny.co.uk/home</a:t>
                      </a:r>
                      <a:endParaRPr lang="en-GB" sz="1800" b="1" kern="1200" dirty="0">
                        <a:solidFill>
                          <a:schemeClr val="tx1"/>
                        </a:solidFill>
                        <a:effectLst/>
                        <a:latin typeface="+mn-lt"/>
                        <a:ea typeface="+mn-ea"/>
                        <a:cs typeface="+mn-cs"/>
                      </a:endParaRPr>
                    </a:p>
                    <a:p>
                      <a:pPr algn="ctr"/>
                      <a:endParaRPr lang="en-GB" dirty="0">
                        <a:solidFill>
                          <a:schemeClr val="tx1"/>
                        </a:solidFill>
                      </a:endParaRPr>
                    </a:p>
                  </a:txBody>
                  <a:tcPr>
                    <a:solidFill>
                      <a:schemeClr val="accent6">
                        <a:lumMod val="40000"/>
                        <a:lumOff val="60000"/>
                      </a:schemeClr>
                    </a:solidFill>
                  </a:tcPr>
                </a:tc>
                <a:tc>
                  <a:txBody>
                    <a:bodyPr/>
                    <a:lstStyle/>
                    <a:p>
                      <a:pPr algn="ctr"/>
                      <a:r>
                        <a:rPr lang="en-GB" sz="1800" b="1" u="sng" kern="1200" dirty="0">
                          <a:solidFill>
                            <a:schemeClr val="tx1"/>
                          </a:solidFill>
                          <a:effectLst/>
                          <a:latin typeface="+mn-lt"/>
                          <a:ea typeface="+mn-ea"/>
                          <a:cs typeface="+mn-cs"/>
                        </a:rPr>
                        <a:t>Zumba Kids on Go Noodle</a:t>
                      </a:r>
                    </a:p>
                    <a:p>
                      <a:pPr algn="ctr"/>
                      <a:endParaRPr lang="en-GB" sz="1800" b="1" kern="1200" dirty="0">
                        <a:solidFill>
                          <a:schemeClr val="tx1"/>
                        </a:solidFill>
                        <a:effectLst/>
                        <a:latin typeface="+mn-lt"/>
                        <a:ea typeface="+mn-ea"/>
                        <a:cs typeface="+mn-cs"/>
                      </a:endParaRPr>
                    </a:p>
                    <a:p>
                      <a:pPr algn="ctr"/>
                      <a:r>
                        <a:rPr lang="en-GB" sz="1800" b="1" u="sng" kern="1200" dirty="0">
                          <a:solidFill>
                            <a:schemeClr val="tx1"/>
                          </a:solidFill>
                          <a:effectLst/>
                          <a:latin typeface="+mn-lt"/>
                          <a:ea typeface="+mn-ea"/>
                          <a:cs typeface="+mn-cs"/>
                          <a:hlinkClick r:id="rId10">
                            <a:extLst>
                              <a:ext uri="{A12FA001-AC4F-418D-AE19-62706E023703}">
                                <ahyp:hlinkClr xmlns:ahyp="http://schemas.microsoft.com/office/drawing/2018/hyperlinkcolor" xmlns="" val="tx"/>
                              </a:ext>
                            </a:extLst>
                          </a:hlinkClick>
                        </a:rPr>
                        <a:t>https://app.gonoodle.com/channels/zumba-kids</a:t>
                      </a:r>
                      <a:endParaRPr lang="en-GB" sz="1800" b="1" kern="1200" dirty="0">
                        <a:solidFill>
                          <a:schemeClr val="tx1"/>
                        </a:solidFill>
                        <a:effectLst/>
                        <a:latin typeface="+mn-lt"/>
                        <a:ea typeface="+mn-ea"/>
                        <a:cs typeface="+mn-cs"/>
                      </a:endParaRPr>
                    </a:p>
                    <a:p>
                      <a:pPr algn="ctr"/>
                      <a:endParaRPr lang="en-GB" dirty="0">
                        <a:solidFill>
                          <a:schemeClr val="tx1"/>
                        </a:solidFill>
                      </a:endParaRPr>
                    </a:p>
                  </a:txBody>
                  <a:tcPr>
                    <a:solidFill>
                      <a:schemeClr val="accent6">
                        <a:lumMod val="40000"/>
                        <a:lumOff val="60000"/>
                      </a:schemeClr>
                    </a:solidFill>
                  </a:tcPr>
                </a:tc>
                <a:tc>
                  <a:txBody>
                    <a:bodyPr/>
                    <a:lstStyle/>
                    <a:p>
                      <a:pPr algn="ctr"/>
                      <a:r>
                        <a:rPr lang="en-GB" sz="1800" b="1" u="sng" kern="1200" dirty="0">
                          <a:solidFill>
                            <a:schemeClr val="tx1"/>
                          </a:solidFill>
                          <a:effectLst/>
                          <a:latin typeface="+mn-lt"/>
                          <a:ea typeface="+mn-ea"/>
                          <a:cs typeface="+mn-cs"/>
                        </a:rPr>
                        <a:t>Dance with Maximo on Go Noodle </a:t>
                      </a:r>
                    </a:p>
                    <a:p>
                      <a:pPr algn="ctr"/>
                      <a:endParaRPr lang="en-GB" sz="1800" b="1" kern="1200" dirty="0">
                        <a:solidFill>
                          <a:schemeClr val="tx1"/>
                        </a:solidFill>
                        <a:effectLst/>
                        <a:latin typeface="+mn-lt"/>
                        <a:ea typeface="+mn-ea"/>
                        <a:cs typeface="+mn-cs"/>
                      </a:endParaRPr>
                    </a:p>
                    <a:p>
                      <a:pPr algn="ctr"/>
                      <a:r>
                        <a:rPr lang="en-GB" sz="1800" b="1" u="sng" kern="1200" dirty="0">
                          <a:solidFill>
                            <a:schemeClr val="tx1"/>
                          </a:solidFill>
                          <a:effectLst/>
                          <a:latin typeface="+mn-lt"/>
                          <a:ea typeface="+mn-ea"/>
                          <a:cs typeface="+mn-cs"/>
                          <a:hlinkClick r:id="rId11">
                            <a:extLst>
                              <a:ext uri="{A12FA001-AC4F-418D-AE19-62706E023703}">
                                <ahyp:hlinkClr xmlns:ahyp="http://schemas.microsoft.com/office/drawing/2018/hyperlinkcolor" xmlns="" val="tx"/>
                              </a:ext>
                            </a:extLst>
                          </a:hlinkClick>
                        </a:rPr>
                        <a:t>https://app.gonoodle.com/channels/maximo</a:t>
                      </a:r>
                      <a:endParaRPr lang="en-GB" sz="1800" b="1" kern="1200" dirty="0">
                        <a:solidFill>
                          <a:schemeClr val="tx1"/>
                        </a:solidFill>
                        <a:effectLst/>
                        <a:latin typeface="+mn-lt"/>
                        <a:ea typeface="+mn-ea"/>
                        <a:cs typeface="+mn-cs"/>
                      </a:endParaRPr>
                    </a:p>
                    <a:p>
                      <a:pPr algn="ctr"/>
                      <a:endParaRPr lang="en-GB"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xmlns="" val="3514652927"/>
                  </a:ext>
                </a:extLst>
              </a:tr>
            </a:tbl>
          </a:graphicData>
        </a:graphic>
      </p:graphicFrame>
    </p:spTree>
    <p:extLst>
      <p:ext uri="{BB962C8B-B14F-4D97-AF65-F5344CB8AC3E}">
        <p14:creationId xmlns:p14="http://schemas.microsoft.com/office/powerpoint/2010/main" val="3751919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1">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clock&#10;&#10;Description automatically generated">
            <a:extLst>
              <a:ext uri="{FF2B5EF4-FFF2-40B4-BE49-F238E27FC236}">
                <a16:creationId xmlns:a16="http://schemas.microsoft.com/office/drawing/2014/main" xmlns="" id="{83A1911D-A4A5-49C5-A45D-4FF6D3659BE0}"/>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l="6598" r="6792" b="-1"/>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6" name="TextBox 5">
            <a:extLst>
              <a:ext uri="{FF2B5EF4-FFF2-40B4-BE49-F238E27FC236}">
                <a16:creationId xmlns:a16="http://schemas.microsoft.com/office/drawing/2014/main" xmlns="" id="{A058F21D-49D0-48F8-9DC7-37C2BCB4B508}"/>
              </a:ext>
            </a:extLst>
          </p:cNvPr>
          <p:cNvSpPr txBox="1"/>
          <p:nvPr/>
        </p:nvSpPr>
        <p:spPr>
          <a:xfrm>
            <a:off x="6764694" y="1278294"/>
            <a:ext cx="4572000" cy="3046988"/>
          </a:xfrm>
          <a:prstGeom prst="rect">
            <a:avLst/>
          </a:prstGeom>
          <a:noFill/>
        </p:spPr>
        <p:txBody>
          <a:bodyPr wrap="square" rtlCol="0">
            <a:spAutoFit/>
          </a:bodyPr>
          <a:lstStyle/>
          <a:p>
            <a:r>
              <a:rPr lang="en-GB" sz="9600" dirty="0"/>
              <a:t>Tuesday 9</a:t>
            </a:r>
            <a:r>
              <a:rPr lang="en-GB" sz="9600" baseline="30000" dirty="0"/>
              <a:t>th</a:t>
            </a:r>
            <a:r>
              <a:rPr lang="en-GB" sz="9600" dirty="0"/>
              <a:t> June</a:t>
            </a:r>
          </a:p>
        </p:txBody>
      </p:sp>
    </p:spTree>
    <p:extLst>
      <p:ext uri="{BB962C8B-B14F-4D97-AF65-F5344CB8AC3E}">
        <p14:creationId xmlns:p14="http://schemas.microsoft.com/office/powerpoint/2010/main" val="4174752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4219</Words>
  <Application>Microsoft Office PowerPoint</Application>
  <PresentationFormat>Custom</PresentationFormat>
  <Paragraphs>573</Paragraphs>
  <Slides>55</Slides>
  <Notes>21</Notes>
  <HiddenSlides>0</HiddenSlides>
  <MMClips>3</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Office Theme</vt:lpstr>
      <vt:lpstr>1_Office Theme</vt:lpstr>
      <vt:lpstr>PowerPoint Presentation</vt:lpstr>
      <vt:lpstr>Fitness Fortnight Schedule</vt:lpstr>
      <vt:lpstr>Fitness Fortnight Grid</vt:lpstr>
      <vt:lpstr>PowerPoint Presentation</vt:lpstr>
      <vt:lpstr>PowerPoint Presentation</vt:lpstr>
      <vt:lpstr>Get Set Tokyo</vt:lpstr>
      <vt:lpstr>PowerPoint Presentation</vt:lpstr>
      <vt:lpstr>P1-P3, start every morning with your choice of tasks from the table below </vt:lpstr>
      <vt:lpstr>PowerPoint Presentation</vt:lpstr>
      <vt:lpstr>Task 1</vt:lpstr>
      <vt:lpstr>Task 2 – No equipment, no problem!</vt:lpstr>
      <vt:lpstr>PowerPoint Presentation</vt:lpstr>
      <vt:lpstr>Task 3 – Design a mascot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4 – Sports Day Project</vt:lpstr>
      <vt:lpstr>PowerPoint Presentation</vt:lpstr>
      <vt:lpstr>Task 5 – Fitness Board Game</vt:lpstr>
      <vt:lpstr>Task 6 – Part 1</vt:lpstr>
      <vt:lpstr>Task 6 – Part 2</vt:lpstr>
      <vt:lpstr>Task 7 – Sports Day Project(continued)</vt:lpstr>
      <vt:lpstr>PowerPoint Presentation</vt:lpstr>
      <vt:lpstr>PowerPoint Presentation</vt:lpstr>
      <vt:lpstr>PowerPoint Presentation</vt:lpstr>
      <vt:lpstr>Task 8 – Disney or Football Workout</vt:lpstr>
      <vt:lpstr>Task 9 – Olympic Research</vt:lpstr>
      <vt:lpstr>PowerPoint Presentation</vt:lpstr>
      <vt:lpstr>PowerPoint Presentation</vt:lpstr>
      <vt:lpstr>PowerPoint Presentation</vt:lpstr>
      <vt:lpstr>PowerPoint Presentation</vt:lpstr>
      <vt:lpstr>PowerPoint Presentation</vt:lpstr>
      <vt:lpstr>PowerPoint Presentation</vt:lpstr>
      <vt:lpstr>Tasks 10 and 11 – Sports Day Project(continued)</vt:lpstr>
      <vt:lpstr>Certificates</vt:lpstr>
      <vt:lpstr>Can you create medals just like these ones for 1st, 2nd and 3rd place?</vt:lpstr>
      <vt:lpstr>PowerPoint Presentation</vt:lpstr>
      <vt:lpstr>Task 12 – Sports Day Project(continued)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Our Olivia</dc:creator>
  <cp:lastModifiedBy>Kelsey Marshall</cp:lastModifiedBy>
  <cp:revision>2</cp:revision>
  <dcterms:created xsi:type="dcterms:W3CDTF">2020-06-07T15:58:06Z</dcterms:created>
  <dcterms:modified xsi:type="dcterms:W3CDTF">2020-06-09T09:47:24Z</dcterms:modified>
</cp:coreProperties>
</file>