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590" autoAdjust="0"/>
  </p:normalViewPr>
  <p:slideViewPr>
    <p:cSldViewPr>
      <p:cViewPr>
        <p:scale>
          <a:sx n="75" d="100"/>
          <a:sy n="75" d="100"/>
        </p:scale>
        <p:origin x="-121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D11118-B7FE-4EC7-B48E-5606F1F7CC7E}" type="datetimeFigureOut">
              <a:rPr lang="en-GB" smtClean="0"/>
              <a:t>16/12/2016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55EB5-2A80-45F7-9A9E-9DBB9479BE26}" type="slidenum">
              <a:rPr lang="en-GB" smtClean="0"/>
              <a:t>‹#›</a:t>
            </a:fld>
            <a:endParaRPr lang="en-GB"/>
          </a:p>
        </p:txBody>
      </p:sp>
    </p:spTree>
    <p:extLst>
      <p:ext uri="{BB962C8B-B14F-4D97-AF65-F5344CB8AC3E}">
        <p14:creationId xmlns:p14="http://schemas.microsoft.com/office/powerpoint/2010/main" val="182557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683ED69-F9F1-4B93-9B2D-E2CE73BE681E}" type="datetimeFigureOut">
              <a:rPr lang="en-GB" smtClean="0"/>
              <a:t>16/12/2016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1018DD-9BCD-4A7A-9715-2D30A6106DFD}" type="slidenum">
              <a:rPr lang="en-GB" smtClean="0"/>
              <a:t>‹#›</a:t>
            </a:fld>
            <a:endParaRPr lang="en-GB"/>
          </a:p>
        </p:txBody>
      </p:sp>
    </p:spTree>
    <p:extLst>
      <p:ext uri="{BB962C8B-B14F-4D97-AF65-F5344CB8AC3E}">
        <p14:creationId xmlns:p14="http://schemas.microsoft.com/office/powerpoint/2010/main" val="2578587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83ED69-F9F1-4B93-9B2D-E2CE73BE681E}" type="datetimeFigureOut">
              <a:rPr lang="en-GB" smtClean="0"/>
              <a:t>16/12/2016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1018DD-9BCD-4A7A-9715-2D30A6106DFD}" type="slidenum">
              <a:rPr lang="en-GB" smtClean="0"/>
              <a:t>‹#›</a:t>
            </a:fld>
            <a:endParaRPr lang="en-GB"/>
          </a:p>
        </p:txBody>
      </p:sp>
    </p:spTree>
    <p:extLst>
      <p:ext uri="{BB962C8B-B14F-4D97-AF65-F5344CB8AC3E}">
        <p14:creationId xmlns:p14="http://schemas.microsoft.com/office/powerpoint/2010/main" val="150993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83ED69-F9F1-4B93-9B2D-E2CE73BE681E}" type="datetimeFigureOut">
              <a:rPr lang="en-GB" smtClean="0"/>
              <a:t>16/12/2016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1018DD-9BCD-4A7A-9715-2D30A6106DFD}" type="slidenum">
              <a:rPr lang="en-GB" smtClean="0"/>
              <a:t>‹#›</a:t>
            </a:fld>
            <a:endParaRPr lang="en-GB"/>
          </a:p>
        </p:txBody>
      </p:sp>
    </p:spTree>
    <p:extLst>
      <p:ext uri="{BB962C8B-B14F-4D97-AF65-F5344CB8AC3E}">
        <p14:creationId xmlns:p14="http://schemas.microsoft.com/office/powerpoint/2010/main" val="3120919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83ED69-F9F1-4B93-9B2D-E2CE73BE681E}" type="datetimeFigureOut">
              <a:rPr lang="en-GB" smtClean="0"/>
              <a:t>16/12/2016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1018DD-9BCD-4A7A-9715-2D30A6106DFD}" type="slidenum">
              <a:rPr lang="en-GB" smtClean="0"/>
              <a:t>‹#›</a:t>
            </a:fld>
            <a:endParaRPr lang="en-GB"/>
          </a:p>
        </p:txBody>
      </p:sp>
    </p:spTree>
    <p:extLst>
      <p:ext uri="{BB962C8B-B14F-4D97-AF65-F5344CB8AC3E}">
        <p14:creationId xmlns:p14="http://schemas.microsoft.com/office/powerpoint/2010/main" val="245021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83ED69-F9F1-4B93-9B2D-E2CE73BE681E}" type="datetimeFigureOut">
              <a:rPr lang="en-GB" smtClean="0"/>
              <a:t>16/12/2016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1018DD-9BCD-4A7A-9715-2D30A6106DFD}" type="slidenum">
              <a:rPr lang="en-GB" smtClean="0"/>
              <a:t>‹#›</a:t>
            </a:fld>
            <a:endParaRPr lang="en-GB"/>
          </a:p>
        </p:txBody>
      </p:sp>
    </p:spTree>
    <p:extLst>
      <p:ext uri="{BB962C8B-B14F-4D97-AF65-F5344CB8AC3E}">
        <p14:creationId xmlns:p14="http://schemas.microsoft.com/office/powerpoint/2010/main" val="797267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683ED69-F9F1-4B93-9B2D-E2CE73BE681E}" type="datetimeFigureOut">
              <a:rPr lang="en-GB" smtClean="0"/>
              <a:t>16/12/2016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1018DD-9BCD-4A7A-9715-2D30A6106DFD}" type="slidenum">
              <a:rPr lang="en-GB" smtClean="0"/>
              <a:t>‹#›</a:t>
            </a:fld>
            <a:endParaRPr lang="en-GB"/>
          </a:p>
        </p:txBody>
      </p:sp>
    </p:spTree>
    <p:extLst>
      <p:ext uri="{BB962C8B-B14F-4D97-AF65-F5344CB8AC3E}">
        <p14:creationId xmlns:p14="http://schemas.microsoft.com/office/powerpoint/2010/main" val="3787815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683ED69-F9F1-4B93-9B2D-E2CE73BE681E}" type="datetimeFigureOut">
              <a:rPr lang="en-GB" smtClean="0"/>
              <a:t>16/12/2016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1018DD-9BCD-4A7A-9715-2D30A6106DFD}" type="slidenum">
              <a:rPr lang="en-GB" smtClean="0"/>
              <a:t>‹#›</a:t>
            </a:fld>
            <a:endParaRPr lang="en-GB"/>
          </a:p>
        </p:txBody>
      </p:sp>
    </p:spTree>
    <p:extLst>
      <p:ext uri="{BB962C8B-B14F-4D97-AF65-F5344CB8AC3E}">
        <p14:creationId xmlns:p14="http://schemas.microsoft.com/office/powerpoint/2010/main" val="51953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683ED69-F9F1-4B93-9B2D-E2CE73BE681E}" type="datetimeFigureOut">
              <a:rPr lang="en-GB" smtClean="0"/>
              <a:t>16/12/2016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1018DD-9BCD-4A7A-9715-2D30A6106DFD}" type="slidenum">
              <a:rPr lang="en-GB" smtClean="0"/>
              <a:t>‹#›</a:t>
            </a:fld>
            <a:endParaRPr lang="en-GB"/>
          </a:p>
        </p:txBody>
      </p:sp>
    </p:spTree>
    <p:extLst>
      <p:ext uri="{BB962C8B-B14F-4D97-AF65-F5344CB8AC3E}">
        <p14:creationId xmlns:p14="http://schemas.microsoft.com/office/powerpoint/2010/main" val="277564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3ED69-F9F1-4B93-9B2D-E2CE73BE681E}" type="datetimeFigureOut">
              <a:rPr lang="en-GB" smtClean="0"/>
              <a:t>16/12/2016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1018DD-9BCD-4A7A-9715-2D30A6106DFD}" type="slidenum">
              <a:rPr lang="en-GB" smtClean="0"/>
              <a:t>‹#›</a:t>
            </a:fld>
            <a:endParaRPr lang="en-GB"/>
          </a:p>
        </p:txBody>
      </p:sp>
    </p:spTree>
    <p:extLst>
      <p:ext uri="{BB962C8B-B14F-4D97-AF65-F5344CB8AC3E}">
        <p14:creationId xmlns:p14="http://schemas.microsoft.com/office/powerpoint/2010/main" val="306704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83ED69-F9F1-4B93-9B2D-E2CE73BE681E}" type="datetimeFigureOut">
              <a:rPr lang="en-GB" smtClean="0"/>
              <a:t>16/12/2016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1018DD-9BCD-4A7A-9715-2D30A6106DFD}" type="slidenum">
              <a:rPr lang="en-GB" smtClean="0"/>
              <a:t>‹#›</a:t>
            </a:fld>
            <a:endParaRPr lang="en-GB"/>
          </a:p>
        </p:txBody>
      </p:sp>
    </p:spTree>
    <p:extLst>
      <p:ext uri="{BB962C8B-B14F-4D97-AF65-F5344CB8AC3E}">
        <p14:creationId xmlns:p14="http://schemas.microsoft.com/office/powerpoint/2010/main" val="3165584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83ED69-F9F1-4B93-9B2D-E2CE73BE681E}" type="datetimeFigureOut">
              <a:rPr lang="en-GB" smtClean="0"/>
              <a:t>16/12/2016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1018DD-9BCD-4A7A-9715-2D30A6106DFD}" type="slidenum">
              <a:rPr lang="en-GB" smtClean="0"/>
              <a:t>‹#›</a:t>
            </a:fld>
            <a:endParaRPr lang="en-GB"/>
          </a:p>
        </p:txBody>
      </p:sp>
    </p:spTree>
    <p:extLst>
      <p:ext uri="{BB962C8B-B14F-4D97-AF65-F5344CB8AC3E}">
        <p14:creationId xmlns:p14="http://schemas.microsoft.com/office/powerpoint/2010/main" val="168706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3ED69-F9F1-4B93-9B2D-E2CE73BE681E}" type="datetimeFigureOut">
              <a:rPr lang="en-GB" smtClean="0"/>
              <a:t>16/12/2016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018DD-9BCD-4A7A-9715-2D30A6106DFD}" type="slidenum">
              <a:rPr lang="en-GB" smtClean="0"/>
              <a:t>‹#›</a:t>
            </a:fld>
            <a:endParaRPr lang="en-GB"/>
          </a:p>
        </p:txBody>
      </p:sp>
    </p:spTree>
    <p:extLst>
      <p:ext uri="{BB962C8B-B14F-4D97-AF65-F5344CB8AC3E}">
        <p14:creationId xmlns:p14="http://schemas.microsoft.com/office/powerpoint/2010/main" val="2210853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6713"/>
            <a:ext cx="7772400" cy="1224136"/>
          </a:xfrm>
        </p:spPr>
        <p:txBody>
          <a:bodyPr/>
          <a:lstStyle/>
          <a:p>
            <a:r>
              <a:rPr lang="en-GB" dirty="0" smtClean="0"/>
              <a:t>Christmas Traditions in Poland</a:t>
            </a:r>
            <a:endParaRPr lang="en-GB" dirty="0"/>
          </a:p>
        </p:txBody>
      </p:sp>
      <p:sp>
        <p:nvSpPr>
          <p:cNvPr id="3" name="Subtitle 2"/>
          <p:cNvSpPr>
            <a:spLocks noGrp="1"/>
          </p:cNvSpPr>
          <p:nvPr>
            <p:ph type="subTitle" idx="1"/>
          </p:nvPr>
        </p:nvSpPr>
        <p:spPr>
          <a:xfrm>
            <a:off x="1331640" y="2132856"/>
            <a:ext cx="6440760" cy="576064"/>
          </a:xfrm>
        </p:spPr>
        <p:txBody>
          <a:bodyPr>
            <a:normAutofit lnSpcReduction="10000"/>
          </a:bodyPr>
          <a:lstStyle/>
          <a:p>
            <a:r>
              <a:rPr lang="en-GB" dirty="0" smtClean="0"/>
              <a:t>Advent</a:t>
            </a:r>
          </a:p>
          <a:p>
            <a:endParaRPr lang="en-GB" dirty="0"/>
          </a:p>
          <a:p>
            <a:endParaRPr lang="en-GB" dirty="0" smtClean="0"/>
          </a:p>
          <a:p>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4462" y="2780928"/>
            <a:ext cx="5715000" cy="3746500"/>
          </a:xfrm>
          <a:prstGeom prst="rect">
            <a:avLst/>
          </a:prstGeom>
        </p:spPr>
      </p:pic>
    </p:spTree>
    <p:extLst>
      <p:ext uri="{BB962C8B-B14F-4D97-AF65-F5344CB8AC3E}">
        <p14:creationId xmlns:p14="http://schemas.microsoft.com/office/powerpoint/2010/main" val="84365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smtClean="0"/>
              <a:t>Everybody needs to try everything</a:t>
            </a:r>
            <a:endParaRPr lang="en-GB" dirty="0"/>
          </a:p>
        </p:txBody>
      </p:sp>
      <p:sp>
        <p:nvSpPr>
          <p:cNvPr id="3" name="Content Placeholder 2"/>
          <p:cNvSpPr>
            <a:spLocks noGrp="1"/>
          </p:cNvSpPr>
          <p:nvPr>
            <p:ph idx="1"/>
          </p:nvPr>
        </p:nvSpPr>
        <p:spPr>
          <a:xfrm>
            <a:off x="467544" y="1196753"/>
            <a:ext cx="8229600" cy="1368152"/>
          </a:xfrm>
        </p:spPr>
        <p:txBody>
          <a:bodyPr>
            <a:normAutofit lnSpcReduction="10000"/>
          </a:bodyPr>
          <a:lstStyle/>
          <a:p>
            <a:pPr marL="0" indent="0" algn="ctr">
              <a:buNone/>
            </a:pPr>
            <a:r>
              <a:rPr lang="en-GB" sz="2800" dirty="0"/>
              <a:t>Everyone has to eat or at least try some of each dish. For </a:t>
            </a:r>
            <a:r>
              <a:rPr lang="en-GB" sz="2800" dirty="0" smtClean="0"/>
              <a:t>Catholics </a:t>
            </a:r>
            <a:r>
              <a:rPr lang="en-GB" sz="2800" dirty="0"/>
              <a:t>the 12 dishes symbolize Jesus's 12 disciples.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564904"/>
            <a:ext cx="5715000" cy="3810000"/>
          </a:xfrm>
          <a:prstGeom prst="rect">
            <a:avLst/>
          </a:prstGeom>
        </p:spPr>
      </p:pic>
    </p:spTree>
    <p:extLst>
      <p:ext uri="{BB962C8B-B14F-4D97-AF65-F5344CB8AC3E}">
        <p14:creationId xmlns:p14="http://schemas.microsoft.com/office/powerpoint/2010/main" val="158971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98"/>
            <a:ext cx="8229600" cy="1143000"/>
          </a:xfrm>
        </p:spPr>
        <p:txBody>
          <a:bodyPr/>
          <a:lstStyle/>
          <a:p>
            <a:r>
              <a:rPr lang="en-GB" dirty="0" smtClean="0"/>
              <a:t>Carp and Beetroot Soup</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5318" y="3645024"/>
            <a:ext cx="4814954" cy="3109342"/>
          </a:xfrm>
        </p:spPr>
      </p:pic>
      <p:sp>
        <p:nvSpPr>
          <p:cNvPr id="5" name="Rectangle 4"/>
          <p:cNvSpPr/>
          <p:nvPr/>
        </p:nvSpPr>
        <p:spPr>
          <a:xfrm>
            <a:off x="2286000" y="658269"/>
            <a:ext cx="4572000" cy="461665"/>
          </a:xfrm>
          <a:prstGeom prst="rect">
            <a:avLst/>
          </a:prstGeom>
        </p:spPr>
        <p:txBody>
          <a:bodyPr>
            <a:spAutoFit/>
          </a:bodyPr>
          <a:lstStyle/>
          <a:p>
            <a:r>
              <a:rPr lang="en-GB" sz="2400" dirty="0"/>
              <a:t>Carp is the main dish of the meal.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1054100"/>
            <a:ext cx="4824536" cy="2590924"/>
          </a:xfrm>
          <a:prstGeom prst="rect">
            <a:avLst/>
          </a:prstGeom>
        </p:spPr>
      </p:pic>
    </p:spTree>
    <p:extLst>
      <p:ext uri="{BB962C8B-B14F-4D97-AF65-F5344CB8AC3E}">
        <p14:creationId xmlns:p14="http://schemas.microsoft.com/office/powerpoint/2010/main" val="2090131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5276" y="548680"/>
            <a:ext cx="6912768" cy="1569660"/>
          </a:xfrm>
          <a:prstGeom prst="rect">
            <a:avLst/>
          </a:prstGeom>
          <a:noFill/>
        </p:spPr>
        <p:txBody>
          <a:bodyPr wrap="square" rtlCol="0">
            <a:spAutoFit/>
          </a:bodyPr>
          <a:lstStyle/>
          <a:p>
            <a:pPr algn="ctr"/>
            <a:r>
              <a:rPr lang="en-GB" sz="2400" dirty="0"/>
              <a:t>One of the most important dishes is "</a:t>
            </a:r>
            <a:r>
              <a:rPr lang="en-GB" sz="2400" dirty="0" err="1"/>
              <a:t>barszcz</a:t>
            </a:r>
            <a:r>
              <a:rPr lang="en-GB" sz="2400" dirty="0"/>
              <a:t>" (beetroot soup) and it's obligatory to have it</a:t>
            </a:r>
            <a:r>
              <a:rPr lang="en-GB" sz="2400" dirty="0" smtClean="0"/>
              <a:t>. </a:t>
            </a:r>
            <a:r>
              <a:rPr lang="en-GB" sz="2400" dirty="0"/>
              <a:t>The </a:t>
            </a:r>
            <a:r>
              <a:rPr lang="en-GB" sz="2400" dirty="0" err="1"/>
              <a:t>barszcz</a:t>
            </a:r>
            <a:r>
              <a:rPr lang="en-GB" sz="2400" dirty="0"/>
              <a:t> may be eaten with "</a:t>
            </a:r>
            <a:r>
              <a:rPr lang="en-GB" sz="2400" dirty="0" err="1"/>
              <a:t>uszka</a:t>
            </a:r>
            <a:r>
              <a:rPr lang="en-GB" sz="2400" dirty="0"/>
              <a:t>" (little dumplings with mushrooms</a:t>
            </a:r>
            <a:r>
              <a:rPr lang="en-GB" sz="2400" dirty="0" smtClean="0"/>
              <a:t>).</a:t>
            </a:r>
            <a:endParaRPr lang="en-GB"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628900"/>
            <a:ext cx="4680520" cy="2888332"/>
          </a:xfrm>
          <a:prstGeom prst="rect">
            <a:avLst/>
          </a:prstGeom>
        </p:spPr>
      </p:pic>
    </p:spTree>
    <p:extLst>
      <p:ext uri="{BB962C8B-B14F-4D97-AF65-F5344CB8AC3E}">
        <p14:creationId xmlns:p14="http://schemas.microsoft.com/office/powerpoint/2010/main" val="979107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Empty Place at the table</a:t>
            </a:r>
            <a:endParaRPr lang="en-GB" dirty="0"/>
          </a:p>
        </p:txBody>
      </p:sp>
      <p:sp>
        <p:nvSpPr>
          <p:cNvPr id="3" name="Content Placeholder 2"/>
          <p:cNvSpPr>
            <a:spLocks noGrp="1"/>
          </p:cNvSpPr>
          <p:nvPr>
            <p:ph idx="1"/>
          </p:nvPr>
        </p:nvSpPr>
        <p:spPr>
          <a:xfrm>
            <a:off x="611560" y="1340769"/>
            <a:ext cx="8229600" cy="1800199"/>
          </a:xfrm>
        </p:spPr>
        <p:txBody>
          <a:bodyPr>
            <a:normAutofit fontScale="85000" lnSpcReduction="20000"/>
          </a:bodyPr>
          <a:lstStyle/>
          <a:p>
            <a:pPr marL="0" indent="0" algn="ctr">
              <a:buNone/>
            </a:pPr>
            <a:r>
              <a:rPr lang="en-GB" dirty="0"/>
              <a:t>A place is often left empty at the meal table, for an unexpected guest. Polish people say that no one should be alone or </a:t>
            </a:r>
            <a:r>
              <a:rPr lang="en-GB" dirty="0" smtClean="0"/>
              <a:t>hungry on Christmas Eve, </a:t>
            </a:r>
            <a:r>
              <a:rPr lang="en-GB" dirty="0"/>
              <a:t>therefore if someone unexpectedly knocks on the door they are welcomed.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875" y="3429000"/>
            <a:ext cx="5810250" cy="2857500"/>
          </a:xfrm>
          <a:prstGeom prst="rect">
            <a:avLst/>
          </a:prstGeom>
        </p:spPr>
      </p:pic>
    </p:spTree>
    <p:extLst>
      <p:ext uri="{BB962C8B-B14F-4D97-AF65-F5344CB8AC3E}">
        <p14:creationId xmlns:p14="http://schemas.microsoft.com/office/powerpoint/2010/main" val="3310506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Hay under the table cloth</a:t>
            </a:r>
            <a:endParaRPr lang="en-GB" dirty="0"/>
          </a:p>
        </p:txBody>
      </p:sp>
      <p:sp>
        <p:nvSpPr>
          <p:cNvPr id="3" name="Content Placeholder 2"/>
          <p:cNvSpPr>
            <a:spLocks noGrp="1"/>
          </p:cNvSpPr>
          <p:nvPr>
            <p:ph idx="1"/>
          </p:nvPr>
        </p:nvSpPr>
        <p:spPr>
          <a:xfrm>
            <a:off x="457200" y="1412777"/>
            <a:ext cx="8229600" cy="1656184"/>
          </a:xfrm>
        </p:spPr>
        <p:txBody>
          <a:bodyPr/>
          <a:lstStyle/>
          <a:p>
            <a:pPr marL="0" indent="0" algn="ctr">
              <a:buNone/>
            </a:pPr>
            <a:r>
              <a:rPr lang="en-GB" dirty="0"/>
              <a:t>Sometimes straw is put on the floor of the room, or under the table cloth, to remind people that Jesus was born in a stable or cow shed.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3212976"/>
            <a:ext cx="3744416" cy="2485256"/>
          </a:xfrm>
          <a:prstGeom prst="rect">
            <a:avLst/>
          </a:prstGeom>
        </p:spPr>
      </p:pic>
    </p:spTree>
    <p:extLst>
      <p:ext uri="{BB962C8B-B14F-4D97-AF65-F5344CB8AC3E}">
        <p14:creationId xmlns:p14="http://schemas.microsoft.com/office/powerpoint/2010/main" val="1765241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Saint Nicholas brings the presents</a:t>
            </a:r>
            <a:endParaRPr lang="en-GB" dirty="0"/>
          </a:p>
        </p:txBody>
      </p:sp>
      <p:sp>
        <p:nvSpPr>
          <p:cNvPr id="3" name="Content Placeholder 2"/>
          <p:cNvSpPr>
            <a:spLocks noGrp="1"/>
          </p:cNvSpPr>
          <p:nvPr>
            <p:ph idx="1"/>
          </p:nvPr>
        </p:nvSpPr>
        <p:spPr>
          <a:xfrm>
            <a:off x="539552" y="5101209"/>
            <a:ext cx="8229600" cy="1756791"/>
          </a:xfrm>
        </p:spPr>
        <p:txBody>
          <a:bodyPr>
            <a:normAutofit fontScale="92500" lnSpcReduction="10000"/>
          </a:bodyPr>
          <a:lstStyle/>
          <a:p>
            <a:pPr marL="0" indent="0" algn="ctr">
              <a:buNone/>
            </a:pPr>
            <a:r>
              <a:rPr lang="en-GB" dirty="0"/>
              <a:t>St. Nicholas is a legendary figure connected with Christmas gift-givers like Santa Klaus. He is thought to have lived in the 4th century, and to have been born in Lycia in </a:t>
            </a:r>
            <a:r>
              <a:rPr lang="en-GB" dirty="0" smtClean="0"/>
              <a:t>Asia.</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1268760"/>
            <a:ext cx="2664296" cy="3861048"/>
          </a:xfrm>
          <a:prstGeom prst="rect">
            <a:avLst/>
          </a:prstGeom>
        </p:spPr>
      </p:pic>
    </p:spTree>
    <p:extLst>
      <p:ext uri="{BB962C8B-B14F-4D97-AF65-F5344CB8AC3E}">
        <p14:creationId xmlns:p14="http://schemas.microsoft.com/office/powerpoint/2010/main" val="3813641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476672"/>
            <a:ext cx="6912768" cy="830997"/>
          </a:xfrm>
          <a:prstGeom prst="rect">
            <a:avLst/>
          </a:prstGeom>
        </p:spPr>
        <p:txBody>
          <a:bodyPr wrap="square">
            <a:spAutoFit/>
          </a:bodyPr>
          <a:lstStyle/>
          <a:p>
            <a:pPr algn="ctr"/>
            <a:r>
              <a:rPr lang="en-GB" sz="2400" dirty="0"/>
              <a:t>Nicholas is thought to have been wealthy and to have given his gold away to help others.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1772816"/>
            <a:ext cx="4680520" cy="3888432"/>
          </a:xfrm>
          <a:prstGeom prst="rect">
            <a:avLst/>
          </a:prstGeom>
        </p:spPr>
      </p:pic>
    </p:spTree>
    <p:extLst>
      <p:ext uri="{BB962C8B-B14F-4D97-AF65-F5344CB8AC3E}">
        <p14:creationId xmlns:p14="http://schemas.microsoft.com/office/powerpoint/2010/main" val="260015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6152" y="260648"/>
            <a:ext cx="4824536" cy="954107"/>
          </a:xfrm>
          <a:prstGeom prst="rect">
            <a:avLst/>
          </a:prstGeom>
          <a:noFill/>
        </p:spPr>
        <p:txBody>
          <a:bodyPr wrap="square" rtlCol="0">
            <a:spAutoFit/>
          </a:bodyPr>
          <a:lstStyle/>
          <a:p>
            <a:pPr algn="ctr"/>
            <a:r>
              <a:rPr lang="en-GB" sz="2800" dirty="0" smtClean="0"/>
              <a:t>Presents can only be opened after the finished supper</a:t>
            </a:r>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74795"/>
            <a:ext cx="8382000" cy="4495800"/>
          </a:xfrm>
          <a:prstGeom prst="rect">
            <a:avLst/>
          </a:prstGeom>
        </p:spPr>
      </p:pic>
    </p:spTree>
    <p:extLst>
      <p:ext uri="{BB962C8B-B14F-4D97-AF65-F5344CB8AC3E}">
        <p14:creationId xmlns:p14="http://schemas.microsoft.com/office/powerpoint/2010/main" val="1224113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836712"/>
            <a:ext cx="6120680" cy="5184576"/>
          </a:xfrm>
          <a:prstGeom prst="rect">
            <a:avLst/>
          </a:prstGeom>
        </p:spPr>
      </p:pic>
    </p:spTree>
    <p:extLst>
      <p:ext uri="{BB962C8B-B14F-4D97-AF65-F5344CB8AC3E}">
        <p14:creationId xmlns:p14="http://schemas.microsoft.com/office/powerpoint/2010/main" val="2195242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Midnight Mass - </a:t>
            </a:r>
            <a:r>
              <a:rPr lang="en-GB" dirty="0" err="1" smtClean="0"/>
              <a:t>Pasterka</a:t>
            </a:r>
            <a:endParaRPr lang="en-GB" dirty="0"/>
          </a:p>
        </p:txBody>
      </p:sp>
      <p:sp>
        <p:nvSpPr>
          <p:cNvPr id="3" name="Content Placeholder 2"/>
          <p:cNvSpPr>
            <a:spLocks noGrp="1"/>
          </p:cNvSpPr>
          <p:nvPr>
            <p:ph idx="1"/>
          </p:nvPr>
        </p:nvSpPr>
        <p:spPr>
          <a:xfrm>
            <a:off x="457200" y="1600201"/>
            <a:ext cx="8229600" cy="1036712"/>
          </a:xfrm>
        </p:spPr>
        <p:txBody>
          <a:bodyPr>
            <a:normAutofit lnSpcReduction="10000"/>
          </a:bodyPr>
          <a:lstStyle/>
          <a:p>
            <a:pPr marL="0" indent="0" algn="ctr">
              <a:buNone/>
            </a:pPr>
            <a:r>
              <a:rPr lang="en-GB" dirty="0"/>
              <a:t>Christmas Eve is finished by going to Church for a Midnight Mass service.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2636912"/>
            <a:ext cx="4608512" cy="3744416"/>
          </a:xfrm>
          <a:prstGeom prst="rect">
            <a:avLst/>
          </a:prstGeom>
        </p:spPr>
      </p:pic>
    </p:spTree>
    <p:extLst>
      <p:ext uri="{BB962C8B-B14F-4D97-AF65-F5344CB8AC3E}">
        <p14:creationId xmlns:p14="http://schemas.microsoft.com/office/powerpoint/2010/main" val="2683206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411" y="188640"/>
            <a:ext cx="8424936" cy="3046988"/>
          </a:xfrm>
          <a:prstGeom prst="rect">
            <a:avLst/>
          </a:prstGeom>
        </p:spPr>
        <p:txBody>
          <a:bodyPr wrap="square">
            <a:spAutoFit/>
          </a:bodyPr>
          <a:lstStyle/>
          <a:p>
            <a:pPr algn="ctr"/>
            <a:r>
              <a:rPr lang="en-GB" sz="2400" dirty="0"/>
              <a:t>In Poland, </a:t>
            </a:r>
            <a:r>
              <a:rPr lang="en-GB" sz="2400" dirty="0" smtClean="0"/>
              <a:t>Advent</a:t>
            </a:r>
            <a:r>
              <a:rPr lang="en-GB" sz="2400" dirty="0"/>
              <a:t> is the </a:t>
            </a:r>
            <a:r>
              <a:rPr lang="en-GB" sz="2400" dirty="0" smtClean="0"/>
              <a:t>beginning of </a:t>
            </a:r>
            <a:r>
              <a:rPr lang="en-GB" sz="2400" dirty="0"/>
              <a:t>Christmas Time. It's a time when people try to be peaceful and remember </a:t>
            </a:r>
            <a:r>
              <a:rPr lang="en-GB" sz="2400" dirty="0" smtClean="0"/>
              <a:t>the real reason for Christmas. </a:t>
            </a:r>
            <a:r>
              <a:rPr lang="en-GB" sz="2400" dirty="0"/>
              <a:t>People try not to have excess of anything. Some people give up their </a:t>
            </a:r>
            <a:r>
              <a:rPr lang="en-GB" sz="2400" dirty="0" smtClean="0"/>
              <a:t>favourite </a:t>
            </a:r>
            <a:r>
              <a:rPr lang="en-GB" sz="2400" dirty="0"/>
              <a:t>foods or drinks and parties and discos are not widely held. Some people also go to Church quite frequently. There is the tradition of </a:t>
            </a:r>
            <a:r>
              <a:rPr lang="en-GB" sz="2400" dirty="0" smtClean="0"/>
              <a:t>the, </a:t>
            </a:r>
            <a:r>
              <a:rPr lang="en-GB" sz="2400" dirty="0"/>
              <a:t>special masses (or communion services) held at dawn and dedicated to </a:t>
            </a:r>
            <a:r>
              <a:rPr lang="en-GB" sz="2400" dirty="0" smtClean="0"/>
              <a:t>Mary for </a:t>
            </a:r>
            <a:r>
              <a:rPr lang="en-GB" sz="2400" dirty="0"/>
              <a:t>receiving the good </a:t>
            </a:r>
            <a:r>
              <a:rPr lang="en-GB" sz="2400" dirty="0" smtClean="0"/>
              <a:t>news from the Angel Gabriel.</a:t>
            </a:r>
            <a:endParaRPr lang="en-GB"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235628"/>
            <a:ext cx="5544616" cy="3361724"/>
          </a:xfrm>
          <a:prstGeom prst="rect">
            <a:avLst/>
          </a:prstGeom>
        </p:spPr>
      </p:pic>
    </p:spTree>
    <p:extLst>
      <p:ext uri="{BB962C8B-B14F-4D97-AF65-F5344CB8AC3E}">
        <p14:creationId xmlns:p14="http://schemas.microsoft.com/office/powerpoint/2010/main" val="3290759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days after Christmas are often spent with family and friends.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8" y="1600200"/>
            <a:ext cx="4525963" cy="4525963"/>
          </a:xfrm>
        </p:spPr>
      </p:pic>
    </p:spTree>
    <p:extLst>
      <p:ext uri="{BB962C8B-B14F-4D97-AF65-F5344CB8AC3E}">
        <p14:creationId xmlns:p14="http://schemas.microsoft.com/office/powerpoint/2010/main" val="4255672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People in Poland also like kissing under the </a:t>
            </a:r>
            <a:r>
              <a:rPr lang="en-GB" dirty="0" smtClean="0"/>
              <a:t>mistletoe!</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1844824"/>
            <a:ext cx="4752528" cy="4248472"/>
          </a:xfrm>
        </p:spPr>
      </p:pic>
    </p:spTree>
    <p:extLst>
      <p:ext uri="{BB962C8B-B14F-4D97-AF65-F5344CB8AC3E}">
        <p14:creationId xmlns:p14="http://schemas.microsoft.com/office/powerpoint/2010/main" val="459348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White Christmas in Poland</a:t>
            </a:r>
            <a:endParaRPr lang="en-GB" dirty="0"/>
          </a:p>
        </p:txBody>
      </p:sp>
      <p:sp>
        <p:nvSpPr>
          <p:cNvPr id="3" name="Content Placeholder 2"/>
          <p:cNvSpPr>
            <a:spLocks noGrp="1"/>
          </p:cNvSpPr>
          <p:nvPr>
            <p:ph idx="1"/>
          </p:nvPr>
        </p:nvSpPr>
        <p:spPr>
          <a:xfrm>
            <a:off x="467544" y="1268760"/>
            <a:ext cx="8229600" cy="1108720"/>
          </a:xfrm>
        </p:spPr>
        <p:txBody>
          <a:bodyPr/>
          <a:lstStyle/>
          <a:p>
            <a:pPr marL="0" indent="0" algn="ctr">
              <a:buNone/>
            </a:pPr>
            <a:r>
              <a:rPr lang="en-GB" dirty="0" smtClean="0"/>
              <a:t>In Poland Christmas holidays are usually white with loads of snow</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2492896"/>
            <a:ext cx="5904656" cy="4176464"/>
          </a:xfrm>
          <a:prstGeom prst="rect">
            <a:avLst/>
          </a:prstGeom>
        </p:spPr>
      </p:pic>
    </p:spTree>
    <p:extLst>
      <p:ext uri="{BB962C8B-B14F-4D97-AF65-F5344CB8AC3E}">
        <p14:creationId xmlns:p14="http://schemas.microsoft.com/office/powerpoint/2010/main" val="1770761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Wesolych</a:t>
            </a:r>
            <a:r>
              <a:rPr lang="en-GB" dirty="0" smtClean="0"/>
              <a:t> </a:t>
            </a:r>
            <a:r>
              <a:rPr lang="en-GB" dirty="0" err="1" smtClean="0"/>
              <a:t>Swiat</a:t>
            </a:r>
            <a:r>
              <a:rPr lang="en-GB" dirty="0" smtClean="0"/>
              <a:t>!</a:t>
            </a:r>
            <a:br>
              <a:rPr lang="en-GB" dirty="0" smtClean="0"/>
            </a:br>
            <a:r>
              <a:rPr lang="en-GB" dirty="0" smtClean="0"/>
              <a:t>Merry Christmas!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555254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60648"/>
            <a:ext cx="7992888" cy="1569660"/>
          </a:xfrm>
          <a:prstGeom prst="rect">
            <a:avLst/>
          </a:prstGeom>
        </p:spPr>
        <p:txBody>
          <a:bodyPr wrap="square">
            <a:spAutoFit/>
          </a:bodyPr>
          <a:lstStyle/>
          <a:p>
            <a:pPr algn="ctr"/>
            <a:r>
              <a:rPr lang="en-GB" sz="2400" dirty="0"/>
              <a:t>Before Christmas, children in schools and preschools take part in "</a:t>
            </a:r>
            <a:r>
              <a:rPr lang="en-GB" sz="2400" dirty="0" err="1"/>
              <a:t>Jasełka</a:t>
            </a:r>
            <a:r>
              <a:rPr lang="en-GB" sz="2400" dirty="0"/>
              <a:t>" (Nativity Plays). They are very popular and often more secular than religious. The Christmas story is also sometime put into modern times.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830308"/>
            <a:ext cx="7488832" cy="4767044"/>
          </a:xfrm>
          <a:prstGeom prst="rect">
            <a:avLst/>
          </a:prstGeom>
        </p:spPr>
      </p:pic>
    </p:spTree>
    <p:extLst>
      <p:ext uri="{BB962C8B-B14F-4D97-AF65-F5344CB8AC3E}">
        <p14:creationId xmlns:p14="http://schemas.microsoft.com/office/powerpoint/2010/main" val="1281175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Christmas Eve - </a:t>
            </a:r>
            <a:r>
              <a:rPr lang="en-GB" dirty="0" err="1" smtClean="0"/>
              <a:t>Wigilia</a:t>
            </a:r>
            <a:endParaRPr lang="en-GB" dirty="0"/>
          </a:p>
        </p:txBody>
      </p:sp>
      <p:sp>
        <p:nvSpPr>
          <p:cNvPr id="4" name="Content Placeholder 3"/>
          <p:cNvSpPr>
            <a:spLocks noGrp="1"/>
          </p:cNvSpPr>
          <p:nvPr>
            <p:ph idx="1"/>
          </p:nvPr>
        </p:nvSpPr>
        <p:spPr>
          <a:xfrm>
            <a:off x="457200" y="1600201"/>
            <a:ext cx="8229600" cy="1612775"/>
          </a:xfrm>
        </p:spPr>
        <p:txBody>
          <a:bodyPr>
            <a:normAutofit fontScale="70000" lnSpcReduction="20000"/>
          </a:bodyPr>
          <a:lstStyle/>
          <a:p>
            <a:pPr marL="0" indent="0" algn="ctr">
              <a:buNone/>
            </a:pPr>
            <a:r>
              <a:rPr lang="en-GB" dirty="0"/>
              <a:t>Christmas Eve is a very important and busy day. It's now often the most important day over Christmas .</a:t>
            </a:r>
            <a:r>
              <a:rPr lang="en-GB" dirty="0" smtClean="0"/>
              <a:t> </a:t>
            </a:r>
            <a:r>
              <a:rPr lang="en-GB" dirty="0"/>
              <a:t>Traditionally it was day of fasting and abstinence (not eating </a:t>
            </a:r>
            <a:r>
              <a:rPr lang="en-GB" dirty="0" smtClean="0"/>
              <a:t>anything until the Christmas Eve Supper) </a:t>
            </a:r>
            <a:r>
              <a:rPr lang="en-GB" dirty="0"/>
              <a:t>and meat is not normally allowed to be eaten in any form.</a:t>
            </a:r>
          </a:p>
          <a:p>
            <a:pPr marL="0" indent="0">
              <a:buNone/>
            </a:pPr>
            <a:r>
              <a:rPr lang="en-GB" dirty="0" smtClean="0"/>
              <a:t>      Christmas </a:t>
            </a:r>
            <a:r>
              <a:rPr lang="en-GB" dirty="0"/>
              <a:t>Eve is known as </a:t>
            </a:r>
            <a:r>
              <a:rPr lang="en-GB" dirty="0" err="1"/>
              <a:t>Wigilia</a:t>
            </a:r>
            <a:r>
              <a:rPr lang="en-GB" dirty="0"/>
              <a:t> (pronounced vee-GHEE-lee-uh).</a:t>
            </a: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212976"/>
            <a:ext cx="5184576" cy="3463280"/>
          </a:xfrm>
          <a:prstGeom prst="rect">
            <a:avLst/>
          </a:prstGeom>
        </p:spPr>
      </p:pic>
    </p:spTree>
    <p:extLst>
      <p:ext uri="{BB962C8B-B14F-4D97-AF65-F5344CB8AC3E}">
        <p14:creationId xmlns:p14="http://schemas.microsoft.com/office/powerpoint/2010/main" val="343964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Christmas Eve Supper</a:t>
            </a:r>
            <a:endParaRPr lang="en-GB" dirty="0"/>
          </a:p>
        </p:txBody>
      </p:sp>
      <p:sp>
        <p:nvSpPr>
          <p:cNvPr id="3" name="Content Placeholder 2"/>
          <p:cNvSpPr>
            <a:spLocks noGrp="1"/>
          </p:cNvSpPr>
          <p:nvPr>
            <p:ph idx="1"/>
          </p:nvPr>
        </p:nvSpPr>
        <p:spPr>
          <a:xfrm>
            <a:off x="349187" y="1124744"/>
            <a:ext cx="8229600" cy="1684783"/>
          </a:xfrm>
        </p:spPr>
        <p:txBody>
          <a:bodyPr>
            <a:normAutofit/>
          </a:bodyPr>
          <a:lstStyle/>
          <a:p>
            <a:r>
              <a:rPr lang="en-GB" sz="2400" dirty="0"/>
              <a:t>The main Christmas meal is eaten in the evening and is called "</a:t>
            </a:r>
            <a:r>
              <a:rPr lang="en-GB" sz="2400" dirty="0" err="1"/>
              <a:t>Kolacja</a:t>
            </a:r>
            <a:r>
              <a:rPr lang="en-GB" sz="2400" dirty="0"/>
              <a:t> </a:t>
            </a:r>
            <a:r>
              <a:rPr lang="en-GB" sz="2400" dirty="0" err="1"/>
              <a:t>wigilijna</a:t>
            </a:r>
            <a:r>
              <a:rPr lang="en-GB" sz="2400" dirty="0"/>
              <a:t>" (Christmas Eve supper). It's traditional that no food is eaten until the first star is seen in the sky! So children look at the night sky to spot the first star!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279" y="2780928"/>
            <a:ext cx="4536505" cy="3933056"/>
          </a:xfrm>
          <a:prstGeom prst="rect">
            <a:avLst/>
          </a:prstGeom>
        </p:spPr>
      </p:pic>
    </p:spTree>
    <p:extLst>
      <p:ext uri="{BB962C8B-B14F-4D97-AF65-F5344CB8AC3E}">
        <p14:creationId xmlns:p14="http://schemas.microsoft.com/office/powerpoint/2010/main" val="1859952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Just before the Supper</a:t>
            </a:r>
            <a:br>
              <a:rPr lang="en-GB" dirty="0" smtClean="0"/>
            </a:br>
            <a:r>
              <a:rPr lang="en-GB" dirty="0" smtClean="0"/>
              <a:t>Reading the Gospel</a:t>
            </a:r>
            <a:endParaRPr lang="en-GB" dirty="0"/>
          </a:p>
        </p:txBody>
      </p:sp>
      <p:sp>
        <p:nvSpPr>
          <p:cNvPr id="3" name="Content Placeholder 2"/>
          <p:cNvSpPr>
            <a:spLocks noGrp="1"/>
          </p:cNvSpPr>
          <p:nvPr>
            <p:ph idx="1"/>
          </p:nvPr>
        </p:nvSpPr>
        <p:spPr/>
        <p:txBody>
          <a:bodyPr/>
          <a:lstStyle/>
          <a:p>
            <a:pPr marL="0" indent="0">
              <a:buNone/>
            </a:pPr>
            <a:r>
              <a:rPr lang="en-GB" dirty="0" smtClean="0"/>
              <a:t>Before the meal it is a tradition to read the Gospel of Luke – The Christmas Story</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2852936"/>
            <a:ext cx="6350000" cy="3253730"/>
          </a:xfrm>
          <a:prstGeom prst="rect">
            <a:avLst/>
          </a:prstGeom>
        </p:spPr>
      </p:pic>
    </p:spTree>
    <p:extLst>
      <p:ext uri="{BB962C8B-B14F-4D97-AF65-F5344CB8AC3E}">
        <p14:creationId xmlns:p14="http://schemas.microsoft.com/office/powerpoint/2010/main" val="677445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Breaking and sharing “</a:t>
            </a:r>
            <a:r>
              <a:rPr lang="en-GB" dirty="0" err="1" smtClean="0"/>
              <a:t>Oplatek</a:t>
            </a:r>
            <a:r>
              <a:rPr lang="en-GB" dirty="0" smtClean="0"/>
              <a:t>”</a:t>
            </a:r>
            <a:endParaRPr lang="en-GB" dirty="0"/>
          </a:p>
        </p:txBody>
      </p:sp>
      <p:sp>
        <p:nvSpPr>
          <p:cNvPr id="3" name="Content Placeholder 2"/>
          <p:cNvSpPr>
            <a:spLocks noGrp="1"/>
          </p:cNvSpPr>
          <p:nvPr>
            <p:ph idx="1"/>
          </p:nvPr>
        </p:nvSpPr>
        <p:spPr>
          <a:xfrm>
            <a:off x="611560" y="1340768"/>
            <a:ext cx="8229600" cy="2188840"/>
          </a:xfrm>
        </p:spPr>
        <p:txBody>
          <a:bodyPr>
            <a:normAutofit fontScale="92500"/>
          </a:bodyPr>
          <a:lstStyle/>
          <a:p>
            <a:pPr marL="0" indent="0" algn="ctr">
              <a:buNone/>
            </a:pPr>
            <a:r>
              <a:rPr lang="en-GB" dirty="0" smtClean="0"/>
              <a:t>At </a:t>
            </a:r>
            <a:r>
              <a:rPr lang="en-GB" dirty="0"/>
              <a:t>the beginning of the meal, a large wafer biscuit called an '</a:t>
            </a:r>
            <a:r>
              <a:rPr lang="en-GB" dirty="0" err="1"/>
              <a:t>Oplatek</a:t>
            </a:r>
            <a:r>
              <a:rPr lang="en-GB" dirty="0"/>
              <a:t>', which has a picture of Mary, Joseph and Jesus on it, is passed around the table and everyone breaks a piece off and eats it.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356992"/>
            <a:ext cx="4320480" cy="3168352"/>
          </a:xfrm>
          <a:prstGeom prst="rect">
            <a:avLst/>
          </a:prstGeom>
        </p:spPr>
      </p:pic>
    </p:spTree>
    <p:extLst>
      <p:ext uri="{BB962C8B-B14F-4D97-AF65-F5344CB8AC3E}">
        <p14:creationId xmlns:p14="http://schemas.microsoft.com/office/powerpoint/2010/main" val="658673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235" y="1677001"/>
            <a:ext cx="6096000" cy="3912239"/>
          </a:xfrm>
          <a:prstGeom prst="rect">
            <a:avLst/>
          </a:prstGeom>
        </p:spPr>
      </p:pic>
      <p:sp>
        <p:nvSpPr>
          <p:cNvPr id="4" name="Rectangle 3"/>
          <p:cNvSpPr/>
          <p:nvPr/>
        </p:nvSpPr>
        <p:spPr>
          <a:xfrm>
            <a:off x="2270811" y="476672"/>
            <a:ext cx="4572000" cy="1200329"/>
          </a:xfrm>
          <a:prstGeom prst="rect">
            <a:avLst/>
          </a:prstGeom>
        </p:spPr>
        <p:txBody>
          <a:bodyPr>
            <a:spAutoFit/>
          </a:bodyPr>
          <a:lstStyle/>
          <a:p>
            <a:pPr algn="ctr"/>
            <a:r>
              <a:rPr lang="en-GB" sz="2400" dirty="0"/>
              <a:t>Sometimes a small piece may be given to any farm animals or pets that the family may have.</a:t>
            </a:r>
            <a:r>
              <a:rPr lang="en-GB" dirty="0"/>
              <a:t> </a:t>
            </a:r>
          </a:p>
        </p:txBody>
      </p:sp>
      <p:sp>
        <p:nvSpPr>
          <p:cNvPr id="5" name="Rectangle 4"/>
          <p:cNvSpPr/>
          <p:nvPr/>
        </p:nvSpPr>
        <p:spPr>
          <a:xfrm>
            <a:off x="2270811" y="5589240"/>
            <a:ext cx="4572000" cy="1200329"/>
          </a:xfrm>
          <a:prstGeom prst="rect">
            <a:avLst/>
          </a:prstGeom>
        </p:spPr>
        <p:txBody>
          <a:bodyPr>
            <a:spAutoFit/>
          </a:bodyPr>
          <a:lstStyle/>
          <a:p>
            <a:pPr algn="ctr"/>
            <a:r>
              <a:rPr lang="en-GB" sz="2400" dirty="0" smtClean="0"/>
              <a:t>Some people believe the animals and pets can speak to humans at midnight.</a:t>
            </a:r>
            <a:endParaRPr lang="en-GB" sz="2400" dirty="0"/>
          </a:p>
        </p:txBody>
      </p:sp>
    </p:spTree>
    <p:extLst>
      <p:ext uri="{BB962C8B-B14F-4D97-AF65-F5344CB8AC3E}">
        <p14:creationId xmlns:p14="http://schemas.microsoft.com/office/powerpoint/2010/main" val="1449359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smtClean="0"/>
              <a:t>12 Dishes</a:t>
            </a:r>
            <a:endParaRPr lang="en-GB" dirty="0"/>
          </a:p>
        </p:txBody>
      </p:sp>
      <p:sp>
        <p:nvSpPr>
          <p:cNvPr id="3" name="Content Placeholder 2"/>
          <p:cNvSpPr>
            <a:spLocks noGrp="1"/>
          </p:cNvSpPr>
          <p:nvPr>
            <p:ph idx="1"/>
          </p:nvPr>
        </p:nvSpPr>
        <p:spPr>
          <a:xfrm>
            <a:off x="539552" y="1196752"/>
            <a:ext cx="8229600" cy="1512168"/>
          </a:xfrm>
        </p:spPr>
        <p:txBody>
          <a:bodyPr>
            <a:normAutofit fontScale="85000" lnSpcReduction="20000"/>
          </a:bodyPr>
          <a:lstStyle/>
          <a:p>
            <a:pPr marL="0" indent="0" algn="ctr">
              <a:buNone/>
            </a:pPr>
            <a:r>
              <a:rPr lang="en-GB" dirty="0"/>
              <a:t>On the table there are 12 dishes - they are meant to give you good luck for the next 12 months. The meal is traditionally meat free, this is to remember the animals who took </a:t>
            </a:r>
            <a:r>
              <a:rPr lang="en-GB" dirty="0" smtClean="0"/>
              <a:t>take </a:t>
            </a:r>
            <a:r>
              <a:rPr lang="en-GB" dirty="0"/>
              <a:t>of the baby Jesus in the manger.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852936"/>
            <a:ext cx="5472608" cy="3816424"/>
          </a:xfrm>
          <a:prstGeom prst="rect">
            <a:avLst/>
          </a:prstGeom>
        </p:spPr>
      </p:pic>
    </p:spTree>
    <p:extLst>
      <p:ext uri="{BB962C8B-B14F-4D97-AF65-F5344CB8AC3E}">
        <p14:creationId xmlns:p14="http://schemas.microsoft.com/office/powerpoint/2010/main" val="1200708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605</Words>
  <Application>Microsoft Office PowerPoint</Application>
  <PresentationFormat>On-screen Show (4:3)</PresentationFormat>
  <Paragraphs>39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Christmas Traditions in Poland</vt:lpstr>
      <vt:lpstr>PowerPoint Presentation</vt:lpstr>
      <vt:lpstr>PowerPoint Presentation</vt:lpstr>
      <vt:lpstr>Christmas Eve - Wigilia</vt:lpstr>
      <vt:lpstr>Christmas Eve Supper</vt:lpstr>
      <vt:lpstr>Just before the Supper Reading the Gospel</vt:lpstr>
      <vt:lpstr>Breaking and sharing “Oplatek”</vt:lpstr>
      <vt:lpstr>PowerPoint Presentation</vt:lpstr>
      <vt:lpstr>12 Dishes</vt:lpstr>
      <vt:lpstr>Everybody needs to try everything</vt:lpstr>
      <vt:lpstr>Carp and Beetroot Soup</vt:lpstr>
      <vt:lpstr>PowerPoint Presentation</vt:lpstr>
      <vt:lpstr>An Empty Place at the table</vt:lpstr>
      <vt:lpstr>Hay under the table cloth</vt:lpstr>
      <vt:lpstr>Saint Nicholas brings the presents</vt:lpstr>
      <vt:lpstr>PowerPoint Presentation</vt:lpstr>
      <vt:lpstr>PowerPoint Presentation</vt:lpstr>
      <vt:lpstr>PowerPoint Presentation</vt:lpstr>
      <vt:lpstr>Midnight Mass - Pasterka</vt:lpstr>
      <vt:lpstr>The days after Christmas are often spent with family and friends.</vt:lpstr>
      <vt:lpstr>People in Poland also like kissing under the mistletoe!</vt:lpstr>
      <vt:lpstr>White Christmas in Poland</vt:lpstr>
      <vt:lpstr>Wesolych Swiat! Merry Christmas!</vt:lpstr>
    </vt:vector>
  </TitlesOfParts>
  <Company>Audio Visual Machines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Traditions in Poland</dc:title>
  <dc:creator>Victor Basiak</dc:creator>
  <cp:lastModifiedBy>Victor Basiak</cp:lastModifiedBy>
  <cp:revision>19</cp:revision>
  <dcterms:created xsi:type="dcterms:W3CDTF">2016-12-15T22:36:08Z</dcterms:created>
  <dcterms:modified xsi:type="dcterms:W3CDTF">2016-12-16T08:34:22Z</dcterms:modified>
</cp:coreProperties>
</file>