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9" r:id="rId3"/>
    <p:sldId id="260" r:id="rId4"/>
    <p:sldId id="293" r:id="rId5"/>
    <p:sldId id="294" r:id="rId6"/>
    <p:sldId id="295" r:id="rId7"/>
    <p:sldId id="296" r:id="rId8"/>
    <p:sldId id="297" r:id="rId9"/>
    <p:sldId id="268"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94660"/>
  </p:normalViewPr>
  <p:slideViewPr>
    <p:cSldViewPr>
      <p:cViewPr>
        <p:scale>
          <a:sx n="72" d="100"/>
          <a:sy n="72" d="100"/>
        </p:scale>
        <p:origin x="-65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17/06/2020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17/06/2020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17/06/2020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17/06/2020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qLNxJe4L2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Q0dxGGfVcdY&amp;feature=emb_rel_pause"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2&amp;v=G5A19Z_YGSM&amp;feature=emb_logo" TargetMode="External"/><Relationship Id="rId2" Type="http://schemas.openxmlformats.org/officeDocument/2006/relationships/hyperlink" Target="https://www.youtube.com/watch?v=fYTbxnMgCfk"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time_continue=10&amp;v=qY1Jjr0FWaY&amp;feature=emb_logo"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368151"/>
          </a:xfrm>
        </p:spPr>
        <p:txBody>
          <a:bodyPr/>
          <a:lstStyle/>
          <a:p>
            <a:r>
              <a:rPr lang="en-GB" dirty="0" smtClean="0">
                <a:latin typeface="SassoonCRInfantMedium" panose="02000603020000020003" pitchFamily="2" charset="0"/>
              </a:rPr>
              <a:t>Thursday </a:t>
            </a:r>
            <a:r>
              <a:rPr lang="en-GB" dirty="0" smtClean="0">
                <a:latin typeface="SassoonCRInfantMedium" panose="02000603020000020003" pitchFamily="2" charset="0"/>
              </a:rPr>
              <a:t>18-6-20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2924944"/>
            <a:ext cx="5712179" cy="2664296"/>
          </a:xfrm>
        </p:spPr>
        <p:txBody>
          <a:bodyPr/>
          <a:lstStyle/>
          <a:p>
            <a:r>
              <a:rPr lang="en-GB" sz="3200" dirty="0" smtClean="0">
                <a:latin typeface="SassoonCRInfantMedium" panose="02000603020000020003" pitchFamily="2" charset="0"/>
              </a:rPr>
              <a:t>Good Morning Everyone!</a:t>
            </a:r>
          </a:p>
          <a:p>
            <a:endParaRPr lang="en-GB" dirty="0"/>
          </a:p>
        </p:txBody>
      </p:sp>
      <p:pic>
        <p:nvPicPr>
          <p:cNvPr id="1027" name="Picture 3" descr="C:\Users\marianne.docherty\AppData\Local\Microsoft\Windows\INetCache\IE\M9SR5U1H\1200px-Road_Runne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303" y="3645024"/>
            <a:ext cx="2109801"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2052" name="Picture 4" descr="C:\Users\marianne.docherty\AppData\Local\Microsoft\Windows\INetCache\IE\M1OIXKJY\smileyface_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66" y="2996952"/>
            <a:ext cx="29591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t>Daily </a:t>
            </a:r>
            <a:r>
              <a:rPr lang="en-GB" dirty="0" smtClean="0"/>
              <a:t>Exercise</a:t>
            </a:r>
            <a:endParaRPr lang="en-GB" dirty="0" smtClean="0"/>
          </a:p>
          <a:p>
            <a:r>
              <a:rPr lang="en-GB" dirty="0" err="1" smtClean="0"/>
              <a:t>Sumdog</a:t>
            </a:r>
            <a:r>
              <a:rPr lang="en-GB" dirty="0" smtClean="0"/>
              <a:t> Times Tables </a:t>
            </a:r>
            <a:r>
              <a:rPr lang="en-GB" dirty="0" smtClean="0"/>
              <a:t>Task</a:t>
            </a:r>
            <a:endParaRPr lang="en-GB" dirty="0" smtClean="0"/>
          </a:p>
          <a:p>
            <a:r>
              <a:rPr lang="en-GB" dirty="0" smtClean="0"/>
              <a:t>Reading</a:t>
            </a:r>
            <a:endParaRPr lang="en-GB" dirty="0" smtClean="0"/>
          </a:p>
          <a:p>
            <a:r>
              <a:rPr lang="en-GB" dirty="0" smtClean="0"/>
              <a:t>Topic</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normAutofit/>
          </a:bodyPr>
          <a:lstStyle/>
          <a:p>
            <a:r>
              <a:rPr lang="en-GB" dirty="0" smtClean="0">
                <a:latin typeface="SassoonCRInfantMedium" panose="02000603020000020003" pitchFamily="2" charset="0"/>
              </a:rPr>
              <a:t>Today’s challenge is:-</a:t>
            </a:r>
          </a:p>
          <a:p>
            <a:r>
              <a:rPr lang="en-GB" dirty="0">
                <a:hlinkClick r:id="rId3"/>
              </a:rPr>
              <a:t>https://www.youtube.com/watch?v=uqLNxJe4L2I</a:t>
            </a:r>
            <a:endParaRPr lang="en-GB" dirty="0" smtClean="0"/>
          </a:p>
          <a:p>
            <a:r>
              <a:rPr lang="en-GB" dirty="0" smtClean="0">
                <a:latin typeface="SassoonCRInfantMedium" panose="02000603020000020003" pitchFamily="2" charset="0"/>
              </a:rPr>
              <a:t>You could also go for a run or a walk or join the Body Coach at 9am.</a:t>
            </a:r>
          </a:p>
          <a:p>
            <a:pPr marL="0" indent="0">
              <a:buNone/>
            </a:pPr>
            <a:r>
              <a:rPr lang="en-GB" dirty="0">
                <a:latin typeface="SassoonCRInfantMedium" panose="02000603020000020003" pitchFamily="2" charset="0"/>
              </a:rPr>
              <a:t> </a:t>
            </a: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ianne.docherty\AppData\Local\Microsoft\Windows\INetCache\IE\A932XLRN\haruki-murakami-arte-di-correre_La-chiave-di-Sophia-w855h4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3551" y="4076700"/>
            <a:ext cx="3528392" cy="151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908720"/>
            <a:ext cx="6965245" cy="595193"/>
          </a:xfrm>
        </p:spPr>
        <p:txBody>
          <a:bodyPr>
            <a:noAutofit/>
          </a:bodyPr>
          <a:lstStyle/>
          <a:p>
            <a:r>
              <a:rPr lang="en-GB" sz="3600" u="sng" dirty="0" smtClean="0">
                <a:latin typeface="SassoonCRInfantMedium" panose="02000603020000020003" pitchFamily="2" charset="0"/>
              </a:rPr>
              <a:t>Morning Starter</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556792"/>
            <a:ext cx="6196405" cy="4104456"/>
          </a:xfrm>
        </p:spPr>
        <p:txBody>
          <a:bodyPr>
            <a:normAutofit fontScale="47500" lnSpcReduction="20000"/>
          </a:bodyPr>
          <a:lstStyle/>
          <a:p>
            <a:pPr marL="0" indent="0">
              <a:buNone/>
            </a:pPr>
            <a:endParaRPr lang="en-GB" sz="2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You still have today and tomorrow</a:t>
            </a:r>
            <a:r>
              <a:rPr lang="en-GB" sz="3800" dirty="0" smtClean="0">
                <a:latin typeface="SassoonCRInfantMedium" panose="02000603020000020003" pitchFamily="2" charset="0"/>
              </a:rPr>
              <a:t> </a:t>
            </a:r>
            <a:r>
              <a:rPr lang="en-GB" sz="3800" dirty="0" smtClean="0">
                <a:latin typeface="SassoonCRInfantMedium" panose="02000603020000020003" pitchFamily="2" charset="0"/>
              </a:rPr>
              <a:t>to complete this week’s </a:t>
            </a:r>
            <a:r>
              <a:rPr lang="en-GB" sz="3800" dirty="0" smtClean="0">
                <a:latin typeface="SassoonCRInfantMedium" panose="02000603020000020003" pitchFamily="2" charset="0"/>
              </a:rPr>
              <a:t>Maths Challenge</a:t>
            </a:r>
            <a:r>
              <a:rPr lang="en-GB" sz="3800" dirty="0" smtClean="0">
                <a:latin typeface="SassoonCRInfantMedium" panose="02000603020000020003" pitchFamily="2" charset="0"/>
              </a:rPr>
              <a:t> on </a:t>
            </a:r>
            <a:r>
              <a:rPr lang="en-GB" sz="3800" dirty="0" err="1" smtClean="0">
                <a:solidFill>
                  <a:srgbClr val="FF0000"/>
                </a:solidFill>
                <a:latin typeface="SassoonCRInfantMedium" panose="02000603020000020003" pitchFamily="2" charset="0"/>
              </a:rPr>
              <a:t>Sumdog</a:t>
            </a:r>
            <a:r>
              <a:rPr lang="en-GB" sz="3800" dirty="0" smtClean="0">
                <a:latin typeface="SassoonCRInfantMedium" panose="02000603020000020003" pitchFamily="2" charset="0"/>
              </a:rPr>
              <a:t>. </a:t>
            </a:r>
            <a:r>
              <a:rPr lang="en-GB" sz="3800" dirty="0" smtClean="0">
                <a:latin typeface="SassoonCRInfantMedium" panose="02000603020000020003" pitchFamily="2" charset="0"/>
              </a:rPr>
              <a:t>If you have already completed this task, I have set an additional Times Table Challenge which is available for today only</a:t>
            </a:r>
            <a:r>
              <a:rPr lang="en-GB" sz="3800" dirty="0" smtClean="0">
                <a:latin typeface="SassoonCRInfantMedium" panose="02000603020000020003" pitchFamily="2" charset="0"/>
              </a:rPr>
              <a:t>. </a:t>
            </a:r>
            <a:r>
              <a:rPr lang="en-GB" sz="3800" dirty="0" smtClean="0">
                <a:latin typeface="SassoonCRInfantMedium" panose="02000603020000020003" pitchFamily="2" charset="0"/>
              </a:rPr>
              <a:t>I will award points </a:t>
            </a:r>
            <a:r>
              <a:rPr lang="en-GB" sz="3800" dirty="0" smtClean="0">
                <a:latin typeface="SassoonCRInfantMedium" panose="02000603020000020003" pitchFamily="2" charset="0"/>
              </a:rPr>
              <a:t>tomorrow</a:t>
            </a:r>
            <a:r>
              <a:rPr lang="en-GB" sz="3800" dirty="0" smtClean="0">
                <a:latin typeface="SassoonCRInfantMedium" panose="02000603020000020003" pitchFamily="2" charset="0"/>
              </a:rPr>
              <a:t>.</a:t>
            </a:r>
            <a:endParaRPr lang="en-GB" sz="3800" dirty="0" smtClean="0">
              <a:latin typeface="SassoonCRInfantMedium" panose="02000603020000020003" pitchFamily="2" charset="0"/>
            </a:endParaRPr>
          </a:p>
          <a:p>
            <a:pPr marL="0" indent="0">
              <a:buNone/>
            </a:pPr>
            <a:endParaRPr lang="en-GB" sz="3300" dirty="0">
              <a:latin typeface="SassoonCRInfantMedium" panose="02000603020000020003" pitchFamily="2" charset="0"/>
            </a:endParaRPr>
          </a:p>
          <a:p>
            <a:pPr marL="0" indent="0">
              <a:buNone/>
            </a:pPr>
            <a:endParaRPr lang="en-GB" sz="2800" dirty="0" smtClean="0">
              <a:latin typeface="SassoonCRInfantMedium" panose="02000603020000020003" pitchFamily="2" charset="0"/>
            </a:endParaRPr>
          </a:p>
          <a:p>
            <a:pPr marL="0" indent="0">
              <a:buNone/>
            </a:pPr>
            <a:endParaRPr lang="en-GB" sz="56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sz="33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If you have log-in details for IDL Maths please continue to access this as normal.</a:t>
            </a:r>
          </a:p>
          <a:p>
            <a:pPr marL="0" indent="0">
              <a:buNone/>
            </a:pPr>
            <a:endParaRPr lang="en-GB" sz="3100" dirty="0">
              <a:latin typeface="SassoonCRInfantMedium" panose="02000603020000020003" pitchFamily="2" charset="0"/>
            </a:endParaRPr>
          </a:p>
          <a:p>
            <a:pPr marL="0" indent="0">
              <a:buNone/>
            </a:pPr>
            <a:r>
              <a:rPr lang="en-GB" b="1" dirty="0" smtClean="0"/>
              <a:t> </a:t>
            </a:r>
          </a:p>
        </p:txBody>
      </p:sp>
      <p:sp>
        <p:nvSpPr>
          <p:cNvPr id="5" name="Rectangle 4"/>
          <p:cNvSpPr/>
          <p:nvPr/>
        </p:nvSpPr>
        <p:spPr>
          <a:xfrm>
            <a:off x="2499958" y="2967335"/>
            <a:ext cx="41440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Medium" panose="02000603020000020003" pitchFamily="2" charset="0"/>
              </a:rPr>
              <a:t>SUMDOG</a:t>
            </a:r>
            <a:endParaRPr lang="en-GB"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17644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80729"/>
            <a:ext cx="6965245" cy="648072"/>
          </a:xfrm>
        </p:spPr>
        <p:txBody>
          <a:bodyPr>
            <a:normAutofit fontScale="90000"/>
          </a:bodyPr>
          <a:lstStyle/>
          <a:p>
            <a:r>
              <a:rPr lang="en-GB" dirty="0" smtClean="0">
                <a:latin typeface="SassoonCRInfantMedium" panose="02000603020000020003" pitchFamily="2" charset="0"/>
              </a:rPr>
              <a:t>Literacy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88840"/>
            <a:ext cx="6196405" cy="3528392"/>
          </a:xfrm>
        </p:spPr>
        <p:txBody>
          <a:bodyPr>
            <a:normAutofit fontScale="77500" lnSpcReduction="20000"/>
          </a:bodyPr>
          <a:lstStyle/>
          <a:p>
            <a:r>
              <a:rPr lang="en-GB" sz="2200" dirty="0" smtClean="0">
                <a:latin typeface="SassoonCRInfantMedium" panose="02000603020000020003" pitchFamily="2" charset="0"/>
              </a:rPr>
              <a:t>Today, we’re going to do read the next 6 chapters of ‘Wonder’. </a:t>
            </a:r>
            <a:r>
              <a:rPr lang="en-GB" sz="2200" dirty="0" smtClean="0">
                <a:latin typeface="SassoonCRInfantMedium" panose="02000603020000020003" pitchFamily="2" charset="0"/>
              </a:rPr>
              <a:t>[‘</a:t>
            </a:r>
            <a:r>
              <a:rPr lang="en-GB" sz="2200" dirty="0" smtClean="0">
                <a:latin typeface="SassoonCRInfantMedium" panose="02000603020000020003" pitchFamily="2" charset="0"/>
              </a:rPr>
              <a:t>Genetics 101</a:t>
            </a:r>
            <a:r>
              <a:rPr lang="en-GB" sz="2200" dirty="0" smtClean="0">
                <a:latin typeface="SassoonCRInfantMedium" panose="02000603020000020003" pitchFamily="2" charset="0"/>
              </a:rPr>
              <a:t>’, ‘</a:t>
            </a:r>
            <a:r>
              <a:rPr lang="en-GB" sz="2200" dirty="0" smtClean="0">
                <a:latin typeface="SassoonCRInfantMedium" panose="02000603020000020003" pitchFamily="2" charset="0"/>
              </a:rPr>
              <a:t>The Punnett Square</a:t>
            </a:r>
            <a:r>
              <a:rPr lang="en-GB" sz="2200" dirty="0" smtClean="0">
                <a:latin typeface="SassoonCRInfantMedium" panose="02000603020000020003" pitchFamily="2" charset="0"/>
              </a:rPr>
              <a:t>’ ‘</a:t>
            </a:r>
            <a:r>
              <a:rPr lang="en-GB" sz="2200" dirty="0" smtClean="0">
                <a:latin typeface="SassoonCRInfantMedium" panose="02000603020000020003" pitchFamily="2" charset="0"/>
              </a:rPr>
              <a:t>Out with the Old</a:t>
            </a:r>
            <a:r>
              <a:rPr lang="en-GB" sz="2200" dirty="0" smtClean="0">
                <a:latin typeface="SassoonCRInfantMedium" panose="02000603020000020003" pitchFamily="2" charset="0"/>
              </a:rPr>
              <a:t>’, ‘October 31’, ‘</a:t>
            </a:r>
            <a:r>
              <a:rPr lang="en-GB" sz="2200" dirty="0" smtClean="0">
                <a:latin typeface="SassoonCRInfantMedium" panose="02000603020000020003" pitchFamily="2" charset="0"/>
              </a:rPr>
              <a:t>Trick or Treat</a:t>
            </a:r>
            <a:r>
              <a:rPr lang="en-GB" sz="2200" dirty="0" smtClean="0">
                <a:latin typeface="SassoonCRInfantMedium" panose="02000603020000020003" pitchFamily="2" charset="0"/>
              </a:rPr>
              <a:t>’ </a:t>
            </a:r>
            <a:r>
              <a:rPr lang="en-GB" sz="2200" dirty="0" smtClean="0">
                <a:latin typeface="SassoonCRInfantMedium" panose="02000603020000020003" pitchFamily="2" charset="0"/>
              </a:rPr>
              <a:t>and </a:t>
            </a:r>
            <a:r>
              <a:rPr lang="en-GB" sz="2200" dirty="0" smtClean="0">
                <a:latin typeface="SassoonCRInfantMedium" panose="02000603020000020003" pitchFamily="2" charset="0"/>
              </a:rPr>
              <a:t>‘</a:t>
            </a:r>
            <a:r>
              <a:rPr lang="en-GB" sz="2200" dirty="0" smtClean="0">
                <a:latin typeface="SassoonCRInfantMedium" panose="02000603020000020003" pitchFamily="2" charset="0"/>
              </a:rPr>
              <a:t>Time to Think</a:t>
            </a:r>
            <a:r>
              <a:rPr lang="en-GB" sz="2200" dirty="0" smtClean="0">
                <a:latin typeface="SassoonCRInfantMedium" panose="02000603020000020003" pitchFamily="2" charset="0"/>
              </a:rPr>
              <a:t>’]. </a:t>
            </a:r>
            <a:r>
              <a:rPr lang="en-GB" sz="2200" dirty="0" smtClean="0">
                <a:latin typeface="SassoonCRInfantMedium" panose="02000603020000020003" pitchFamily="2" charset="0"/>
              </a:rPr>
              <a:t>The chapters are all very short.</a:t>
            </a:r>
          </a:p>
          <a:p>
            <a:pPr marL="0" indent="0">
              <a:buNone/>
            </a:pPr>
            <a:endParaRPr lang="en-GB" sz="2200" dirty="0" smtClean="0">
              <a:latin typeface="SassoonCRInfantMedium" panose="02000603020000020003" pitchFamily="2" charset="0"/>
            </a:endParaRPr>
          </a:p>
          <a:p>
            <a:r>
              <a:rPr lang="en-GB" sz="2200" dirty="0" smtClean="0">
                <a:latin typeface="SassoonCRInfantMedium" panose="02000603020000020003" pitchFamily="2" charset="0"/>
              </a:rPr>
              <a:t>Click on the link to listen to the story. </a:t>
            </a:r>
          </a:p>
          <a:p>
            <a:endParaRPr lang="en-GB" sz="2200" dirty="0" smtClean="0">
              <a:latin typeface="SassoonCRInfantMedium" panose="02000603020000020003" pitchFamily="2" charset="0"/>
            </a:endParaRPr>
          </a:p>
          <a:p>
            <a:r>
              <a:rPr lang="en-GB" sz="2200" dirty="0">
                <a:hlinkClick r:id="rId2"/>
              </a:rPr>
              <a:t>https://www.youtube.com/watch?v=Q0dxGGfVcdY&amp;feature=emb_rel_pause</a:t>
            </a:r>
            <a:endParaRPr lang="en-GB" sz="2200" dirty="0" smtClean="0"/>
          </a:p>
          <a:p>
            <a:pPr marL="0" indent="0">
              <a:buNone/>
            </a:pPr>
            <a:endParaRPr lang="en-GB" sz="2200" dirty="0" smtClean="0">
              <a:latin typeface="SassoonCRInfantMedium" panose="02000603020000020003" pitchFamily="2" charset="0"/>
            </a:endParaRPr>
          </a:p>
          <a:p>
            <a:r>
              <a:rPr lang="en-GB" sz="2200" dirty="0" smtClean="0">
                <a:latin typeface="SassoonCRInfantMedium" panose="02000603020000020003" pitchFamily="2" charset="0"/>
              </a:rPr>
              <a:t>Your task, today, is just to listen to the story. There is no written task.</a:t>
            </a:r>
          </a:p>
          <a:p>
            <a:pPr marL="0" indent="0">
              <a:buNone/>
            </a:pPr>
            <a:endParaRPr lang="en-GB" sz="1800" dirty="0" smtClean="0">
              <a:latin typeface="SassoonCRInfantMedium" panose="02000603020000020003" pitchFamily="2" charset="0"/>
            </a:endParaRPr>
          </a:p>
          <a:p>
            <a:pPr marL="0" indent="0">
              <a:buNone/>
            </a:pPr>
            <a:r>
              <a:rPr lang="en-GB" sz="1800" dirty="0" smtClean="0">
                <a:latin typeface="SassoonCRInfantMedium" panose="02000603020000020003" pitchFamily="2" charset="0"/>
              </a:rPr>
              <a:t>     </a:t>
            </a: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3074" name="Picture 2" descr="C:\Users\marianne.docherty\AppData\Local\Microsoft\Windows\INetCache\IE\IKH0WW8E\13471112763_089bf2511f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IKH0WW8E\13471112763_089bf2511f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64704"/>
            <a:ext cx="83972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25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latin typeface="SassoonCRInfantMedium" panose="02000603020000020003" pitchFamily="2" charset="0"/>
              </a:rPr>
              <a:t>The Clearances</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normAutofit fontScale="92500" lnSpcReduction="20000"/>
          </a:bodyPr>
          <a:lstStyle/>
          <a:p>
            <a:r>
              <a:rPr lang="en-GB" sz="1800" dirty="0" smtClean="0">
                <a:latin typeface="SassoonCRInfantMedium" panose="02000603020000020003" pitchFamily="2" charset="0"/>
              </a:rPr>
              <a:t>After the brutal treatment of the highland communities by the Duke of Cumberland[Butcher Cumberland], laws were introduced which prohibited </a:t>
            </a:r>
            <a:r>
              <a:rPr lang="en-GB" sz="1800" dirty="0" smtClean="0">
                <a:solidFill>
                  <a:srgbClr val="FF0000"/>
                </a:solidFill>
                <a:latin typeface="SassoonCRInfantMedium" panose="02000603020000020003" pitchFamily="2" charset="0"/>
              </a:rPr>
              <a:t>the speaking of the Gaelic language, the wearing of tartan and the playing of the bagpipes. </a:t>
            </a:r>
            <a:r>
              <a:rPr lang="en-GB" sz="1800" dirty="0" smtClean="0">
                <a:latin typeface="SassoonCRInfantMedium" panose="02000603020000020003" pitchFamily="2" charset="0"/>
              </a:rPr>
              <a:t>However, as if this was not bad enough, life became even harder for this community. </a:t>
            </a:r>
          </a:p>
          <a:p>
            <a:r>
              <a:rPr lang="en-GB" sz="1800" dirty="0" smtClean="0">
                <a:latin typeface="SassoonCRInfantMedium" panose="02000603020000020003" pitchFamily="2" charset="0"/>
              </a:rPr>
              <a:t>Landowners decided it was more profitable to have sheep on their land rather than small crofts. Whole communities were brutally evicted and forced from their homes and land. Although this has become known as The Clearances, nowadays we would call this ‘genocide’. Many people were forced to live close to the coast where they tried to live off the sea, many of them faced famine and died of starvation. Others were burned in their homes or forced to leave Scotland to emigrate to Canada and the USA to start a new life. This is the reason why, even today, the highlands are under populated and appear empty. They were not always like this.</a:t>
            </a:r>
            <a:endParaRPr lang="en-GB" sz="1800" dirty="0">
              <a:latin typeface="SassoonCRInfantMedium" panose="02000603020000020003" pitchFamily="2" charset="0"/>
            </a:endParaRPr>
          </a:p>
        </p:txBody>
      </p:sp>
      <p:pic>
        <p:nvPicPr>
          <p:cNvPr id="1026" name="Picture 2" descr="C:\Users\marianne.docherty\AppData\Local\Microsoft\Windows\INetCache\IE\VPM0XAD3\2205080_1c6386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836712"/>
            <a:ext cx="1296144" cy="773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VPM0XAD3\1200px-The_Famous_Blueno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845592"/>
            <a:ext cx="1274088"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4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normAutofit/>
          </a:bodyPr>
          <a:lstStyle/>
          <a:p>
            <a:r>
              <a:rPr lang="en-GB" sz="3600" dirty="0" smtClean="0">
                <a:latin typeface="SassoonCRInfantMedium" panose="02000603020000020003" pitchFamily="2" charset="0"/>
              </a:rPr>
              <a:t>The Duke of Sutherland</a:t>
            </a:r>
            <a:endParaRPr lang="en-GB" sz="3600"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normAutofit fontScale="92500" lnSpcReduction="20000"/>
          </a:bodyPr>
          <a:lstStyle/>
          <a:p>
            <a:r>
              <a:rPr lang="en-GB" sz="1800" dirty="0" smtClean="0">
                <a:latin typeface="SassoonCRInfantMedium" panose="02000603020000020003" pitchFamily="2" charset="0"/>
              </a:rPr>
              <a:t>One rich landowner, who was notorious for his brutal treatment of the highland people and communities in the North of Scotland, was the Duke of Sutherland. Ironically there is a statue in honour of this ruthless man, which stands on a hilltop above the village of </a:t>
            </a:r>
            <a:r>
              <a:rPr lang="en-GB" sz="1800" dirty="0" err="1" smtClean="0">
                <a:latin typeface="SassoonCRInfantMedium" panose="02000603020000020003" pitchFamily="2" charset="0"/>
              </a:rPr>
              <a:t>Golspie</a:t>
            </a:r>
            <a:r>
              <a:rPr lang="en-GB" sz="1800" dirty="0" smtClean="0">
                <a:latin typeface="SassoonCRInfantMedium" panose="02000603020000020003" pitchFamily="2" charset="0"/>
              </a:rPr>
              <a:t>. For many years, many people have supported the idea of the statue being removed and with the recent removal of statues after the Black Lives Matter protests, this discussion has once again come to the fore.</a:t>
            </a:r>
          </a:p>
          <a:p>
            <a:r>
              <a:rPr lang="en-GB" sz="1800" dirty="0" smtClean="0">
                <a:latin typeface="SassoonCRInfantMedium" panose="02000603020000020003" pitchFamily="2" charset="0"/>
              </a:rPr>
              <a:t>Your task: - Read the </a:t>
            </a:r>
            <a:r>
              <a:rPr lang="en-GB" sz="1800" dirty="0" err="1" smtClean="0">
                <a:latin typeface="SassoonCRInfantMedium" panose="02000603020000020003" pitchFamily="2" charset="0"/>
              </a:rPr>
              <a:t>powerpoint</a:t>
            </a:r>
            <a:r>
              <a:rPr lang="en-GB" sz="1800" dirty="0" smtClean="0">
                <a:latin typeface="SassoonCRInfantMedium" panose="02000603020000020003" pitchFamily="2" charset="0"/>
              </a:rPr>
              <a:t> attached to the blog.</a:t>
            </a:r>
          </a:p>
          <a:p>
            <a:r>
              <a:rPr lang="en-GB" sz="1800" dirty="0" smtClean="0">
                <a:latin typeface="SassoonCRInfantMedium" panose="02000603020000020003" pitchFamily="2" charset="0"/>
              </a:rPr>
              <a:t>Please also watch the short animation:-</a:t>
            </a:r>
          </a:p>
          <a:p>
            <a:r>
              <a:rPr lang="en-GB" sz="1800" dirty="0">
                <a:hlinkClick r:id="rId2"/>
              </a:rPr>
              <a:t>https://</a:t>
            </a:r>
            <a:r>
              <a:rPr lang="en-GB" sz="1800" dirty="0" smtClean="0">
                <a:hlinkClick r:id="rId2"/>
              </a:rPr>
              <a:t>www.youtube.com/watch?v=fYTbxnMgCfk</a:t>
            </a:r>
            <a:endParaRPr lang="en-GB" sz="1800" dirty="0" smtClean="0"/>
          </a:p>
          <a:p>
            <a:r>
              <a:rPr lang="en-GB" sz="1800" dirty="0" smtClean="0">
                <a:latin typeface="SassoonCRInfantMedium" panose="02000603020000020003" pitchFamily="2" charset="0"/>
              </a:rPr>
              <a:t>Here is the statue to the Duke of Sutherland. What are your thoughts? It is a very imposing statue, looking down on highland villages. Should it be taken down?</a:t>
            </a:r>
          </a:p>
          <a:p>
            <a:r>
              <a:rPr lang="en-GB" sz="1800" dirty="0">
                <a:hlinkClick r:id="rId3"/>
              </a:rPr>
              <a:t>https://www.youtube.com/watch?time_continue=2&amp;v=G5A19Z_YGSM&amp;feature=emb_logo</a:t>
            </a:r>
            <a:endParaRPr lang="en-GB" sz="1800" dirty="0" smtClean="0">
              <a:latin typeface="SassoonCRInfantMedium" panose="02000603020000020003" pitchFamily="2" charset="0"/>
            </a:endParaRPr>
          </a:p>
          <a:p>
            <a:pPr marL="0" indent="0">
              <a:buNone/>
            </a:pPr>
            <a:endParaRPr lang="en-GB" sz="1800" dirty="0">
              <a:latin typeface="SassoonCRInfantMedium" panose="02000603020000020003" pitchFamily="2" charset="0"/>
            </a:endParaRPr>
          </a:p>
        </p:txBody>
      </p:sp>
      <p:pic>
        <p:nvPicPr>
          <p:cNvPr id="2050" name="Picture 2" descr="C:\Users\marianne.docherty\AppData\Local\Microsoft\Windows\INetCache\IE\A932XLRN\1789037_d799f8e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764704"/>
            <a:ext cx="875536" cy="9753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M1OIXKJY\2994889656_4a0ef97767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764704"/>
            <a:ext cx="864096"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8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B0F0"/>
                </a:solidFill>
                <a:latin typeface="SassoonCRInfantMedium" panose="02000603020000020003" pitchFamily="2" charset="0"/>
              </a:rPr>
              <a:t>Tour of Highland Folklore Museum</a:t>
            </a:r>
            <a:endParaRPr lang="en-GB" sz="3200" dirty="0">
              <a:solidFill>
                <a:srgbClr val="00B0F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sz="2000" dirty="0" smtClean="0">
                <a:latin typeface="SassoonCRInfantMedium" panose="02000603020000020003" pitchFamily="2" charset="0"/>
              </a:rPr>
              <a:t>Watch the following video:-</a:t>
            </a:r>
          </a:p>
          <a:p>
            <a:r>
              <a:rPr lang="en-GB" sz="2000" dirty="0">
                <a:hlinkClick r:id="rId2"/>
              </a:rPr>
              <a:t>https://</a:t>
            </a:r>
            <a:r>
              <a:rPr lang="en-GB" sz="2000" dirty="0" smtClean="0">
                <a:hlinkClick r:id="rId2"/>
              </a:rPr>
              <a:t>www.youtube.com/watch?time_continue=10&amp;v=qY1Jjr0FWaY&amp;feature=emb_logo</a:t>
            </a:r>
            <a:endParaRPr lang="en-GB" sz="2000" dirty="0" smtClean="0"/>
          </a:p>
          <a:p>
            <a:r>
              <a:rPr lang="en-GB" sz="2000" dirty="0" smtClean="0">
                <a:latin typeface="SassoonCRInfantMedium" panose="02000603020000020003" pitchFamily="2" charset="0"/>
              </a:rPr>
              <a:t>Try to sketch a highland cottage or </a:t>
            </a:r>
            <a:r>
              <a:rPr lang="en-GB" sz="2000" dirty="0" err="1" smtClean="0">
                <a:latin typeface="SassoonCRInfantMedium" panose="02000603020000020003" pitchFamily="2" charset="0"/>
              </a:rPr>
              <a:t>blackhouse</a:t>
            </a:r>
            <a:r>
              <a:rPr lang="en-GB" sz="2000" dirty="0" smtClean="0">
                <a:latin typeface="SassoonCRInfantMedium" panose="02000603020000020003" pitchFamily="2" charset="0"/>
              </a:rPr>
              <a:t> as shown towards the end of the video.</a:t>
            </a:r>
          </a:p>
          <a:p>
            <a:endParaRPr lang="en-GB" sz="2000" dirty="0">
              <a:latin typeface="SassoonCRInfantMedium" panose="02000603020000020003" pitchFamily="2" charset="0"/>
            </a:endParaRPr>
          </a:p>
        </p:txBody>
      </p:sp>
      <p:pic>
        <p:nvPicPr>
          <p:cNvPr id="3077" name="Picture 5" descr="C:\Users\marianne.docherty\AppData\Local\Microsoft\Windows\INetCache\IE\HP17TGP7\1055306_055da7e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61048"/>
            <a:ext cx="3251200" cy="208864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arianne.docherty\AppData\Local\Microsoft\Windows\INetCache\IE\HP17TGP7\Skye_Black_House_Kilmuir_-_geograph.org.uk_-_310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861048"/>
            <a:ext cx="3096344" cy="208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normAutofit/>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the key workers who are working hard during the lockdown.</a:t>
            </a:r>
            <a:endParaRPr lang="en-GB" dirty="0" smtClean="0"/>
          </a:p>
          <a:p>
            <a:pPr marL="0" indent="0">
              <a:buNone/>
            </a:pPr>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a:p>
            <a:pPr marL="0" indent="0">
              <a:buNone/>
            </a:pPr>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184936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4567</TotalTime>
  <Words>601</Words>
  <Application>Microsoft Office PowerPoint</Application>
  <PresentationFormat>On-screen Show (4:3)</PresentationFormat>
  <Paragraphs>60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Thursday 18-6-20</vt:lpstr>
      <vt:lpstr>Today’s Timetable</vt:lpstr>
      <vt:lpstr>Daily Exercise </vt:lpstr>
      <vt:lpstr>Morning Starter</vt:lpstr>
      <vt:lpstr>Literacy</vt:lpstr>
      <vt:lpstr>The Clearances</vt:lpstr>
      <vt:lpstr>The Duke of Sutherland</vt:lpstr>
      <vt:lpstr>Tour of Highland Folklore Museum</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213</cp:revision>
  <dcterms:created xsi:type="dcterms:W3CDTF">2020-03-23T22:24:08Z</dcterms:created>
  <dcterms:modified xsi:type="dcterms:W3CDTF">2020-06-17T22:33:55Z</dcterms:modified>
</cp:coreProperties>
</file>