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821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62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517959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517959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0517959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0517959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0517959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0517959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80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13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44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61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660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44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teachyourmonstertoread.com/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hyperlink" Target="https://appuk.idlsgroup.com/#/login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hyperlink" Target="https://www.getepic.com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blogs.glowscotland.org.uk/wl/stanthonypsblog/category/primary-4-5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doorwayonline.org.uk/activities/speller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sumdog.com/user/sign_in?_ga=2.173771171.1069118646.1589645397-293771469.1582490612" TargetMode="Externa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watch?v=_5sCeWY7Vlg" TargetMode="External"/><Relationship Id="rId5" Type="http://schemas.openxmlformats.org/officeDocument/2006/relationships/hyperlink" Target="https://www.youtube.com/watch?v=UDkyCPhZ6nw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OZsRTnN7UM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watch?v=ayj2IyxQYR8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png"/><Relationship Id="rId10" Type="http://schemas.openxmlformats.org/officeDocument/2006/relationships/hyperlink" Target="https://www.youtube.com/watch?v=_KpPS6Ka294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8jqrKK_93ew?feature=oembed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1.xml"/><Relationship Id="rId7" Type="http://schemas.openxmlformats.org/officeDocument/2006/relationships/hyperlink" Target="https://www.youtube.com/watch?v=vTmK1mDL4-U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youtube.com/watch?v=8rS9RxJiBwk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3.jp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watch?v=INg3N-tHWdo" TargetMode="External"/><Relationship Id="rId5" Type="http://schemas.openxmlformats.org/officeDocument/2006/relationships/hyperlink" Target="https://catedralbcn.org/index.php?lang=en" TargetMode="External"/><Relationship Id="rId4" Type="http://schemas.openxmlformats.org/officeDocument/2006/relationships/hyperlink" Target="https://www.youtube.com/watch?v=7wNDMd8-9K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Class%20Trip%2FThursday%2018th%20June%202020%2FReading%20Comprehension%20Group%204%2Epdf&amp;parent=%2Fsites%2FPrimary5105%2FShared%20Documents%2FGeneral%2FClass%20Trip%2FThursday%2018th%20June%202020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Class%20Trip%2FThursday%2018th%20June%202020%2FReading%20Comprehension%20Group%203%2Epdf&amp;parent=%2Fsites%2FPrimary5105%2FShared%20Documents%2FGeneral%2FClass%20Trip%2FThursday%2018th%20June%2020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Class%20Trip%2FThursday%2018th%20June%202020%2FReading%20Comprehension%20Groups%201%20and%202%2Epdf&amp;parent=%2Fsites%2FPrimary5105%2FShared%20Documents%2FGeneral%2FClass%20Trip%2FThursday%2018th%20June%202020" TargetMode="External"/><Relationship Id="rId5" Type="http://schemas.openxmlformats.org/officeDocument/2006/relationships/hyperlink" Target="https://www.youtube.com/watch?v=94h6pppF2aY&amp;t=12s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.jp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2pS4pcnJy0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www.youtube.com/watch?v=p3hGrnep6W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watch?v=H8sofjHtEq8" TargetMode="External"/><Relationship Id="rId5" Type="http://schemas.openxmlformats.org/officeDocument/2006/relationships/hyperlink" Target="https://parkguell.barcelona/en?q=en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.jp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825" y="423625"/>
            <a:ext cx="3821875" cy="23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300" y="2011475"/>
            <a:ext cx="3303695" cy="25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4800" y="192575"/>
            <a:ext cx="1002875" cy="10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88375" y="61950"/>
            <a:ext cx="3956400" cy="39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Bitmoji Imag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1050" y="11452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3300" y="1374238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78175" y="1368927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9713" y="2508797"/>
            <a:ext cx="554425" cy="51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48475" y="2505702"/>
            <a:ext cx="554425" cy="5237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3485925" y="642950"/>
            <a:ext cx="34356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Good Morning P5/4</a:t>
            </a: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Week 13 Home Learning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Thursday 18</a:t>
            </a:r>
            <a:r>
              <a:rPr lang="en-GB" baseline="30000" dirty="0"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 June 2020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4" name="Google Shape;64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12617" y="765285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344588" y="3122688"/>
            <a:ext cx="490475" cy="4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urple Brick Wall Background Free Stock Photo - Public Domain Pictures">
            <a:extLst>
              <a:ext uri="{FF2B5EF4-FFF2-40B4-BE49-F238E27FC236}">
                <a16:creationId xmlns:a16="http://schemas.microsoft.com/office/drawing/2014/main" id="{BB96253A-5BB6-48D0-B5BE-E94FB088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13940"/>
            <a:ext cx="9143999" cy="51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81;p15">
            <a:extLst>
              <a:ext uri="{FF2B5EF4-FFF2-40B4-BE49-F238E27FC236}">
                <a16:creationId xmlns:a16="http://schemas.microsoft.com/office/drawing/2014/main" id="{671C3E86-F875-4E6C-8A11-250154BF17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760" y="216350"/>
            <a:ext cx="7414436" cy="394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1839B-280C-453E-9D09-4A99A13A3EDF}"/>
              </a:ext>
            </a:extLst>
          </p:cNvPr>
          <p:cNvSpPr txBox="1"/>
          <p:nvPr/>
        </p:nvSpPr>
        <p:spPr>
          <a:xfrm>
            <a:off x="609599" y="496186"/>
            <a:ext cx="657092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Final Stop of the Day – Barcelona football stadium (Camp </a:t>
            </a:r>
            <a:r>
              <a:rPr lang="en-US" sz="1800" u="sng" dirty="0" err="1"/>
              <a:t>Nou</a:t>
            </a:r>
            <a:r>
              <a:rPr lang="en-US" sz="1800" u="sng" dirty="0"/>
              <a:t>)</a:t>
            </a:r>
          </a:p>
          <a:p>
            <a:r>
              <a:rPr lang="en-GB" dirty="0">
                <a:hlinkClick r:id="rId5"/>
              </a:rPr>
              <a:t>https://www.youtube.com/watch?v=UDkyCPhZ6nw</a:t>
            </a:r>
            <a:endParaRPr lang="en-GB" dirty="0"/>
          </a:p>
          <a:p>
            <a:endParaRPr lang="en-GB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r>
              <a:rPr lang="en-GB" u="sng" dirty="0"/>
              <a:t>PE</a:t>
            </a:r>
          </a:p>
          <a:p>
            <a:r>
              <a:rPr lang="en-GB" dirty="0"/>
              <a:t>Lionel Messi is a player for Barcelona who is famous for his football technique.</a:t>
            </a:r>
          </a:p>
          <a:p>
            <a:r>
              <a:rPr lang="en-GB" dirty="0"/>
              <a:t>Here is a video of how to try to do some of his skills:</a:t>
            </a:r>
          </a:p>
          <a:p>
            <a:r>
              <a:rPr lang="en-GB" dirty="0">
                <a:hlinkClick r:id="rId6"/>
              </a:rPr>
              <a:t>https://www.youtube.com/watch?v=_5sCeWY7Vlg</a:t>
            </a:r>
            <a:r>
              <a:rPr lang="en-GB" dirty="0"/>
              <a:t> – why don’t you have a shot!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5393-BC43-40FB-95A6-60B6E2DA4DE2}"/>
              </a:ext>
            </a:extLst>
          </p:cNvPr>
          <p:cNvSpPr txBox="1"/>
          <p:nvPr/>
        </p:nvSpPr>
        <p:spPr>
          <a:xfrm>
            <a:off x="602512" y="872607"/>
            <a:ext cx="6896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170" name="Picture 2" descr="Barcelona Football Stadium Guide">
            <a:extLst>
              <a:ext uri="{FF2B5EF4-FFF2-40B4-BE49-F238E27FC236}">
                <a16:creationId xmlns:a16="http://schemas.microsoft.com/office/drawing/2014/main" id="{9A297023-6B00-4BBA-AC11-617B2C208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64" y="1386633"/>
            <a:ext cx="35623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tmoji Image">
            <a:extLst>
              <a:ext uri="{FF2B5EF4-FFF2-40B4-BE49-F238E27FC236}">
                <a16:creationId xmlns:a16="http://schemas.microsoft.com/office/drawing/2014/main" id="{167275DD-E0C9-4FFC-9879-744F734CC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66" y="2112335"/>
            <a:ext cx="3535564" cy="35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0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urple Brick Wall Background Free Stock Photo - Public Domain Pictures">
            <a:extLst>
              <a:ext uri="{FF2B5EF4-FFF2-40B4-BE49-F238E27FC236}">
                <a16:creationId xmlns:a16="http://schemas.microsoft.com/office/drawing/2014/main" id="{BB96253A-5BB6-48D0-B5BE-E94FB088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970"/>
            <a:ext cx="9143999" cy="51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81;p15">
            <a:extLst>
              <a:ext uri="{FF2B5EF4-FFF2-40B4-BE49-F238E27FC236}">
                <a16:creationId xmlns:a16="http://schemas.microsoft.com/office/drawing/2014/main" id="{671C3E86-F875-4E6C-8A11-250154BF17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67" y="233856"/>
            <a:ext cx="7414436" cy="394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1839B-280C-453E-9D09-4A99A13A3EDF}"/>
              </a:ext>
            </a:extLst>
          </p:cNvPr>
          <p:cNvSpPr txBox="1"/>
          <p:nvPr/>
        </p:nvSpPr>
        <p:spPr>
          <a:xfrm>
            <a:off x="602511" y="496186"/>
            <a:ext cx="65709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The end of the day</a:t>
            </a:r>
            <a:endParaRPr lang="en-US" sz="1800" dirty="0"/>
          </a:p>
          <a:p>
            <a:endParaRPr lang="en-US" sz="1800" dirty="0"/>
          </a:p>
          <a:p>
            <a:r>
              <a:rPr lang="en-US" dirty="0"/>
              <a:t>I hope you have enjoyed our third city on our virtual class trip.</a:t>
            </a:r>
          </a:p>
          <a:p>
            <a:endParaRPr lang="en-US" dirty="0"/>
          </a:p>
          <a:p>
            <a:r>
              <a:rPr lang="en-US" dirty="0"/>
              <a:t>There are some other places in Barcelona that we could have visited, there a few additional links below if you wish to look at a few more landmarks.</a:t>
            </a:r>
          </a:p>
        </p:txBody>
      </p:sp>
      <p:pic>
        <p:nvPicPr>
          <p:cNvPr id="3082" name="Picture 10" descr="Bitmoji Image">
            <a:extLst>
              <a:ext uri="{FF2B5EF4-FFF2-40B4-BE49-F238E27FC236}">
                <a16:creationId xmlns:a16="http://schemas.microsoft.com/office/drawing/2014/main" id="{1321F3A6-781F-429F-9E75-0968BF51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19774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he 10 best hotels close to Plaça Catalunya in Barcelona, Spain">
            <a:hlinkClick r:id="rId6"/>
            <a:extLst>
              <a:ext uri="{FF2B5EF4-FFF2-40B4-BE49-F238E27FC236}">
                <a16:creationId xmlns:a16="http://schemas.microsoft.com/office/drawing/2014/main" id="{6902035E-FC05-46A0-AB3A-04AC5F76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91" y="2004291"/>
            <a:ext cx="2642029" cy="8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laça Reial - Square in Barcelona's Gothic Quarter">
            <a:hlinkClick r:id="rId8"/>
            <a:extLst>
              <a:ext uri="{FF2B5EF4-FFF2-40B4-BE49-F238E27FC236}">
                <a16:creationId xmlns:a16="http://schemas.microsoft.com/office/drawing/2014/main" id="{CE39928A-C2E4-4234-97C9-4732A40C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00" y="2023004"/>
            <a:ext cx="1425992" cy="111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arc de la Ciutadella, so much more than just a park">
            <a:hlinkClick r:id="rId10"/>
            <a:extLst>
              <a:ext uri="{FF2B5EF4-FFF2-40B4-BE49-F238E27FC236}">
                <a16:creationId xmlns:a16="http://schemas.microsoft.com/office/drawing/2014/main" id="{7C315713-1D41-48F3-B7CE-975FE42F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57" y="2005685"/>
            <a:ext cx="1438555" cy="11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3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urple Brick Wall Background Free Stock Photo - Public Domain Pictures">
            <a:extLst>
              <a:ext uri="{FF2B5EF4-FFF2-40B4-BE49-F238E27FC236}">
                <a16:creationId xmlns:a16="http://schemas.microsoft.com/office/drawing/2014/main" id="{BB96253A-5BB6-48D0-B5BE-E94FB088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970"/>
            <a:ext cx="9143999" cy="51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81;p15">
            <a:extLst>
              <a:ext uri="{FF2B5EF4-FFF2-40B4-BE49-F238E27FC236}">
                <a16:creationId xmlns:a16="http://schemas.microsoft.com/office/drawing/2014/main" id="{671C3E86-F875-4E6C-8A11-250154BF17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67" y="233856"/>
            <a:ext cx="7414436" cy="394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1839B-280C-453E-9D09-4A99A13A3EDF}"/>
              </a:ext>
            </a:extLst>
          </p:cNvPr>
          <p:cNvSpPr txBox="1"/>
          <p:nvPr/>
        </p:nvSpPr>
        <p:spPr>
          <a:xfrm>
            <a:off x="602511" y="496186"/>
            <a:ext cx="6570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Additional surprise</a:t>
            </a:r>
          </a:p>
          <a:p>
            <a:endParaRPr lang="en-US" sz="1800" u="sng" dirty="0"/>
          </a:p>
          <a:p>
            <a:r>
              <a:rPr lang="en-US" sz="1800" dirty="0"/>
              <a:t>Paris had the Disney firework display, Barcelona has this…click next slide.</a:t>
            </a: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5393-BC43-40FB-95A6-60B6E2DA4DE2}"/>
              </a:ext>
            </a:extLst>
          </p:cNvPr>
          <p:cNvSpPr txBox="1"/>
          <p:nvPr/>
        </p:nvSpPr>
        <p:spPr>
          <a:xfrm>
            <a:off x="602512" y="872607"/>
            <a:ext cx="6896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218" name="Picture 2" descr="whale friend">
            <a:extLst>
              <a:ext uri="{FF2B5EF4-FFF2-40B4-BE49-F238E27FC236}">
                <a16:creationId xmlns:a16="http://schemas.microsoft.com/office/drawing/2014/main" id="{85AF3F65-1A7E-4802-B49F-5D84EB0C9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49" y="2180560"/>
            <a:ext cx="4362229" cy="436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7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urple Brick Wall Background Free Stock Photo - Public Domain Pictures">
            <a:extLst>
              <a:ext uri="{FF2B5EF4-FFF2-40B4-BE49-F238E27FC236}">
                <a16:creationId xmlns:a16="http://schemas.microsoft.com/office/drawing/2014/main" id="{BB96253A-5BB6-48D0-B5BE-E94FB088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970"/>
            <a:ext cx="9143999" cy="51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4K- Barcelona - Magic Fountain of Montjuￃﾯc - &quot;Viva la Vida&quot;">
            <a:hlinkClick r:id="" action="ppaction://media"/>
            <a:extLst>
              <a:ext uri="{FF2B5EF4-FFF2-40B4-BE49-F238E27FC236}">
                <a16:creationId xmlns:a16="http://schemas.microsoft.com/office/drawing/2014/main" id="{18FCD91C-948E-489E-BFC9-82BE746895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875" y="-146900"/>
            <a:ext cx="6460572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 flipH="1">
            <a:off x="6440450" y="121950"/>
            <a:ext cx="11100" cy="321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>
            <a:endCxn id="73" idx="1"/>
          </p:cNvCxnSpPr>
          <p:nvPr/>
        </p:nvCxnSpPr>
        <p:spPr>
          <a:xfrm>
            <a:off x="3525050" y="1605050"/>
            <a:ext cx="2915400" cy="1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3615575" y="343625"/>
            <a:ext cx="26898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700" dirty="0"/>
              <a:t>Aujord’hui c’est jeudi dix-huit juin.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4"/>
          <p:cNvSpPr txBox="1"/>
          <p:nvPr/>
        </p:nvSpPr>
        <p:spPr>
          <a:xfrm>
            <a:off x="3615575" y="1718200"/>
            <a:ext cx="2560800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/>
              <a:t>Il fait mauvais.</a:t>
            </a:r>
          </a:p>
        </p:txBody>
      </p:sp>
      <p:sp>
        <p:nvSpPr>
          <p:cNvPr id="73" name="Google Shape;73;p14"/>
          <p:cNvSpPr txBox="1"/>
          <p:nvPr/>
        </p:nvSpPr>
        <p:spPr>
          <a:xfrm>
            <a:off x="6440450" y="293750"/>
            <a:ext cx="25608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Je suis content(e)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/>
              <a:t>Je suis d’accord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/>
              <a:t>Je suis mal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6" name="Google Shape;76;p14" descr="Clientmoj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500" y="14471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50" y="102150"/>
            <a:ext cx="7593000" cy="46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864525" y="391800"/>
            <a:ext cx="70119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Class Trip!</a:t>
            </a:r>
            <a:endParaRPr sz="1800" dirty="0"/>
          </a:p>
        </p:txBody>
      </p:sp>
      <p:sp>
        <p:nvSpPr>
          <p:cNvPr id="85" name="Google Shape;85;p15"/>
          <p:cNvSpPr txBox="1"/>
          <p:nvPr/>
        </p:nvSpPr>
        <p:spPr>
          <a:xfrm>
            <a:off x="2175950" y="853900"/>
            <a:ext cx="6700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/>
                </a:solidFill>
              </a:rPr>
              <a:t>As part of our Europe topic, every day this week we are going to be virtually visiting a European city and learning more about it!</a:t>
            </a:r>
          </a:p>
          <a:p>
            <a:pPr lvl="0">
              <a:buClr>
                <a:schemeClr val="dk1"/>
              </a:buClr>
              <a:buSzPts val="1100"/>
            </a:pPr>
            <a:endParaRPr lang="en-US" dirty="0">
              <a:solidFill>
                <a:schemeClr val="tx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/>
                </a:solidFill>
              </a:rPr>
              <a:t>Today, we are visiting:</a:t>
            </a:r>
          </a:p>
          <a:p>
            <a:pPr lvl="0">
              <a:buClr>
                <a:schemeClr val="dk1"/>
              </a:buClr>
              <a:buSzPts val="1100"/>
            </a:pPr>
            <a:endParaRPr lang="en-US" dirty="0">
              <a:solidFill>
                <a:schemeClr val="tx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/>
                </a:solidFill>
              </a:rPr>
              <a:t>BARCELONA!</a:t>
            </a:r>
          </a:p>
          <a:p>
            <a:pPr lvl="0">
              <a:buClr>
                <a:schemeClr val="dk1"/>
              </a:buClr>
              <a:buSzPts val="1100"/>
            </a:pPr>
            <a:endParaRPr lang="en-US" dirty="0">
              <a:solidFill>
                <a:schemeClr val="tx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/>
                </a:solidFill>
              </a:rPr>
              <a:t>Who’s excited? I know I am!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77EEE9AA-8F82-4723-9568-1156BC501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6" y="0"/>
            <a:ext cx="1594884" cy="15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19F459-C877-4FFD-818D-5B3E5406F08A}"/>
              </a:ext>
            </a:extLst>
          </p:cNvPr>
          <p:cNvSpPr txBox="1"/>
          <p:nvPr/>
        </p:nvSpPr>
        <p:spPr>
          <a:xfrm>
            <a:off x="1864200" y="3414957"/>
            <a:ext cx="70119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is a new folder in teams called ‘Class Trip’ where you will find all resources for this week.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2" descr="Image result for spain flag">
            <a:extLst>
              <a:ext uri="{FF2B5EF4-FFF2-40B4-BE49-F238E27FC236}">
                <a16:creationId xmlns:a16="http://schemas.microsoft.com/office/drawing/2014/main" id="{CF24A91C-7E2E-47AB-A0CE-7D88EC81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86" y="1823747"/>
            <a:ext cx="831775" cy="5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50" y="102150"/>
            <a:ext cx="7593000" cy="46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864525" y="391800"/>
            <a:ext cx="70119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/>
              <a:t>Passport</a:t>
            </a:r>
            <a:endParaRPr sz="2500" dirty="0"/>
          </a:p>
        </p:txBody>
      </p:sp>
      <p:sp>
        <p:nvSpPr>
          <p:cNvPr id="85" name="Google Shape;85;p15"/>
          <p:cNvSpPr txBox="1"/>
          <p:nvPr/>
        </p:nvSpPr>
        <p:spPr>
          <a:xfrm>
            <a:off x="2020075" y="525101"/>
            <a:ext cx="6700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6E92BAA5-6333-4D48-832F-49CFCEAE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" y="0"/>
            <a:ext cx="1516912" cy="15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BB4C2-8839-469D-94BB-5779A0C619E9}"/>
              </a:ext>
            </a:extLst>
          </p:cNvPr>
          <p:cNvSpPr txBox="1"/>
          <p:nvPr/>
        </p:nvSpPr>
        <p:spPr>
          <a:xfrm>
            <a:off x="1864525" y="1585690"/>
            <a:ext cx="70119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Remember, each time you visit a new city/landmark make sure to write it in your passport. You could create a stamp like mark for each one.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3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urple Brick Wall Background Free Stock Photo - Public Domain Pictures">
            <a:extLst>
              <a:ext uri="{FF2B5EF4-FFF2-40B4-BE49-F238E27FC236}">
                <a16:creationId xmlns:a16="http://schemas.microsoft.com/office/drawing/2014/main" id="{BB96253A-5BB6-48D0-B5BE-E94FB088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0"/>
            <a:ext cx="9143999" cy="51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81;p15">
            <a:extLst>
              <a:ext uri="{FF2B5EF4-FFF2-40B4-BE49-F238E27FC236}">
                <a16:creationId xmlns:a16="http://schemas.microsoft.com/office/drawing/2014/main" id="{671C3E86-F875-4E6C-8A11-250154BF173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92089"/>
            <a:ext cx="9143999" cy="49593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698894-9650-4332-8FB4-C62B6F4AB2D9}"/>
              </a:ext>
            </a:extLst>
          </p:cNvPr>
          <p:cNvSpPr txBox="1"/>
          <p:nvPr/>
        </p:nvSpPr>
        <p:spPr>
          <a:xfrm>
            <a:off x="202017" y="241005"/>
            <a:ext cx="59613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Looks like we have arrived at Rome Airport!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Here is an </a:t>
            </a:r>
            <a:r>
              <a:rPr lang="en-US" dirty="0">
                <a:solidFill>
                  <a:schemeClr val="tx1"/>
                </a:solidFill>
                <a:hlinkClick r:id="rId6"/>
              </a:rPr>
              <a:t>information video</a:t>
            </a:r>
            <a:r>
              <a:rPr lang="en-US" dirty="0">
                <a:solidFill>
                  <a:schemeClr val="tx1"/>
                </a:solidFill>
              </a:rPr>
              <a:t> about the place.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GB" sz="800" dirty="0">
                <a:hlinkClick r:id="rId6"/>
              </a:rPr>
              <a:t>https://www.youtube.com/watch?v=8rS9RxJiBwk</a:t>
            </a:r>
            <a:endParaRPr lang="en-GB" sz="800" dirty="0">
              <a:solidFill>
                <a:srgbClr val="0033CC"/>
              </a:solidFill>
            </a:endParaRPr>
          </a:p>
          <a:p>
            <a:endParaRPr lang="en-GB" sz="800" dirty="0">
              <a:solidFill>
                <a:srgbClr val="0033CC"/>
              </a:solidFill>
            </a:endParaRPr>
          </a:p>
          <a:p>
            <a:r>
              <a:rPr lang="en-GB" sz="1600" u="sng" dirty="0">
                <a:solidFill>
                  <a:schemeClr val="tx1"/>
                </a:solidFill>
              </a:rPr>
              <a:t>Timetable Research – </a:t>
            </a:r>
          </a:p>
          <a:p>
            <a:r>
              <a:rPr lang="en-GB" sz="1600" dirty="0">
                <a:solidFill>
                  <a:schemeClr val="tx1"/>
                </a:solidFill>
              </a:rPr>
              <a:t>We arrive at </a:t>
            </a:r>
            <a:r>
              <a:rPr lang="en-GB" sz="1600" dirty="0"/>
              <a:t>Leonardo da Vinci International Airport</a:t>
            </a:r>
            <a:r>
              <a:rPr lang="en-GB" sz="1600" dirty="0">
                <a:solidFill>
                  <a:schemeClr val="tx1"/>
                </a:solidFill>
              </a:rPr>
              <a:t> (FCO) at 09:00am on Thursday 17</a:t>
            </a:r>
            <a:r>
              <a:rPr lang="en-GB" sz="1600" baseline="30000" dirty="0">
                <a:solidFill>
                  <a:schemeClr val="tx1"/>
                </a:solidFill>
              </a:rPr>
              <a:t>th</a:t>
            </a:r>
            <a:r>
              <a:rPr lang="en-GB" sz="1600" dirty="0">
                <a:solidFill>
                  <a:schemeClr val="tx1"/>
                </a:solidFill>
              </a:rPr>
              <a:t> June.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What time is the flight to Barcelona (BCN)?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Where does the plan change over?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How long will the journey take?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What airline will you fly with?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Now time for the plan journey!</a:t>
            </a:r>
          </a:p>
          <a:p>
            <a:r>
              <a:rPr lang="en-GB" sz="1600" dirty="0">
                <a:solidFill>
                  <a:srgbClr val="0033CC"/>
                </a:solidFill>
                <a:hlinkClick r:id="rId7"/>
              </a:rPr>
              <a:t>Here is a video!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800" dirty="0">
                <a:hlinkClick r:id="rId7"/>
              </a:rPr>
              <a:t>https://www.youtube.com/watch?v=vTmK1mDL4-U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3" name="AIRPLANE - TAKE OFF - Sound Effects">
            <a:hlinkClick r:id="" action="ppaction://media"/>
            <a:extLst>
              <a:ext uri="{FF2B5EF4-FFF2-40B4-BE49-F238E27FC236}">
                <a16:creationId xmlns:a16="http://schemas.microsoft.com/office/drawing/2014/main" id="{74B4ED18-B924-4B8A-B862-6F4CD1A90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0185" y="4071015"/>
            <a:ext cx="487363" cy="487363"/>
          </a:xfrm>
          <a:prstGeom prst="rect">
            <a:avLst/>
          </a:prstGeom>
        </p:spPr>
      </p:pic>
      <p:pic>
        <p:nvPicPr>
          <p:cNvPr id="4" name="Picture 2" descr="Record year for Rome's Fiumicino airport - Wanted in Rome">
            <a:extLst>
              <a:ext uri="{FF2B5EF4-FFF2-40B4-BE49-F238E27FC236}">
                <a16:creationId xmlns:a16="http://schemas.microsoft.com/office/drawing/2014/main" id="{22A148A2-691D-443D-B164-2E870315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55" y="38609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urple Brick Wall Background Free Stock Photo - Public Domain Pictures">
            <a:extLst>
              <a:ext uri="{FF2B5EF4-FFF2-40B4-BE49-F238E27FC236}">
                <a16:creationId xmlns:a16="http://schemas.microsoft.com/office/drawing/2014/main" id="{BB96253A-5BB6-48D0-B5BE-E94FB088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970"/>
            <a:ext cx="9143999" cy="51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81;p15">
            <a:extLst>
              <a:ext uri="{FF2B5EF4-FFF2-40B4-BE49-F238E27FC236}">
                <a16:creationId xmlns:a16="http://schemas.microsoft.com/office/drawing/2014/main" id="{671C3E86-F875-4E6C-8A11-250154BF17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67" y="248033"/>
            <a:ext cx="7414436" cy="3948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FC324-5CF8-4C75-8DF5-44B7DFDCC594}"/>
              </a:ext>
            </a:extLst>
          </p:cNvPr>
          <p:cNvSpPr txBox="1"/>
          <p:nvPr/>
        </p:nvSpPr>
        <p:spPr>
          <a:xfrm>
            <a:off x="563527" y="375514"/>
            <a:ext cx="69395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a 360 degree video of Rome to give a brief overview of all the famous sights.</a:t>
            </a:r>
          </a:p>
          <a:p>
            <a:r>
              <a:rPr lang="en-GB" dirty="0">
                <a:hlinkClick r:id="rId4"/>
              </a:rPr>
              <a:t>https://www.youtube.com/watch?v=7wNDMd8-9K8</a:t>
            </a:r>
            <a:endParaRPr lang="en-GB" dirty="0"/>
          </a:p>
          <a:p>
            <a:endParaRPr lang="en-GB" dirty="0"/>
          </a:p>
          <a:p>
            <a:r>
              <a:rPr lang="en-GB" sz="1800" dirty="0"/>
              <a:t>First stop – Cathedral of Barcelona</a:t>
            </a:r>
          </a:p>
          <a:p>
            <a:r>
              <a:rPr lang="en-GB" sz="1800" dirty="0">
                <a:hlinkClick r:id="rId5"/>
              </a:rPr>
              <a:t>https://catedralbcn.org/index.php?lang=en</a:t>
            </a:r>
            <a:endParaRPr lang="en-GB" sz="1800" dirty="0"/>
          </a:p>
          <a:p>
            <a:endParaRPr lang="en-GB" sz="1800" dirty="0"/>
          </a:p>
          <a:p>
            <a:r>
              <a:rPr lang="en-GB" sz="1300" dirty="0"/>
              <a:t>Here is a virtual tour:</a:t>
            </a:r>
          </a:p>
          <a:p>
            <a:r>
              <a:rPr lang="en-GB" sz="1200" dirty="0">
                <a:hlinkClick r:id="rId6"/>
              </a:rPr>
              <a:t>https://www.youtube.com/watch?v=INg3N-tHWdo</a:t>
            </a:r>
            <a:endParaRPr lang="en-GB" sz="1200" dirty="0"/>
          </a:p>
          <a:p>
            <a:endParaRPr lang="en-GB" sz="1300" dirty="0"/>
          </a:p>
          <a:p>
            <a:r>
              <a:rPr lang="en-GB" sz="1300" u="sng" dirty="0"/>
              <a:t>Maths</a:t>
            </a:r>
          </a:p>
          <a:p>
            <a:r>
              <a:rPr lang="en-GB" sz="1300" dirty="0"/>
              <a:t>What sort of shapes can you see in the building architecture?</a:t>
            </a:r>
          </a:p>
          <a:p>
            <a:r>
              <a:rPr lang="en-GB" sz="1300" dirty="0"/>
              <a:t>What sort of shapes can you see in the windows?</a:t>
            </a:r>
          </a:p>
        </p:txBody>
      </p:sp>
      <p:pic>
        <p:nvPicPr>
          <p:cNvPr id="4100" name="Picture 4" descr="Bitmoji Image">
            <a:extLst>
              <a:ext uri="{FF2B5EF4-FFF2-40B4-BE49-F238E27FC236}">
                <a16:creationId xmlns:a16="http://schemas.microsoft.com/office/drawing/2014/main" id="{6D8FEA0F-D049-4A80-BC6B-F31DAEFD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8319" y="1492102"/>
            <a:ext cx="4278073" cy="42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tedral de Barcelona">
            <a:extLst>
              <a:ext uri="{FF2B5EF4-FFF2-40B4-BE49-F238E27FC236}">
                <a16:creationId xmlns:a16="http://schemas.microsoft.com/office/drawing/2014/main" id="{AB971D97-D19B-401A-AE3C-1E9AD8B1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46" y="802315"/>
            <a:ext cx="2276656" cy="15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1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urple Brick Wall Background Free Stock Photo - Public Domain Pictures">
            <a:extLst>
              <a:ext uri="{FF2B5EF4-FFF2-40B4-BE49-F238E27FC236}">
                <a16:creationId xmlns:a16="http://schemas.microsoft.com/office/drawing/2014/main" id="{BB96253A-5BB6-48D0-B5BE-E94FB088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6970"/>
            <a:ext cx="9143999" cy="51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81;p15">
            <a:extLst>
              <a:ext uri="{FF2B5EF4-FFF2-40B4-BE49-F238E27FC236}">
                <a16:creationId xmlns:a16="http://schemas.microsoft.com/office/drawing/2014/main" id="{671C3E86-F875-4E6C-8A11-250154BF17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67" y="233856"/>
            <a:ext cx="7414436" cy="3948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FC324-5CF8-4C75-8DF5-44B7DFDCC594}"/>
              </a:ext>
            </a:extLst>
          </p:cNvPr>
          <p:cNvSpPr txBox="1"/>
          <p:nvPr/>
        </p:nvSpPr>
        <p:spPr>
          <a:xfrm>
            <a:off x="563527" y="375514"/>
            <a:ext cx="69395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Second Stop – Sagrada Familia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GB" sz="1600" dirty="0">
                <a:hlinkClick r:id="rId5"/>
              </a:rPr>
              <a:t>https://www.youtube.com/watch?v=94h6pppF2aY&amp;t=12s</a:t>
            </a:r>
            <a:endParaRPr lang="en-US" sz="1800" dirty="0"/>
          </a:p>
          <a:p>
            <a:endParaRPr lang="en-US" sz="1800" dirty="0"/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/>
              <a:t>Reading Comprehension</a:t>
            </a:r>
          </a:p>
          <a:p>
            <a:r>
              <a:rPr lang="en-US" dirty="0"/>
              <a:t>Complete these reading comprehension about the man who built the Sagrada </a:t>
            </a:r>
          </a:p>
          <a:p>
            <a:r>
              <a:rPr lang="en-US" dirty="0"/>
              <a:t>familia:</a:t>
            </a:r>
            <a:endParaRPr lang="en-GB" sz="1800" dirty="0"/>
          </a:p>
          <a:p>
            <a:r>
              <a:rPr lang="en-GB" dirty="0">
                <a:hlinkClick r:id="rId6"/>
              </a:rPr>
              <a:t>Groups 1 and 2</a:t>
            </a:r>
            <a:endParaRPr lang="en-GB" dirty="0"/>
          </a:p>
          <a:p>
            <a:r>
              <a:rPr lang="en-GB" dirty="0">
                <a:hlinkClick r:id="rId7"/>
              </a:rPr>
              <a:t>Group 3</a:t>
            </a:r>
            <a:endParaRPr lang="en-GB" dirty="0"/>
          </a:p>
          <a:p>
            <a:r>
              <a:rPr lang="en-GB" dirty="0">
                <a:hlinkClick r:id="rId8"/>
              </a:rPr>
              <a:t>Group 4</a:t>
            </a:r>
            <a:endParaRPr lang="en-GB" dirty="0"/>
          </a:p>
        </p:txBody>
      </p:sp>
      <p:pic>
        <p:nvPicPr>
          <p:cNvPr id="5124" name="Picture 4" descr="Bitmoji Image">
            <a:extLst>
              <a:ext uri="{FF2B5EF4-FFF2-40B4-BE49-F238E27FC236}">
                <a16:creationId xmlns:a16="http://schemas.microsoft.com/office/drawing/2014/main" id="{152B390F-BA72-4254-AD05-99CDF9389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69" y="1665443"/>
            <a:ext cx="3948283" cy="39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agrada Família - Wikipedia">
            <a:extLst>
              <a:ext uri="{FF2B5EF4-FFF2-40B4-BE49-F238E27FC236}">
                <a16:creationId xmlns:a16="http://schemas.microsoft.com/office/drawing/2014/main" id="{7B2EDB98-8157-4A68-B884-D269217D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25" y="389152"/>
            <a:ext cx="1302327" cy="19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1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urple Brick Wall Background Free Stock Photo - Public Domain Pictures">
            <a:extLst>
              <a:ext uri="{FF2B5EF4-FFF2-40B4-BE49-F238E27FC236}">
                <a16:creationId xmlns:a16="http://schemas.microsoft.com/office/drawing/2014/main" id="{BB96253A-5BB6-48D0-B5BE-E94FB088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970"/>
            <a:ext cx="9143999" cy="51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81;p15">
            <a:extLst>
              <a:ext uri="{FF2B5EF4-FFF2-40B4-BE49-F238E27FC236}">
                <a16:creationId xmlns:a16="http://schemas.microsoft.com/office/drawing/2014/main" id="{671C3E86-F875-4E6C-8A11-250154BF17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40" y="237293"/>
            <a:ext cx="7414436" cy="394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1839B-280C-453E-9D09-4A99A13A3EDF}"/>
              </a:ext>
            </a:extLst>
          </p:cNvPr>
          <p:cNvSpPr txBox="1"/>
          <p:nvPr/>
        </p:nvSpPr>
        <p:spPr>
          <a:xfrm>
            <a:off x="357965" y="503275"/>
            <a:ext cx="404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Lunch Stop!</a:t>
            </a:r>
            <a:endParaRPr lang="en-GB" sz="1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5393-BC43-40FB-95A6-60B6E2DA4DE2}"/>
              </a:ext>
            </a:extLst>
          </p:cNvPr>
          <p:cNvSpPr txBox="1"/>
          <p:nvPr/>
        </p:nvSpPr>
        <p:spPr>
          <a:xfrm>
            <a:off x="357965" y="872607"/>
            <a:ext cx="68969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Italy, they are very famous for a few delicacies.</a:t>
            </a:r>
          </a:p>
          <a:p>
            <a:endParaRPr lang="en-US" dirty="0"/>
          </a:p>
          <a:p>
            <a:r>
              <a:rPr lang="en-US" dirty="0"/>
              <a:t>Some famous Spanish dishes you could try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Churros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Tortilla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 not worry if you don’t have food/resources in your house, you could always </a:t>
            </a:r>
          </a:p>
          <a:p>
            <a:r>
              <a:rPr lang="en-US" dirty="0"/>
              <a:t>draw an Italian pasta dish.</a:t>
            </a:r>
          </a:p>
          <a:p>
            <a:endParaRPr lang="en-US" dirty="0"/>
          </a:p>
          <a:p>
            <a:r>
              <a:rPr lang="en-US" dirty="0"/>
              <a:t>If making one, please ask an adult for help.</a:t>
            </a:r>
          </a:p>
          <a:p>
            <a:endParaRPr lang="en-US" dirty="0"/>
          </a:p>
          <a:p>
            <a:r>
              <a:rPr lang="en-US" u="sng" dirty="0"/>
              <a:t>Challenge</a:t>
            </a:r>
          </a:p>
          <a:p>
            <a:r>
              <a:rPr lang="en-US" dirty="0"/>
              <a:t>Spain is famous for tapas restaurants – you could research what these are.</a:t>
            </a:r>
            <a:endParaRPr lang="en-GB" dirty="0"/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02C77A04-34A0-4604-BAED-C0CF5E9F2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41" y="144779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7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urple Brick Wall Background Free Stock Photo - Public Domain Pictures">
            <a:extLst>
              <a:ext uri="{FF2B5EF4-FFF2-40B4-BE49-F238E27FC236}">
                <a16:creationId xmlns:a16="http://schemas.microsoft.com/office/drawing/2014/main" id="{BB96253A-5BB6-48D0-B5BE-E94FB088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970"/>
            <a:ext cx="9143999" cy="51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81;p15">
            <a:extLst>
              <a:ext uri="{FF2B5EF4-FFF2-40B4-BE49-F238E27FC236}">
                <a16:creationId xmlns:a16="http://schemas.microsoft.com/office/drawing/2014/main" id="{671C3E86-F875-4E6C-8A11-250154BF17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26067" y="233856"/>
            <a:ext cx="7414436" cy="394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1839B-280C-453E-9D09-4A99A13A3EDF}"/>
              </a:ext>
            </a:extLst>
          </p:cNvPr>
          <p:cNvSpPr txBox="1"/>
          <p:nvPr/>
        </p:nvSpPr>
        <p:spPr>
          <a:xfrm>
            <a:off x="602511" y="496186"/>
            <a:ext cx="65709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Third Stop – Park </a:t>
            </a:r>
            <a:r>
              <a:rPr lang="en-US" sz="1800" u="sng" dirty="0" err="1"/>
              <a:t>Guell</a:t>
            </a:r>
            <a:endParaRPr lang="en-US" sz="1800" u="sng" dirty="0"/>
          </a:p>
          <a:p>
            <a:r>
              <a:rPr lang="en-GB" sz="1800" dirty="0">
                <a:hlinkClick r:id="rId5"/>
              </a:rPr>
              <a:t>https://parkguell.barcelona/en?q=en</a:t>
            </a:r>
            <a:endParaRPr lang="en-US" sz="1800" u="sng" dirty="0"/>
          </a:p>
          <a:p>
            <a:endParaRPr lang="en-US" sz="1800" u="sng" dirty="0"/>
          </a:p>
          <a:p>
            <a:endParaRPr lang="en-US" u="sng" dirty="0"/>
          </a:p>
          <a:p>
            <a:r>
              <a:rPr lang="en-GB" dirty="0">
                <a:hlinkClick r:id="rId6"/>
              </a:rPr>
              <a:t>https://www.youtube.com/watch?v=H8sofjHtEq8</a:t>
            </a:r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r>
              <a:rPr lang="en-GB" u="sng" dirty="0"/>
              <a:t>Art</a:t>
            </a:r>
          </a:p>
          <a:p>
            <a:r>
              <a:rPr lang="en-GB" dirty="0"/>
              <a:t>Why not try and make your own mosaic, following this </a:t>
            </a:r>
            <a:r>
              <a:rPr lang="en-GB" dirty="0" err="1"/>
              <a:t>youtube</a:t>
            </a:r>
            <a:r>
              <a:rPr lang="en-GB" dirty="0"/>
              <a:t> video:</a:t>
            </a:r>
          </a:p>
          <a:p>
            <a:r>
              <a:rPr lang="en-GB" dirty="0">
                <a:hlinkClick r:id="rId7"/>
              </a:rPr>
              <a:t>https://www.youtube.com/watch?v=p3hGrnep6W0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you do not have the resources, you could always ‘take your pencil for a walk’:</a:t>
            </a:r>
          </a:p>
          <a:p>
            <a:r>
              <a:rPr lang="en-GB" dirty="0">
                <a:hlinkClick r:id="rId8"/>
              </a:rPr>
              <a:t>https://www.youtube.com/watch?v=S2pS4pcnJy0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5393-BC43-40FB-95A6-60B6E2DA4DE2}"/>
              </a:ext>
            </a:extLst>
          </p:cNvPr>
          <p:cNvSpPr txBox="1"/>
          <p:nvPr/>
        </p:nvSpPr>
        <p:spPr>
          <a:xfrm>
            <a:off x="602512" y="872607"/>
            <a:ext cx="6896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146" name="Picture 2" descr="Barcelona - Park Güell - YouTube">
            <a:extLst>
              <a:ext uri="{FF2B5EF4-FFF2-40B4-BE49-F238E27FC236}">
                <a16:creationId xmlns:a16="http://schemas.microsoft.com/office/drawing/2014/main" id="{34F4AA60-DB70-4622-9A50-AE4F13CFC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80" y="531134"/>
            <a:ext cx="2602220" cy="14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tmoji Image">
            <a:extLst>
              <a:ext uri="{FF2B5EF4-FFF2-40B4-BE49-F238E27FC236}">
                <a16:creationId xmlns:a16="http://schemas.microsoft.com/office/drawing/2014/main" id="{62BAC5C2-EBC8-4C1C-9A6C-34ACB606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5427" y="2177738"/>
            <a:ext cx="3293210" cy="32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5922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689</Words>
  <Application>Microsoft Office PowerPoint</Application>
  <PresentationFormat>On-screen Show (16:9)</PresentationFormat>
  <Paragraphs>117</Paragraphs>
  <Slides>13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33HV</dc:creator>
  <cp:lastModifiedBy>Scott Moffat</cp:lastModifiedBy>
  <cp:revision>67</cp:revision>
  <dcterms:modified xsi:type="dcterms:W3CDTF">2020-06-17T17:03:29Z</dcterms:modified>
</cp:coreProperties>
</file>