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0517959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0517959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0517959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0517959e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0517959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0517959e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804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13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442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1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66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4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teachyourmonstertoread.com/" TargetMode="External"/><Relationship Id="rId18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hyperlink" Target="https://appuk.idlsgroup.com/#/login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hyperlink" Target="https://www.getepic.com/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blogs.glowscotland.org.uk/wl/stanthonypsblog/category/primary-4-5/" TargetMode="External"/><Relationship Id="rId10" Type="http://schemas.openxmlformats.org/officeDocument/2006/relationships/image" Target="../media/image7.png"/><Relationship Id="rId19" Type="http://schemas.openxmlformats.org/officeDocument/2006/relationships/hyperlink" Target="https://www.doorwayonline.org.uk/activities/speller/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s://www.sumdog.com/user/sign_in?_ga=2.173771171.1069118646.1589645397-293771469.1582490612" TargetMode="Externa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hyperlink" Target="https://www.youtube.com/watch?v=8D_xzREJvGk" TargetMode="Externa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3.jpg"/><Relationship Id="rId7" Type="http://schemas.openxmlformats.org/officeDocument/2006/relationships/hyperlink" Target="http://www.museivaticani.va/content/museivaticani/en/collezioni/musei/cappella-sistina/tour-virtuale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openxmlformats.org/officeDocument/2006/relationships/hyperlink" Target="https://www.youtube.com/watch?v=UIyeVa5Plfk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2.jpg"/><Relationship Id="rId9" Type="http://schemas.openxmlformats.org/officeDocument/2006/relationships/hyperlink" Target="https://www.youtube.com/watch?v=7eICLSAoG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www.eurail.com/en/get-inspired/trains-europe/high-speed-trains/tgv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UjgbK1ZmucE" TargetMode="External"/><Relationship Id="rId5" Type="http://schemas.openxmlformats.org/officeDocument/2006/relationships/image" Target="../media/image2.jpg"/><Relationship Id="rId10" Type="http://schemas.openxmlformats.org/officeDocument/2006/relationships/image" Target="../media/image21.png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5zoNWVOPzyo" TargetMode="External"/><Relationship Id="rId4" Type="http://schemas.openxmlformats.org/officeDocument/2006/relationships/hyperlink" Target="https://www.youtube.com/watch?v=GyV_0prNVVc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glowscotland.sharepoint.com/sites/Primary5105/Shared%20Documents/Forms/AllItems.aspx?FolderCTID=0x01200015072989F414C74FB6683389261691DF&amp;id=%2Fsites%2FPrimary5105%2FShared%20Documents%2FGeneral%2FClass%20Trip%2FWednesday%2017th%20June%202020%2FWonders%20of%20the%20World%2Epdf&amp;parent=%2Fsites%2FPrimary5105%2FShared%20Documents%2FGeneral%2FClass%20Trip%2FWednesday%2017th%20June%202020" TargetMode="External"/><Relationship Id="rId5" Type="http://schemas.openxmlformats.org/officeDocument/2006/relationships/hyperlink" Target="https://www.youtube.com/watch?v=hxpBPStoIZ8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C17YBeTZwyc" TargetMode="External"/><Relationship Id="rId5" Type="http://schemas.openxmlformats.org/officeDocument/2006/relationships/hyperlink" Target="https://www.youtube.com/watch?v=BVMmb6Qc8fI" TargetMode="Externa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6825" y="423625"/>
            <a:ext cx="3821875" cy="23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300" y="2011475"/>
            <a:ext cx="3303695" cy="255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4800" y="192575"/>
            <a:ext cx="1002875" cy="10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88375" y="61950"/>
            <a:ext cx="3956400" cy="39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Bitmoji Imag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1050" y="1145275"/>
            <a:ext cx="37909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3300" y="1374238"/>
            <a:ext cx="554425" cy="5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78175" y="1368927"/>
            <a:ext cx="554425" cy="56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9713" y="2508797"/>
            <a:ext cx="554425" cy="5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48475" y="2505702"/>
            <a:ext cx="554425" cy="5237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3485925" y="642950"/>
            <a:ext cx="34356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latin typeface="Comic Sans MS"/>
                <a:ea typeface="Comic Sans MS"/>
                <a:cs typeface="Comic Sans MS"/>
                <a:sym typeface="Comic Sans MS"/>
              </a:rPr>
              <a:t>Good Morning P5/4</a:t>
            </a:r>
            <a:endParaRPr sz="2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Week 13 Home Learning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Wednesday 17</a:t>
            </a:r>
            <a:r>
              <a:rPr lang="en-GB" baseline="30000" dirty="0"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 June 2020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" name="Google Shape;64;p1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12617" y="765285"/>
            <a:ext cx="554425" cy="4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344588" y="3122688"/>
            <a:ext cx="490475" cy="4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394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60" y="216350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9599" y="496186"/>
            <a:ext cx="65709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Final Stop of the Day – Victor Emmanuel II monument</a:t>
            </a:r>
          </a:p>
          <a:p>
            <a:r>
              <a:rPr lang="en-GB" dirty="0">
                <a:hlinkClick r:id="rId5"/>
              </a:rPr>
              <a:t>https://www.youtube.com/watch?v=8D_xzREJvGk</a:t>
            </a:r>
            <a:endParaRPr lang="en-GB" dirty="0"/>
          </a:p>
          <a:p>
            <a:endParaRPr lang="en-GB" dirty="0"/>
          </a:p>
          <a:p>
            <a:endParaRPr lang="en-GB" u="sng" dirty="0"/>
          </a:p>
          <a:p>
            <a:endParaRPr lang="en-GB" u="sng" dirty="0"/>
          </a:p>
          <a:p>
            <a:endParaRPr lang="en-GB" u="sng" dirty="0"/>
          </a:p>
          <a:p>
            <a:endParaRPr lang="en-GB" u="sng" dirty="0"/>
          </a:p>
          <a:p>
            <a:endParaRPr lang="en-GB" u="sng" dirty="0"/>
          </a:p>
          <a:p>
            <a:endParaRPr lang="en-GB" u="sng" dirty="0"/>
          </a:p>
          <a:p>
            <a:endParaRPr lang="en-GB" u="sng" dirty="0"/>
          </a:p>
          <a:p>
            <a:r>
              <a:rPr lang="en-GB" u="sng" dirty="0"/>
              <a:t>Art</a:t>
            </a:r>
          </a:p>
          <a:p>
            <a:r>
              <a:rPr lang="en-GB" dirty="0"/>
              <a:t>Can you draw a picture of how you visualise Ancient Rome to be in the time that Victor Emmanuel II was king?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602512" y="872607"/>
            <a:ext cx="689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2" descr="Victor Emmanuel II Monument - Wikipedia">
            <a:extLst>
              <a:ext uri="{FF2B5EF4-FFF2-40B4-BE49-F238E27FC236}">
                <a16:creationId xmlns:a16="http://schemas.microsoft.com/office/drawing/2014/main" id="{88939C34-1A9A-4C1F-A2E7-E9AD7EEA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98" y="1180384"/>
            <a:ext cx="3005470" cy="14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tmoji Image">
            <a:extLst>
              <a:ext uri="{FF2B5EF4-FFF2-40B4-BE49-F238E27FC236}">
                <a16:creationId xmlns:a16="http://schemas.microsoft.com/office/drawing/2014/main" id="{333400D0-D65B-4632-9769-03CAB655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939">
            <a:off x="5877468" y="1431795"/>
            <a:ext cx="4028433" cy="40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0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2511" y="496186"/>
            <a:ext cx="65709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The end of the day</a:t>
            </a:r>
            <a:endParaRPr lang="en-US" sz="1800" dirty="0"/>
          </a:p>
          <a:p>
            <a:endParaRPr lang="en-US" sz="1800" dirty="0"/>
          </a:p>
          <a:p>
            <a:r>
              <a:rPr lang="en-US" dirty="0"/>
              <a:t>I hope you have enjoyed our third city on our virtual class trip.</a:t>
            </a:r>
          </a:p>
          <a:p>
            <a:endParaRPr lang="en-US" dirty="0"/>
          </a:p>
          <a:p>
            <a:r>
              <a:rPr lang="en-US" dirty="0"/>
              <a:t>There are some other places in Rome that we could have visited, there a few additional links below if you wish to look at a few more landmarks.</a:t>
            </a:r>
          </a:p>
        </p:txBody>
      </p:sp>
      <p:pic>
        <p:nvPicPr>
          <p:cNvPr id="3" name="Picture 2" descr="Piazza Navona - Wikipedia">
            <a:hlinkClick r:id="rId5"/>
            <a:extLst>
              <a:ext uri="{FF2B5EF4-FFF2-40B4-BE49-F238E27FC236}">
                <a16:creationId xmlns:a16="http://schemas.microsoft.com/office/drawing/2014/main" id="{9BEDAE46-98B6-4A78-9BC1-6291E5BF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7" y="2058863"/>
            <a:ext cx="1672265" cy="11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o Painted the Sistine Chapel?">
            <a:hlinkClick r:id="rId7"/>
            <a:extLst>
              <a:ext uri="{FF2B5EF4-FFF2-40B4-BE49-F238E27FC236}">
                <a16:creationId xmlns:a16="http://schemas.microsoft.com/office/drawing/2014/main" id="{AA5F6F89-E157-4CC9-989F-7F838D84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26" y="1995874"/>
            <a:ext cx="2809923" cy="18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1381614B-4616-4985-AB86-F3D1C18E64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4889" y="1995874"/>
            <a:ext cx="1744987" cy="1161209"/>
          </a:xfrm>
          <a:prstGeom prst="rect">
            <a:avLst/>
          </a:prstGeom>
        </p:spPr>
      </p:pic>
      <p:pic>
        <p:nvPicPr>
          <p:cNvPr id="3082" name="Picture 10" descr="Bitmoji Image">
            <a:extLst>
              <a:ext uri="{FF2B5EF4-FFF2-40B4-BE49-F238E27FC236}">
                <a16:creationId xmlns:a16="http://schemas.microsoft.com/office/drawing/2014/main" id="{1321F3A6-781F-429F-9E75-0968BF51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480113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3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6875" y="-146900"/>
            <a:ext cx="6460572" cy="4838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 flipH="1">
            <a:off x="6440450" y="121950"/>
            <a:ext cx="11100" cy="321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14"/>
          <p:cNvCxnSpPr>
            <a:endCxn id="73" idx="1"/>
          </p:cNvCxnSpPr>
          <p:nvPr/>
        </p:nvCxnSpPr>
        <p:spPr>
          <a:xfrm>
            <a:off x="3525050" y="1605050"/>
            <a:ext cx="2915400" cy="18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4"/>
          <p:cNvSpPr txBox="1"/>
          <p:nvPr/>
        </p:nvSpPr>
        <p:spPr>
          <a:xfrm>
            <a:off x="3615575" y="343625"/>
            <a:ext cx="26898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sz="1700" dirty="0" err="1"/>
              <a:t>Aujord’hui</a:t>
            </a:r>
            <a:r>
              <a:rPr lang="en-GB" sz="1700" dirty="0"/>
              <a:t> </a:t>
            </a:r>
            <a:r>
              <a:rPr lang="en-GB" sz="1700" dirty="0" err="1"/>
              <a:t>c’est</a:t>
            </a:r>
            <a:r>
              <a:rPr lang="en-GB" sz="1700" dirty="0"/>
              <a:t> </a:t>
            </a:r>
            <a:r>
              <a:rPr lang="en-GB" sz="1700" dirty="0" err="1"/>
              <a:t>mercredi</a:t>
            </a:r>
            <a:r>
              <a:rPr lang="en-GB" sz="1700" dirty="0"/>
              <a:t> dix-sept </a:t>
            </a:r>
            <a:r>
              <a:rPr lang="en-GB" sz="1700" dirty="0" err="1"/>
              <a:t>juin</a:t>
            </a:r>
            <a:r>
              <a:rPr lang="en-GB" sz="1700" dirty="0"/>
              <a:t>.</a:t>
            </a: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4"/>
          <p:cNvSpPr txBox="1"/>
          <p:nvPr/>
        </p:nvSpPr>
        <p:spPr>
          <a:xfrm>
            <a:off x="3615575" y="1718200"/>
            <a:ext cx="25608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/>
              <a:t>Il fait </a:t>
            </a:r>
            <a:r>
              <a:rPr lang="en-GB" sz="1700" dirty="0" err="1"/>
              <a:t>mauvais</a:t>
            </a:r>
            <a:r>
              <a:rPr lang="en-GB" sz="1700" dirty="0"/>
              <a:t>.</a:t>
            </a:r>
          </a:p>
        </p:txBody>
      </p:sp>
      <p:sp>
        <p:nvSpPr>
          <p:cNvPr id="73" name="Google Shape;73;p14"/>
          <p:cNvSpPr txBox="1"/>
          <p:nvPr/>
        </p:nvSpPr>
        <p:spPr>
          <a:xfrm>
            <a:off x="6440450" y="293750"/>
            <a:ext cx="2560800" cy="2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Je suis content(e)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Je suis d’accord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Je suis mal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4" descr="Clientmoj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500" y="1447125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50" y="102150"/>
            <a:ext cx="7593000" cy="46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1864525" y="391800"/>
            <a:ext cx="7011900" cy="3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Class Trip!</a:t>
            </a:r>
            <a:endParaRPr sz="1800" dirty="0"/>
          </a:p>
        </p:txBody>
      </p:sp>
      <p:sp>
        <p:nvSpPr>
          <p:cNvPr id="85" name="Google Shape;85;p15"/>
          <p:cNvSpPr txBox="1"/>
          <p:nvPr/>
        </p:nvSpPr>
        <p:spPr>
          <a:xfrm>
            <a:off x="2175950" y="853900"/>
            <a:ext cx="67008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As part of our Europe topic, every day this week we are going to be virtually visiting a European city and learning more about it!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Today, we are visiting: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ROME!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solidFill>
                <a:schemeClr val="tx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tx1"/>
                </a:solidFill>
              </a:rPr>
              <a:t>Who’s excited? I know I am!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77EEE9AA-8F82-4723-9568-1156BC50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6" y="0"/>
            <a:ext cx="1594884" cy="15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19F459-C877-4FFD-818D-5B3E5406F08A}"/>
              </a:ext>
            </a:extLst>
          </p:cNvPr>
          <p:cNvSpPr txBox="1"/>
          <p:nvPr/>
        </p:nvSpPr>
        <p:spPr>
          <a:xfrm>
            <a:off x="1864200" y="3414957"/>
            <a:ext cx="70119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There is a new folder in teams called ‘Class Trip’ where you will find all resources for this week.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8D476-3896-4D41-BBEA-4A75887F5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293" y="1804589"/>
            <a:ext cx="930126" cy="6200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50" y="102150"/>
            <a:ext cx="7593000" cy="46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1864525" y="391800"/>
            <a:ext cx="7011900" cy="3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Passport</a:t>
            </a:r>
            <a:endParaRPr sz="2500" dirty="0"/>
          </a:p>
        </p:txBody>
      </p:sp>
      <p:sp>
        <p:nvSpPr>
          <p:cNvPr id="85" name="Google Shape;85;p15"/>
          <p:cNvSpPr txBox="1"/>
          <p:nvPr/>
        </p:nvSpPr>
        <p:spPr>
          <a:xfrm>
            <a:off x="2020075" y="525101"/>
            <a:ext cx="67008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6E92BAA5-6333-4D48-832F-49CFCEAE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" y="0"/>
            <a:ext cx="1516912" cy="15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BB4C2-8839-469D-94BB-5779A0C619E9}"/>
              </a:ext>
            </a:extLst>
          </p:cNvPr>
          <p:cNvSpPr txBox="1"/>
          <p:nvPr/>
        </p:nvSpPr>
        <p:spPr>
          <a:xfrm>
            <a:off x="1864525" y="1585690"/>
            <a:ext cx="70119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Remember, each time you visit a new city/landmark make sure to write it in your passport. You could create a stamp like mark for each one.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3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92089"/>
            <a:ext cx="9143999" cy="4959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698894-9650-4332-8FB4-C62B6F4AB2D9}"/>
              </a:ext>
            </a:extLst>
          </p:cNvPr>
          <p:cNvSpPr txBox="1"/>
          <p:nvPr/>
        </p:nvSpPr>
        <p:spPr>
          <a:xfrm>
            <a:off x="202017" y="241005"/>
            <a:ext cx="59613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most efficient way to travel from Paris to Rome is by </a:t>
            </a:r>
            <a:r>
              <a:rPr lang="en-GB" dirty="0"/>
              <a:t>TGV high-speed train.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Here is a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video</a:t>
            </a:r>
            <a:r>
              <a:rPr lang="en-US" dirty="0">
                <a:solidFill>
                  <a:schemeClr val="tx1"/>
                </a:solidFill>
              </a:rPr>
              <a:t> of some of these trains in action.</a:t>
            </a:r>
            <a:endParaRPr lang="en-US" dirty="0">
              <a:solidFill>
                <a:srgbClr val="0033CC"/>
              </a:solidFill>
            </a:endParaRPr>
          </a:p>
          <a:p>
            <a:r>
              <a:rPr lang="en-GB" sz="800" dirty="0">
                <a:hlinkClick r:id="rId6"/>
              </a:rPr>
              <a:t>https://www.youtube.com/watch?v=UjgbK1ZmucE</a:t>
            </a:r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>
              <a:solidFill>
                <a:srgbClr val="0033CC"/>
              </a:solidFill>
            </a:endParaRPr>
          </a:p>
          <a:p>
            <a:r>
              <a:rPr lang="en-GB" sz="1600" u="sng" dirty="0">
                <a:solidFill>
                  <a:schemeClr val="tx1"/>
                </a:solidFill>
              </a:rPr>
              <a:t>Timetable Research – </a:t>
            </a:r>
            <a:r>
              <a:rPr lang="en-GB" sz="1600" dirty="0">
                <a:hlinkClick r:id="rId7"/>
              </a:rPr>
              <a:t>https://www.eurail.com/en/get-inspired/trains-europe/high-speed-trains/tgv</a:t>
            </a:r>
            <a:endParaRPr lang="en-GB" sz="1600" u="sng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How much is it to make a reservation in 1</a:t>
            </a:r>
            <a:r>
              <a:rPr lang="en-GB" sz="1600" baseline="30000" dirty="0">
                <a:solidFill>
                  <a:schemeClr val="tx1"/>
                </a:solidFill>
              </a:rPr>
              <a:t>st</a:t>
            </a:r>
            <a:r>
              <a:rPr lang="en-GB" sz="1600" dirty="0">
                <a:solidFill>
                  <a:schemeClr val="tx1"/>
                </a:solidFill>
              </a:rPr>
              <a:t> class on a train going from France to Italy?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4" name="Picture 2" descr="Charles de Gaulle to Paris - EuroCheapo.com">
            <a:extLst>
              <a:ext uri="{FF2B5EF4-FFF2-40B4-BE49-F238E27FC236}">
                <a16:creationId xmlns:a16="http://schemas.microsoft.com/office/drawing/2014/main" id="{00992D38-98B9-4609-9908-45FE8057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74" y="448783"/>
            <a:ext cx="2615019" cy="19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ris, France Subway Train on Board with Train Idling &amp; Leave Station">
            <a:hlinkClick r:id="" action="ppaction://media"/>
            <a:extLst>
              <a:ext uri="{FF2B5EF4-FFF2-40B4-BE49-F238E27FC236}">
                <a16:creationId xmlns:a16="http://schemas.microsoft.com/office/drawing/2014/main" id="{1FEB1583-5AAF-49CD-A9DA-9CF9851FC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683" y="4120633"/>
            <a:ext cx="487363" cy="487363"/>
          </a:xfrm>
          <a:prstGeom prst="rect">
            <a:avLst/>
          </a:prstGeom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8D4170AB-A469-4D7B-9B1E-ADFA2E52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90" y="210417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6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67" y="248033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FC324-5CF8-4C75-8DF5-44B7DFDCC594}"/>
              </a:ext>
            </a:extLst>
          </p:cNvPr>
          <p:cNvSpPr txBox="1"/>
          <p:nvPr/>
        </p:nvSpPr>
        <p:spPr>
          <a:xfrm>
            <a:off x="563527" y="375514"/>
            <a:ext cx="6939516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is a 360 degree video of Rome to give a brief overview of all the famous sights.</a:t>
            </a:r>
          </a:p>
          <a:p>
            <a:r>
              <a:rPr lang="en-GB" dirty="0">
                <a:hlinkClick r:id="rId4"/>
              </a:rPr>
              <a:t>https://www.youtube.com/watch?v=GyV_0prNVVc</a:t>
            </a:r>
            <a:endParaRPr lang="en-GB" dirty="0"/>
          </a:p>
          <a:p>
            <a:endParaRPr lang="en-GB" dirty="0"/>
          </a:p>
          <a:p>
            <a:r>
              <a:rPr lang="en-GB" sz="1800" dirty="0"/>
              <a:t>First stop – </a:t>
            </a:r>
            <a:r>
              <a:rPr lang="en-GB" sz="1800" dirty="0" err="1"/>
              <a:t>Trevi</a:t>
            </a:r>
            <a:r>
              <a:rPr lang="en-GB" sz="1800" dirty="0"/>
              <a:t> Fountain</a:t>
            </a:r>
          </a:p>
          <a:p>
            <a:endParaRPr lang="en-GB" sz="1800" dirty="0"/>
          </a:p>
          <a:p>
            <a:r>
              <a:rPr lang="en-GB" sz="1300" dirty="0"/>
              <a:t>Here is a virtual tour:</a:t>
            </a:r>
          </a:p>
          <a:p>
            <a:r>
              <a:rPr lang="en-GB" sz="1200" dirty="0">
                <a:hlinkClick r:id="rId5"/>
              </a:rPr>
              <a:t>https://www.youtube.com/watch?v=5zoNWVOPzyo</a:t>
            </a:r>
            <a:endParaRPr lang="en-GB" sz="1200" dirty="0"/>
          </a:p>
          <a:p>
            <a:endParaRPr lang="en-GB" sz="1300" dirty="0"/>
          </a:p>
          <a:p>
            <a:r>
              <a:rPr lang="en-GB" sz="1300" u="sng" dirty="0"/>
              <a:t>Maths</a:t>
            </a:r>
          </a:p>
          <a:p>
            <a:r>
              <a:rPr lang="en-GB" sz="1300" dirty="0"/>
              <a:t>Can you find 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/>
              <a:t>When the </a:t>
            </a:r>
            <a:r>
              <a:rPr lang="en-GB" sz="1300" dirty="0" err="1"/>
              <a:t>Trevi</a:t>
            </a:r>
            <a:r>
              <a:rPr lang="en-GB" sz="1300" dirty="0"/>
              <a:t> fountain was built/completed?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/>
              <a:t>How long ago was that in years?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/>
              <a:t>How wide is the </a:t>
            </a:r>
            <a:r>
              <a:rPr lang="en-GB" sz="1300" dirty="0" err="1"/>
              <a:t>Trevi</a:t>
            </a:r>
            <a:r>
              <a:rPr lang="en-GB" sz="1300" dirty="0"/>
              <a:t> fountain in centimetres?</a:t>
            </a:r>
          </a:p>
        </p:txBody>
      </p:sp>
      <p:pic>
        <p:nvPicPr>
          <p:cNvPr id="4100" name="Picture 4" descr="Bitmoji Image">
            <a:extLst>
              <a:ext uri="{FF2B5EF4-FFF2-40B4-BE49-F238E27FC236}">
                <a16:creationId xmlns:a16="http://schemas.microsoft.com/office/drawing/2014/main" id="{6D8FEA0F-D049-4A80-BC6B-F31DAEFD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8319" y="1492102"/>
            <a:ext cx="4278073" cy="42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evi Fountain: Secrets, History, and Facts | Travel + Leisure">
            <a:extLst>
              <a:ext uri="{FF2B5EF4-FFF2-40B4-BE49-F238E27FC236}">
                <a16:creationId xmlns:a16="http://schemas.microsoft.com/office/drawing/2014/main" id="{276924C8-7148-4518-92F8-099B136B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43" y="787233"/>
            <a:ext cx="2743200" cy="14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1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FC324-5CF8-4C75-8DF5-44B7DFDCC594}"/>
              </a:ext>
            </a:extLst>
          </p:cNvPr>
          <p:cNvSpPr txBox="1"/>
          <p:nvPr/>
        </p:nvSpPr>
        <p:spPr>
          <a:xfrm>
            <a:off x="563527" y="375514"/>
            <a:ext cx="69395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Second Stop – The Colosseum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GB" sz="1600" dirty="0">
                <a:hlinkClick r:id="rId5"/>
              </a:rPr>
              <a:t>https://www.youtube.com/watch?v=hxpBPStoIZ8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u="sng" dirty="0"/>
              <a:t>Research</a:t>
            </a:r>
          </a:p>
          <a:p>
            <a:r>
              <a:rPr lang="en-US" dirty="0"/>
              <a:t>Complete </a:t>
            </a:r>
            <a:r>
              <a:rPr lang="en-US" dirty="0">
                <a:hlinkClick r:id="rId6"/>
              </a:rPr>
              <a:t>this Wonders of the World worksheet</a:t>
            </a:r>
            <a:r>
              <a:rPr lang="en-US" dirty="0"/>
              <a:t> on the Colosseum.</a:t>
            </a:r>
          </a:p>
          <a:p>
            <a:endParaRPr lang="en-GB" sz="1800" dirty="0"/>
          </a:p>
        </p:txBody>
      </p:sp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152B390F-BA72-4254-AD05-99CDF938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69" y="1665443"/>
            <a:ext cx="3948283" cy="39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losseum - Wikipedia">
            <a:extLst>
              <a:ext uri="{FF2B5EF4-FFF2-40B4-BE49-F238E27FC236}">
                <a16:creationId xmlns:a16="http://schemas.microsoft.com/office/drawing/2014/main" id="{016D51A6-6D8C-4A86-9F0F-9A9E38B7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70" y="496185"/>
            <a:ext cx="2427374" cy="14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1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40" y="237293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357965" y="503275"/>
            <a:ext cx="404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Lunch Stop!</a:t>
            </a:r>
            <a:endParaRPr lang="en-GB" sz="18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357965" y="872607"/>
            <a:ext cx="68969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Italy, they are very famous for a few delicacies. In particular, pasta. </a:t>
            </a:r>
          </a:p>
          <a:p>
            <a:endParaRPr lang="en-US" dirty="0"/>
          </a:p>
          <a:p>
            <a:r>
              <a:rPr lang="en-US" dirty="0"/>
              <a:t>Some famous pasta dishes you could try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Pesto Pasta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Spaghetti Carbonara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Do not worry if you don’t have food/resources in your house, you could always </a:t>
            </a:r>
          </a:p>
          <a:p>
            <a:r>
              <a:rPr lang="en-US" dirty="0"/>
              <a:t>draw an Italian pasta dish.</a:t>
            </a:r>
          </a:p>
          <a:p>
            <a:endParaRPr lang="en-US" dirty="0"/>
          </a:p>
          <a:p>
            <a:r>
              <a:rPr lang="en-US" dirty="0"/>
              <a:t>If making one, please ask an adult for help.</a:t>
            </a:r>
          </a:p>
          <a:p>
            <a:r>
              <a:rPr lang="en-US" dirty="0"/>
              <a:t>Pasta dishes may also be more suitable for dinner than lunch.</a:t>
            </a:r>
            <a:endParaRPr lang="en-GB" dirty="0"/>
          </a:p>
        </p:txBody>
      </p:sp>
      <p:pic>
        <p:nvPicPr>
          <p:cNvPr id="5124" name="Picture 4" descr="spaghetti">
            <a:extLst>
              <a:ext uri="{FF2B5EF4-FFF2-40B4-BE49-F238E27FC236}">
                <a16:creationId xmlns:a16="http://schemas.microsoft.com/office/drawing/2014/main" id="{AD1369E3-7EB0-4A25-8CD2-20F42EFA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76" y="135255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7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urple Brick Wall Background Free Stock Photo - Public Domain Pictures">
            <a:extLst>
              <a:ext uri="{FF2B5EF4-FFF2-40B4-BE49-F238E27FC236}">
                <a16:creationId xmlns:a16="http://schemas.microsoft.com/office/drawing/2014/main" id="{BB96253A-5BB6-48D0-B5BE-E94FB088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970"/>
            <a:ext cx="9143999" cy="51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671C3E86-F875-4E6C-8A11-250154BF17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7" y="233856"/>
            <a:ext cx="7414436" cy="394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1839B-280C-453E-9D09-4A99A13A3EDF}"/>
              </a:ext>
            </a:extLst>
          </p:cNvPr>
          <p:cNvSpPr txBox="1"/>
          <p:nvPr/>
        </p:nvSpPr>
        <p:spPr>
          <a:xfrm>
            <a:off x="602511" y="496186"/>
            <a:ext cx="65709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Third Stop – St Peters Basilica, The Vatican City</a:t>
            </a:r>
          </a:p>
          <a:p>
            <a:endParaRPr lang="en-US" sz="1800" u="sng" dirty="0"/>
          </a:p>
          <a:p>
            <a:endParaRPr lang="en-US" u="sng" dirty="0"/>
          </a:p>
          <a:p>
            <a:r>
              <a:rPr lang="en-GB" dirty="0">
                <a:hlinkClick r:id="rId5"/>
              </a:rPr>
              <a:t>https://www.youtube.com/watch?v=BVMmb6Qc8fI</a:t>
            </a:r>
            <a:endParaRPr lang="en-GB" dirty="0"/>
          </a:p>
          <a:p>
            <a:endParaRPr lang="en-GB" u="sng" dirty="0"/>
          </a:p>
          <a:p>
            <a:endParaRPr lang="en-GB" u="sng" dirty="0"/>
          </a:p>
          <a:p>
            <a:endParaRPr lang="en-GB" u="sng" dirty="0"/>
          </a:p>
          <a:p>
            <a:endParaRPr lang="en-GB" dirty="0"/>
          </a:p>
          <a:p>
            <a:r>
              <a:rPr lang="en-GB" dirty="0"/>
              <a:t>Here is a </a:t>
            </a:r>
            <a:r>
              <a:rPr lang="en-GB" dirty="0">
                <a:hlinkClick r:id="rId6"/>
              </a:rPr>
              <a:t>video </a:t>
            </a:r>
            <a:r>
              <a:rPr lang="en-GB" dirty="0"/>
              <a:t>of our current Pope being announced at St Peters Basilica.</a:t>
            </a:r>
          </a:p>
          <a:p>
            <a:r>
              <a:rPr lang="en-GB" sz="800" dirty="0">
                <a:hlinkClick r:id="rId6"/>
              </a:rPr>
              <a:t>https://www.youtube.com/watch?v=C17YBeTZwyc</a:t>
            </a:r>
            <a:endParaRPr lang="en-GB" sz="800" dirty="0"/>
          </a:p>
          <a:p>
            <a:endParaRPr lang="en-GB" sz="800" dirty="0"/>
          </a:p>
          <a:p>
            <a:r>
              <a:rPr lang="en-GB" u="sng" dirty="0"/>
              <a:t>R.E.</a:t>
            </a:r>
          </a:p>
          <a:p>
            <a:r>
              <a:rPr lang="en-GB" dirty="0"/>
              <a:t>Research the Hierarchy of the Catholic church, from becoming a priest, to the </a:t>
            </a:r>
          </a:p>
          <a:p>
            <a:r>
              <a:rPr lang="en-GB" dirty="0"/>
              <a:t>steps taking to become Pope.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45393-BC43-40FB-95A6-60B6E2DA4DE2}"/>
              </a:ext>
            </a:extLst>
          </p:cNvPr>
          <p:cNvSpPr txBox="1"/>
          <p:nvPr/>
        </p:nvSpPr>
        <p:spPr>
          <a:xfrm>
            <a:off x="602512" y="872607"/>
            <a:ext cx="689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2" descr="St. Peter's Basilica - Wikipedia">
            <a:extLst>
              <a:ext uri="{FF2B5EF4-FFF2-40B4-BE49-F238E27FC236}">
                <a16:creationId xmlns:a16="http://schemas.microsoft.com/office/drawing/2014/main" id="{102DEF20-1FBD-4A22-9B7E-99ADA6E1B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71" y="902846"/>
            <a:ext cx="267940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CD7E90D1-E19D-408A-A7F7-094C53AC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28" y="181913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5922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588</Words>
  <Application>Microsoft Office PowerPoint</Application>
  <PresentationFormat>On-screen Show (16:9)</PresentationFormat>
  <Paragraphs>102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33HV</dc:creator>
  <cp:lastModifiedBy>Scott Moffat</cp:lastModifiedBy>
  <cp:revision>60</cp:revision>
  <dcterms:modified xsi:type="dcterms:W3CDTF">2020-06-16T21:52:37Z</dcterms:modified>
</cp:coreProperties>
</file>