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7"/>
  </p:notesMasterIdLst>
  <p:sldIdLst>
    <p:sldId id="308" r:id="rId2"/>
    <p:sldId id="315" r:id="rId3"/>
    <p:sldId id="355" r:id="rId4"/>
    <p:sldId id="330" r:id="rId5"/>
    <p:sldId id="338" r:id="rId6"/>
    <p:sldId id="353" r:id="rId7"/>
    <p:sldId id="354" r:id="rId8"/>
    <p:sldId id="288" r:id="rId9"/>
    <p:sldId id="356" r:id="rId10"/>
    <p:sldId id="352" r:id="rId11"/>
    <p:sldId id="342" r:id="rId12"/>
    <p:sldId id="359" r:id="rId13"/>
    <p:sldId id="357" r:id="rId14"/>
    <p:sldId id="358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2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bbc.co.uk/newsround/news/watch_newsround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www.youtube.com/user/thebodycoach1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094" y="1484783"/>
            <a:ext cx="8231362" cy="36461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375" y="692697"/>
            <a:ext cx="8128792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sz="4900" dirty="0" smtClean="0">
                <a:latin typeface="Comic Sans MS" panose="030F0702030302020204" pitchFamily="66" charset="0"/>
              </a:rPr>
              <a:t>Tuesday</a:t>
            </a:r>
            <a:r>
              <a:rPr lang="en-GB" sz="4900" dirty="0" smtClean="0">
                <a:latin typeface="Comic Sans MS" panose="030F0702030302020204" pitchFamily="66" charset="0"/>
              </a:rPr>
              <a:t> 16</a:t>
            </a:r>
            <a:r>
              <a:rPr lang="en-GB" sz="49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900" b="1" dirty="0" smtClean="0">
                <a:latin typeface="Comic Sans MS" panose="030F0702030302020204" pitchFamily="66" charset="0"/>
              </a:rPr>
              <a:t> </a:t>
            </a:r>
            <a:r>
              <a:rPr lang="en-GB" sz="4900" dirty="0" smtClean="0">
                <a:latin typeface="Comic Sans MS" panose="030F0702030302020204" pitchFamily="66" charset="0"/>
              </a:rPr>
              <a:t>June 2020</a:t>
            </a:r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sz="4400" b="1" dirty="0" smtClean="0">
                <a:latin typeface="Comic Sans MS" panose="030F0702030302020204" pitchFamily="66" charset="0"/>
              </a:rPr>
              <a:t> 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76" y="836712"/>
            <a:ext cx="8584504" cy="4298032"/>
          </a:xfrm>
        </p:spPr>
        <p:txBody>
          <a:bodyPr/>
          <a:lstStyle/>
          <a:p>
            <a:pPr algn="ctr"/>
            <a:r>
              <a:rPr lang="en-GB" sz="3600" b="1" dirty="0" smtClean="0">
                <a:latin typeface="Comic Sans MS" panose="030F0702030302020204" pitchFamily="66" charset="0"/>
              </a:rPr>
              <a:t>Good Morning Primary 4!</a:t>
            </a: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French: </a:t>
            </a:r>
            <a:r>
              <a:rPr lang="en-GB" sz="3600" b="1" dirty="0" smtClean="0">
                <a:latin typeface="Comic Sans MS" panose="030F0702030302020204" pitchFamily="66" charset="0"/>
              </a:rPr>
              <a:t>Bonjour la class!  Ca </a:t>
            </a:r>
            <a:r>
              <a:rPr lang="en-GB" sz="3600" b="1" dirty="0" err="1" smtClean="0">
                <a:latin typeface="Comic Sans MS" panose="030F0702030302020204" pitchFamily="66" charset="0"/>
              </a:rPr>
              <a:t>Va</a:t>
            </a:r>
            <a:r>
              <a:rPr lang="en-GB" sz="3600" b="1" dirty="0" smtClean="0">
                <a:latin typeface="Comic Sans MS" panose="030F0702030302020204" pitchFamily="66" charset="0"/>
              </a:rPr>
              <a:t>?</a:t>
            </a:r>
            <a:endParaRPr lang="en-GB" sz="3200" b="1" dirty="0" smtClean="0">
              <a:latin typeface="Comic Sans MS" panose="030F0702030302020204" pitchFamily="66" charset="0"/>
            </a:endParaRPr>
          </a:p>
          <a:p>
            <a:pPr algn="ctr"/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3200" b="1" dirty="0" err="1" smtClean="0">
                <a:latin typeface="Comic Sans MS" panose="030F0702030302020204" pitchFamily="66" charset="0"/>
              </a:rPr>
              <a:t>Quelle</a:t>
            </a:r>
            <a:r>
              <a:rPr lang="en-GB" sz="3200" b="1" dirty="0" smtClean="0">
                <a:latin typeface="Comic Sans MS" panose="030F0702030302020204" pitchFamily="66" charset="0"/>
              </a:rPr>
              <a:t>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est</a:t>
            </a:r>
            <a:r>
              <a:rPr lang="en-GB" sz="3200" b="1" dirty="0" smtClean="0">
                <a:latin typeface="Comic Sans MS" panose="030F0702030302020204" pitchFamily="66" charset="0"/>
              </a:rPr>
              <a:t> la date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aujourd’hui</a:t>
            </a:r>
            <a:r>
              <a:rPr lang="en-GB" sz="3200" b="1" dirty="0" smtClean="0">
                <a:latin typeface="Comic Sans MS" panose="030F0702030302020204" pitchFamily="66" charset="0"/>
              </a:rPr>
              <a:t>? </a:t>
            </a:r>
          </a:p>
          <a:p>
            <a:pPr algn="ctr"/>
            <a:endParaRPr lang="en-GB" sz="3200" b="1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0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30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0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cest</a:t>
            </a:r>
            <a:r>
              <a:rPr lang="en-GB" sz="30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0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Mardi</a:t>
            </a:r>
            <a:r>
              <a:rPr lang="en-GB" sz="30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16</a:t>
            </a:r>
            <a:r>
              <a:rPr lang="en-GB" sz="3000" b="1" baseline="30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GB" sz="30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0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June 2020</a:t>
            </a:r>
          </a:p>
          <a:p>
            <a:pPr algn="ctr"/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C:\Users\craig.paterson\AppData\Local\Microsoft\Windows\INetCache\IE\LNRCFLDQ\French_fla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575" y="4665043"/>
            <a:ext cx="2215110" cy="209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19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7937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600" u="sng" dirty="0" smtClean="0">
                <a:latin typeface="Comic Sans MS" panose="030F0702030302020204" pitchFamily="66" charset="0"/>
              </a:rPr>
              <a:t>Maths  </a:t>
            </a:r>
            <a:r>
              <a:rPr lang="en-GB" sz="3200" u="sng" dirty="0" smtClean="0">
                <a:latin typeface="Comic Sans MS" panose="030F0702030302020204" pitchFamily="66" charset="0"/>
              </a:rPr>
              <a:t> 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6038"/>
            <a:ext cx="791304" cy="63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Image result for adding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5004"/>
            <a:ext cx="1478235" cy="108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778306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L.I. I </a:t>
            </a:r>
            <a:r>
              <a:rPr lang="en-GB" sz="2400" b="1" u="sng" dirty="0" smtClean="0">
                <a:latin typeface="Comic Sans MS" panose="030F0702030302020204" pitchFamily="66" charset="0"/>
              </a:rPr>
              <a:t>am practising my times tables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060848"/>
            <a:ext cx="3176909" cy="31769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3968" y="1700808"/>
            <a:ext cx="4320480" cy="47089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I have set you another Sumdog challenge today! 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Well done with your fractions challenge last week. 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Today’s challenge covers the 3, 4, 6 and 9 x tables. 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There will be a lot of activities so only do as much as you can manage. Don’t feel that you have to do the whole thing! 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Enjoy! 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1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937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en-GB" sz="4400" u="sng" dirty="0" smtClean="0">
                <a:latin typeface="Comic Sans MS" panose="030F0702030302020204" pitchFamily="66" charset="0"/>
              </a:rPr>
              <a:t>Topic </a:t>
            </a:r>
            <a:endParaRPr lang="en-GB" sz="4400" u="sng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4013" y="75225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Comic Sans MS" panose="030F0702030302020204" pitchFamily="66" charset="0"/>
              </a:rPr>
              <a:t>Natural Disasters</a:t>
            </a:r>
            <a:endParaRPr lang="en-GB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375" y="1484784"/>
            <a:ext cx="8360097" cy="5170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2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Well done to everyone who </a:t>
            </a:r>
            <a:r>
              <a:rPr lang="en-GB" sz="2200" dirty="0" smtClean="0">
                <a:latin typeface="Comic Sans MS" panose="030F0702030302020204" pitchFamily="66" charset="0"/>
              </a:rPr>
              <a:t>completed Rebekah’s quiz yesterday! </a:t>
            </a:r>
            <a:endParaRPr lang="en-GB" sz="2200" dirty="0" smtClean="0">
              <a:latin typeface="Comic Sans MS" panose="030F0702030302020204" pitchFamily="66" charset="0"/>
            </a:endParaRP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Today, our ‘Topic Teacher’ is… 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r>
              <a:rPr lang="en-GB" sz="2200" b="1" dirty="0" smtClean="0">
                <a:latin typeface="Comic Sans MS" panose="030F0702030302020204" pitchFamily="66" charset="0"/>
              </a:rPr>
              <a:t>Xavier with his </a:t>
            </a:r>
            <a:r>
              <a:rPr lang="en-GB" sz="2200" b="1" dirty="0" smtClean="0">
                <a:latin typeface="Comic Sans MS" panose="030F0702030302020204" pitchFamily="66" charset="0"/>
              </a:rPr>
              <a:t>PowerPoint</a:t>
            </a:r>
            <a:r>
              <a:rPr lang="en-GB" sz="2200" b="1" dirty="0" smtClean="0">
                <a:latin typeface="Comic Sans MS" panose="030F0702030302020204" pitchFamily="66" charset="0"/>
              </a:rPr>
              <a:t> and quiz about hurricanes! </a:t>
            </a:r>
          </a:p>
          <a:p>
            <a:pPr algn="ctr"/>
            <a:endParaRPr lang="en-GB" sz="22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200" b="1" dirty="0" smtClean="0">
                <a:latin typeface="Comic Sans MS" panose="030F0702030302020204" pitchFamily="66" charset="0"/>
              </a:rPr>
              <a:t>Today, I’d like you to answer Xavier’s quiz questions in your jotters. </a:t>
            </a:r>
          </a:p>
          <a:p>
            <a:pPr algn="ctr"/>
            <a:endParaRPr lang="en-GB" sz="2200" b="1" u="sng" dirty="0">
              <a:latin typeface="Comic Sans MS" panose="030F0702030302020204" pitchFamily="66" charset="0"/>
            </a:endParaRPr>
          </a:p>
          <a:p>
            <a:pPr algn="ctr"/>
            <a:r>
              <a:rPr lang="en-GB" sz="2200" b="1" u="sng" dirty="0" smtClean="0">
                <a:latin typeface="Comic Sans MS" panose="030F0702030302020204" pitchFamily="66" charset="0"/>
              </a:rPr>
              <a:t>Post them and tag Xavier on Teams so that he can see your answers! </a:t>
            </a:r>
          </a:p>
          <a:p>
            <a:pPr algn="ctr"/>
            <a:endParaRPr lang="en-GB" sz="2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200" b="1" dirty="0" smtClean="0">
                <a:latin typeface="Comic Sans MS" panose="030F0702030302020204" pitchFamily="66" charset="0"/>
              </a:rPr>
              <a:t>See the following slides for Xavier’s lesson. </a:t>
            </a:r>
            <a:endParaRPr lang="en-GB" sz="2200" b="1" dirty="0" smtClean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C:\Users\craig.paterson\AppData\Local\Microsoft\Windows\INetCache\IE\S7I5Y6QY\1200px-Hurricane_isabel2_200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craig.paterson\AppData\Local\Microsoft\Windows\INetCache\IE\SSLNSO0U\Floyd_09-13-1999_1415Z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153" y="7937"/>
            <a:ext cx="1282847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6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763688" y="44021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Comic Sans MS" panose="030F0702030302020204" pitchFamily="66" charset="0"/>
              </a:rPr>
              <a:t>Xavier’s Lesson (slide 1) </a:t>
            </a:r>
            <a:endParaRPr lang="en-GB" sz="2800" b="1" u="sng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C:\Users\craig.paterson\AppData\Local\Microsoft\Windows\INetCache\IE\S7I5Y6QY\1200px-Hurricane_isabel2_200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craig.paterson\AppData\Local\Microsoft\Windows\INetCache\IE\SSLNSO0U\Floyd_09-13-1999_1415Z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153" y="7937"/>
            <a:ext cx="1282847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t="28333" r="4814" b="33334"/>
          <a:stretch/>
        </p:blipFill>
        <p:spPr>
          <a:xfrm>
            <a:off x="0" y="1736998"/>
            <a:ext cx="9158064" cy="515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763688" y="44021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Comic Sans MS" panose="030F0702030302020204" pitchFamily="66" charset="0"/>
              </a:rPr>
              <a:t>Xavier’s Lesson (slide 2) </a:t>
            </a:r>
            <a:endParaRPr lang="en-GB" sz="2800" b="1" u="sng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C:\Users\craig.paterson\AppData\Local\Microsoft\Windows\INetCache\IE\S7I5Y6QY\1200px-Hurricane_isabel2_200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craig.paterson\AppData\Local\Microsoft\Windows\INetCache\IE\SSLNSO0U\Floyd_09-13-1999_1415Z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153" y="7937"/>
            <a:ext cx="1282847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25555" r="2916" b="33321"/>
          <a:stretch/>
        </p:blipFill>
        <p:spPr>
          <a:xfrm>
            <a:off x="-24780" y="1424979"/>
            <a:ext cx="9285612" cy="560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763688" y="44021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Comic Sans MS" panose="030F0702030302020204" pitchFamily="66" charset="0"/>
              </a:rPr>
              <a:t>Xavier’s Lesson (slide 3) </a:t>
            </a:r>
            <a:endParaRPr lang="en-GB" sz="2800" b="1" u="sng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C:\Users\craig.paterson\AppData\Local\Microsoft\Windows\INetCache\IE\S7I5Y6QY\1200px-Hurricane_isabel2_200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craig.paterson\AppData\Local\Microsoft\Windows\INetCache\IE\SSLNSO0U\Floyd_09-13-1999_1415Z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153" y="7937"/>
            <a:ext cx="1282847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28611" r="3704" b="33611"/>
          <a:stretch/>
        </p:blipFill>
        <p:spPr>
          <a:xfrm>
            <a:off x="0" y="1889161"/>
            <a:ext cx="9144000" cy="499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2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4968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20" y="2550232"/>
            <a:ext cx="7336746" cy="36870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Feel free to leave comments / questions on Teams throughout the day and I will try my best to get back to you.</a:t>
            </a:r>
            <a:b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Enjoy your day, Primary 4!</a:t>
            </a:r>
            <a:endParaRPr lang="en-GB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jenna.mclean\Desktop\children playing 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92" y="745263"/>
            <a:ext cx="4833466" cy="17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5279" y="7937"/>
            <a:ext cx="7125113" cy="924475"/>
          </a:xfrm>
        </p:spPr>
        <p:txBody>
          <a:bodyPr/>
          <a:lstStyle/>
          <a:p>
            <a:pPr algn="ctr"/>
            <a:r>
              <a:rPr lang="en-GB" sz="4000" b="1" u="sng" dirty="0" smtClean="0">
                <a:latin typeface="Comic Sans MS" panose="030F0702030302020204" pitchFamily="66" charset="0"/>
              </a:rPr>
              <a:t>Morning News!</a:t>
            </a:r>
            <a:endParaRPr lang="en-GB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200" y="2646204"/>
            <a:ext cx="22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23317"/>
            <a:ext cx="653984" cy="52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7368" y="909192"/>
            <a:ext cx="786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LI: </a:t>
            </a:r>
            <a:r>
              <a:rPr lang="en-GB" sz="2400" b="1" dirty="0" smtClean="0">
                <a:latin typeface="Comic Sans MS" panose="030F0702030302020204" pitchFamily="66" charset="0"/>
              </a:rPr>
              <a:t>I can listen carefully to information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94934" y="2190942"/>
            <a:ext cx="3876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000" dirty="0" smtClean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974" y="1472287"/>
            <a:ext cx="55026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Have any of you been watching the news lately? 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We used to watch it every day in class so today, lets have a watch! </a:t>
            </a:r>
          </a:p>
        </p:txBody>
      </p:sp>
      <p:sp>
        <p:nvSpPr>
          <p:cNvPr id="4" name="Rectangle 3"/>
          <p:cNvSpPr/>
          <p:nvPr/>
        </p:nvSpPr>
        <p:spPr>
          <a:xfrm>
            <a:off x="189805" y="3573016"/>
            <a:ext cx="8736905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>
                <a:latin typeface="Comic Sans MS" panose="030F0702030302020204" pitchFamily="66" charset="0"/>
              </a:rPr>
              <a:t>TASK:</a:t>
            </a:r>
          </a:p>
          <a:p>
            <a:r>
              <a:rPr lang="en-GB" sz="2000" b="1" dirty="0">
                <a:latin typeface="Comic Sans MS" panose="030F0702030302020204" pitchFamily="66" charset="0"/>
              </a:rPr>
              <a:t> </a:t>
            </a:r>
            <a:endParaRPr lang="en-GB" sz="20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1)  Watch today’s news - make sure you are listening carefully! 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2)  In </a:t>
            </a:r>
            <a:r>
              <a:rPr lang="en-GB" sz="2000" dirty="0">
                <a:latin typeface="Comic Sans MS" panose="030F0702030302020204" pitchFamily="66" charset="0"/>
              </a:rPr>
              <a:t>your jotter, write down 5 questions about the news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 algn="ctr">
              <a:buAutoNum type="arabicParenR" startAt="3"/>
            </a:pPr>
            <a:r>
              <a:rPr lang="en-GB" sz="2000" dirty="0" smtClean="0">
                <a:latin typeface="Comic Sans MS" panose="030F0702030302020204" pitchFamily="66" charset="0"/>
              </a:rPr>
              <a:t>Post </a:t>
            </a:r>
            <a:r>
              <a:rPr lang="en-GB" sz="2000" dirty="0">
                <a:latin typeface="Comic Sans MS" panose="030F0702030302020204" pitchFamily="66" charset="0"/>
              </a:rPr>
              <a:t>your questions on Teams and challenge one of your friends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(</a:t>
            </a:r>
            <a:r>
              <a:rPr lang="en-GB" sz="2000" dirty="0">
                <a:latin typeface="Comic Sans MS" panose="030F0702030302020204" pitchFamily="66" charset="0"/>
              </a:rPr>
              <a:t>or me!) to answer the questions.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marL="457200" indent="-457200" algn="ctr">
              <a:buAutoNum type="arabicParenR" startAt="3"/>
            </a:pPr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  <a:hlinkClick r:id="rId5"/>
              </a:rPr>
              <a:t>https://www.bbc.co.uk/newsround/news/watch_newsround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t="15584" r="36896" b="10417"/>
          <a:stretch/>
        </p:blipFill>
        <p:spPr bwMode="auto">
          <a:xfrm>
            <a:off x="6372200" y="1453290"/>
            <a:ext cx="2331507" cy="179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71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5279" y="7937"/>
            <a:ext cx="7125113" cy="924475"/>
          </a:xfrm>
        </p:spPr>
        <p:txBody>
          <a:bodyPr/>
          <a:lstStyle/>
          <a:p>
            <a:pPr algn="ctr"/>
            <a:r>
              <a:rPr lang="en-GB" sz="4000" b="1" u="sng" dirty="0" smtClean="0">
                <a:latin typeface="Comic Sans MS" panose="030F0702030302020204" pitchFamily="66" charset="0"/>
              </a:rPr>
              <a:t>Health and Wellbeing </a:t>
            </a:r>
            <a:endParaRPr lang="en-GB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200" y="2646204"/>
            <a:ext cx="22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74" y="671122"/>
            <a:ext cx="787275" cy="62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8749" y="839277"/>
            <a:ext cx="5159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LI: </a:t>
            </a:r>
            <a:r>
              <a:rPr lang="en-GB" sz="2400" b="1" dirty="0" smtClean="0">
                <a:latin typeface="Comic Sans MS" panose="030F0702030302020204" pitchFamily="66" charset="0"/>
              </a:rPr>
              <a:t>I can keep fit and healthy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94934" y="2190942"/>
            <a:ext cx="3876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000" dirty="0" smtClean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2757" y="5735490"/>
            <a:ext cx="591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5"/>
              </a:rPr>
              <a:t>https://www.youtube.com/user/thebodycoach1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20915" y="1436890"/>
            <a:ext cx="64155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Keep getting fit with Joe Wicks! 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I’ve been doing a bit of exercise every day. A little bit and often will keep you really fit! 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If you don’t fancy doing a Joe Wicks, go on a walk with your parents (always take an adult) or set up your own mini circuit!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58" y="3745214"/>
            <a:ext cx="2987824" cy="199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3724922" y="5437138"/>
            <a:ext cx="3834322" cy="966846"/>
          </a:xfrm>
          <a:prstGeom prst="wedgeRoundRectCallout">
            <a:avLst>
              <a:gd name="adj1" fmla="val 62137"/>
              <a:gd name="adj2" fmla="val -646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439986" y="2646203"/>
            <a:ext cx="4320480" cy="1076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4437" y="0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en-GB" sz="3200" b="1" u="sng" dirty="0" smtClean="0">
                <a:latin typeface="Comic Sans MS" panose="030F0702030302020204" pitchFamily="66" charset="0"/>
              </a:rPr>
              <a:t>Spelling (slide 1)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76521"/>
            <a:ext cx="778531" cy="6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669" y="783163"/>
            <a:ext cx="8057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LI: I am using strategies to help me spell words </a:t>
            </a:r>
            <a:endParaRPr lang="en-GB" sz="2000" b="1" u="sng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975" y="1589380"/>
            <a:ext cx="8584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Today, we are </a:t>
            </a:r>
            <a:r>
              <a:rPr lang="en-GB" sz="2800" dirty="0" smtClean="0">
                <a:latin typeface="Comic Sans MS" panose="030F0702030302020204" pitchFamily="66" charset="0"/>
              </a:rPr>
              <a:t>continuing to look at our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new phoneme!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craig.paterson\AppData\Local\Microsoft\Windows\INetCache\IE\LNRCFLDQ\be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669" y="5446365"/>
            <a:ext cx="957619" cy="95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66227" y="5735895"/>
            <a:ext cx="3551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TASK ON THE NEXT SLIDE 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4120" y="2922748"/>
            <a:ext cx="3932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 ‘oo’ phoneme.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0465" y="3960862"/>
            <a:ext cx="6585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latin typeface="Comic Sans MS" panose="030F0702030302020204" pitchFamily="66" charset="0"/>
              </a:rPr>
              <a:t>Some ‘oo’ words are… 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	shook  -  prune  - flew  -  clue  -  put </a:t>
            </a:r>
          </a:p>
        </p:txBody>
      </p:sp>
    </p:spTree>
    <p:extLst>
      <p:ext uri="{BB962C8B-B14F-4D97-AF65-F5344CB8AC3E}">
        <p14:creationId xmlns:p14="http://schemas.microsoft.com/office/powerpoint/2010/main" val="42790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4437" y="0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en-GB" sz="3200" b="1" u="sng" dirty="0" smtClean="0">
                <a:latin typeface="Comic Sans MS" panose="030F0702030302020204" pitchFamily="66" charset="0"/>
              </a:rPr>
              <a:t>Spelling (slide 2)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76521"/>
            <a:ext cx="778531" cy="6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669" y="783163"/>
            <a:ext cx="8057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LI: I am using strategies to help me spell words </a:t>
            </a:r>
            <a:endParaRPr lang="en-GB" sz="2000" b="1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craig.paterson\AppData\Local\Microsoft\Windows\INetCache\IE\LNRCFLDQ\be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63" y="35000"/>
            <a:ext cx="966846" cy="96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5575" y="1412776"/>
            <a:ext cx="87369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TASK: think of and write down as many ‘oo’ words as you can using the </a:t>
            </a:r>
            <a:r>
              <a:rPr lang="en-GB" sz="2400" b="1" u="sng" dirty="0" smtClean="0">
                <a:latin typeface="Comic Sans MS" panose="030F0702030302020204" pitchFamily="66" charset="0"/>
              </a:rPr>
              <a:t>‘ue’ and ‘u’ </a:t>
            </a:r>
            <a:r>
              <a:rPr lang="en-GB" sz="2400" b="1" u="sng" dirty="0" smtClean="0">
                <a:latin typeface="Comic Sans MS" panose="030F0702030302020204" pitchFamily="66" charset="0"/>
              </a:rPr>
              <a:t>representations</a:t>
            </a:r>
          </a:p>
          <a:p>
            <a:pPr algn="ctr"/>
            <a:endParaRPr lang="en-GB" b="1" u="sng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167326"/>
              </p:ext>
            </p:extLst>
          </p:nvPr>
        </p:nvGraphicFramePr>
        <p:xfrm>
          <a:off x="463399" y="2492896"/>
          <a:ext cx="8154086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7043"/>
                <a:gridCol w="4077043"/>
              </a:tblGrid>
              <a:tr h="83104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Comic Sans MS" panose="030F0702030302020204" pitchFamily="66" charset="0"/>
                        </a:rPr>
                        <a:t>ue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755494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Comic Sans MS" panose="030F0702030302020204" pitchFamily="66" charset="0"/>
                        </a:rPr>
                        <a:t>clue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Comic Sans MS" panose="030F0702030302020204" pitchFamily="66" charset="0"/>
                        </a:rPr>
                        <a:t>put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83104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03880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9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07975" y="764242"/>
            <a:ext cx="8562282" cy="57606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50534" y="168261"/>
            <a:ext cx="7125113" cy="59598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2400" u="sng" dirty="0" smtClean="0">
                <a:latin typeface="Comic Sans MS" panose="030F0702030302020204" pitchFamily="66" charset="0"/>
              </a:rPr>
              <a:t>Spelling Slide 1 (David Walliams Group) 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374" y="1905623"/>
            <a:ext cx="39676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n-GB" sz="2200" dirty="0" smtClean="0">
                <a:latin typeface="Comic Sans MS" panose="030F0702030302020204" pitchFamily="66" charset="0"/>
              </a:rPr>
              <a:t>Write down the letters on the sheet. </a:t>
            </a:r>
          </a:p>
          <a:p>
            <a:pPr marL="457200" indent="-457200" algn="ctr">
              <a:buFont typeface="+mj-lt"/>
              <a:buAutoNum type="arabicPeriod"/>
            </a:pPr>
            <a:endParaRPr lang="en-GB" sz="2200" dirty="0" smtClean="0">
              <a:latin typeface="Comic Sans MS" panose="030F0702030302020204" pitchFamily="66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GB" sz="2200" dirty="0" smtClean="0">
                <a:latin typeface="Comic Sans MS" panose="030F0702030302020204" pitchFamily="66" charset="0"/>
              </a:rPr>
              <a:t>Cut out all of the letters and the ‘ow’ sound. </a:t>
            </a:r>
          </a:p>
          <a:p>
            <a:pPr marL="457200" indent="-457200" algn="ctr">
              <a:buFont typeface="+mj-lt"/>
              <a:buAutoNum type="arabicPeriod"/>
            </a:pPr>
            <a:endParaRPr lang="en-GB" sz="2200" dirty="0" smtClean="0">
              <a:latin typeface="Comic Sans MS" panose="030F0702030302020204" pitchFamily="66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GB" sz="2200" dirty="0" smtClean="0">
                <a:latin typeface="Comic Sans MS" panose="030F0702030302020204" pitchFamily="66" charset="0"/>
              </a:rPr>
              <a:t>Use the ‘Say / Make/break / blend / read / write strategy to practise the ‘ow’ words on your sheet. (See next slide for details). </a:t>
            </a:r>
            <a:endParaRPr lang="en-GB" sz="22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75" y="980728"/>
            <a:ext cx="8409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u="sng" dirty="0" smtClean="0">
                <a:latin typeface="Comic Sans MS" panose="030F0702030302020204" pitchFamily="66" charset="0"/>
              </a:rPr>
              <a:t>TASK</a:t>
            </a:r>
            <a:r>
              <a:rPr lang="en-GB" sz="2200" u="sng" dirty="0" smtClean="0">
                <a:latin typeface="Comic Sans MS" panose="030F0702030302020204" pitchFamily="66" charset="0"/>
              </a:rPr>
              <a:t>: practise words that include the ‘ow’ (e.g. snow) phoneme  </a:t>
            </a:r>
            <a:endParaRPr lang="en-GB" sz="2200" u="sng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4" t="9166" r="11033" b="9004"/>
          <a:stretch/>
        </p:blipFill>
        <p:spPr>
          <a:xfrm rot="10800000">
            <a:off x="5303861" y="1702749"/>
            <a:ext cx="3313141" cy="456073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779912" y="2492896"/>
            <a:ext cx="1368152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83968" y="5079094"/>
            <a:ext cx="1019893" cy="7261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09838" y="3536549"/>
            <a:ext cx="3198466" cy="14046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8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07975" y="764242"/>
            <a:ext cx="8562282" cy="57606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50534" y="168261"/>
            <a:ext cx="7125113" cy="59598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2400" u="sng" dirty="0" smtClean="0">
                <a:latin typeface="Comic Sans MS" panose="030F0702030302020204" pitchFamily="66" charset="0"/>
              </a:rPr>
              <a:t>Spelling Slide 2 (David Walliams Group) 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8475" y="966905"/>
            <a:ext cx="4572000" cy="47859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2500" dirty="0"/>
          </a:p>
          <a:p>
            <a:r>
              <a:rPr lang="en-GB" sz="2000" b="1" dirty="0">
                <a:latin typeface="Comic Sans MS" panose="030F0702030302020204" pitchFamily="66" charset="0"/>
              </a:rPr>
              <a:t>1. </a:t>
            </a:r>
            <a:r>
              <a:rPr lang="en-GB" sz="2000" b="1" dirty="0" smtClean="0">
                <a:latin typeface="Comic Sans MS" panose="030F0702030302020204" pitchFamily="66" charset="0"/>
              </a:rPr>
              <a:t>SAY - 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>
                <a:latin typeface="Comic Sans MS" panose="030F0702030302020204" pitchFamily="66" charset="0"/>
              </a:rPr>
              <a:t>say the word day?’ </a:t>
            </a:r>
          </a:p>
          <a:p>
            <a:endParaRPr lang="en-GB" sz="2000" b="1" dirty="0" smtClean="0"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latin typeface="Comic Sans MS" panose="030F0702030302020204" pitchFamily="66" charset="0"/>
              </a:rPr>
              <a:t>2</a:t>
            </a:r>
            <a:r>
              <a:rPr lang="en-GB" sz="2000" b="1" dirty="0">
                <a:latin typeface="Comic Sans MS" panose="030F0702030302020204" pitchFamily="66" charset="0"/>
              </a:rPr>
              <a:t>. </a:t>
            </a:r>
            <a:r>
              <a:rPr lang="en-GB" sz="2000" b="1" dirty="0" smtClean="0">
                <a:latin typeface="Comic Sans MS" panose="030F0702030302020204" pitchFamily="66" charset="0"/>
              </a:rPr>
              <a:t>MAKE/BREAK - </a:t>
            </a:r>
            <a:r>
              <a:rPr lang="en-GB" sz="2000" dirty="0" smtClean="0">
                <a:latin typeface="Comic Sans MS" panose="030F0702030302020204" pitchFamily="66" charset="0"/>
              </a:rPr>
              <a:t>make </a:t>
            </a:r>
            <a:r>
              <a:rPr lang="en-GB" sz="2000" dirty="0">
                <a:latin typeface="Comic Sans MS" panose="030F0702030302020204" pitchFamily="66" charset="0"/>
              </a:rPr>
              <a:t>the word day with your </a:t>
            </a:r>
            <a:r>
              <a:rPr lang="en-GB" sz="2000" dirty="0" smtClean="0">
                <a:latin typeface="Comic Sans MS" panose="030F0702030302020204" pitchFamily="66" charset="0"/>
              </a:rPr>
              <a:t>letters</a:t>
            </a:r>
            <a:r>
              <a:rPr lang="en-GB" sz="2000" dirty="0">
                <a:latin typeface="Comic Sans MS" panose="030F0702030302020204" pitchFamily="66" charset="0"/>
              </a:rPr>
              <a:t>.</a:t>
            </a:r>
          </a:p>
          <a:p>
            <a:endParaRPr lang="en-GB" sz="2000" b="1" dirty="0" smtClean="0"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latin typeface="Comic Sans MS" panose="030F0702030302020204" pitchFamily="66" charset="0"/>
              </a:rPr>
              <a:t>3</a:t>
            </a:r>
            <a:r>
              <a:rPr lang="en-GB" sz="2000" b="1" dirty="0">
                <a:latin typeface="Comic Sans MS" panose="030F0702030302020204" pitchFamily="66" charset="0"/>
              </a:rPr>
              <a:t>. </a:t>
            </a:r>
            <a:r>
              <a:rPr lang="en-GB" sz="2000" b="1" dirty="0" smtClean="0">
                <a:latin typeface="Comic Sans MS" panose="030F0702030302020204" pitchFamily="66" charset="0"/>
              </a:rPr>
              <a:t>BLEND - SOUND </a:t>
            </a:r>
            <a:r>
              <a:rPr lang="en-GB" sz="2000" b="1" dirty="0">
                <a:latin typeface="Comic Sans MS" panose="030F0702030302020204" pitchFamily="66" charset="0"/>
              </a:rPr>
              <a:t>OUT </a:t>
            </a:r>
            <a:r>
              <a:rPr lang="en-GB" sz="2000" dirty="0">
                <a:latin typeface="Comic Sans MS" panose="030F0702030302020204" pitchFamily="66" charset="0"/>
              </a:rPr>
              <a:t>the letters by running </a:t>
            </a:r>
            <a:r>
              <a:rPr lang="en-GB" sz="2000" dirty="0" smtClean="0">
                <a:latin typeface="Comic Sans MS" panose="030F0702030302020204" pitchFamily="66" charset="0"/>
              </a:rPr>
              <a:t>your </a:t>
            </a:r>
            <a:r>
              <a:rPr lang="en-GB" sz="2000" dirty="0">
                <a:latin typeface="Comic Sans MS" panose="030F0702030302020204" pitchFamily="66" charset="0"/>
              </a:rPr>
              <a:t>finger below the letters </a:t>
            </a:r>
            <a:r>
              <a:rPr lang="en-GB" sz="2000" dirty="0" smtClean="0">
                <a:latin typeface="Comic Sans MS" panose="030F0702030302020204" pitchFamily="66" charset="0"/>
              </a:rPr>
              <a:t>and </a:t>
            </a:r>
            <a:r>
              <a:rPr lang="en-GB" sz="2000" dirty="0">
                <a:latin typeface="Comic Sans MS" panose="030F0702030302020204" pitchFamily="66" charset="0"/>
              </a:rPr>
              <a:t>then </a:t>
            </a:r>
            <a:r>
              <a:rPr lang="en-GB" sz="2000" b="1" dirty="0">
                <a:latin typeface="Comic Sans MS" panose="030F0702030302020204" pitchFamily="66" charset="0"/>
              </a:rPr>
              <a:t>BLEND </a:t>
            </a:r>
            <a:r>
              <a:rPr lang="en-GB" sz="2000" dirty="0">
                <a:latin typeface="Comic Sans MS" panose="030F0702030302020204" pitchFamily="66" charset="0"/>
              </a:rPr>
              <a:t>the sounds together to make the word. </a:t>
            </a:r>
          </a:p>
          <a:p>
            <a:endParaRPr lang="en-GB" sz="2000" b="1" dirty="0" smtClean="0"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latin typeface="Comic Sans MS" panose="030F0702030302020204" pitchFamily="66" charset="0"/>
              </a:rPr>
              <a:t>4</a:t>
            </a:r>
            <a:r>
              <a:rPr lang="en-GB" sz="2000" b="1" dirty="0">
                <a:latin typeface="Comic Sans MS" panose="030F0702030302020204" pitchFamily="66" charset="0"/>
              </a:rPr>
              <a:t>. </a:t>
            </a:r>
            <a:r>
              <a:rPr lang="en-GB" sz="2000" b="1" dirty="0" smtClean="0">
                <a:latin typeface="Comic Sans MS" panose="030F0702030302020204" pitchFamily="66" charset="0"/>
              </a:rPr>
              <a:t>READ -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>
                <a:latin typeface="Comic Sans MS" panose="030F0702030302020204" pitchFamily="66" charset="0"/>
              </a:rPr>
              <a:t>read the word. </a:t>
            </a:r>
          </a:p>
          <a:p>
            <a:endParaRPr lang="en-GB" sz="2000" b="1" dirty="0" smtClean="0"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latin typeface="Comic Sans MS" panose="030F0702030302020204" pitchFamily="66" charset="0"/>
              </a:rPr>
              <a:t>5</a:t>
            </a:r>
            <a:r>
              <a:rPr lang="en-GB" sz="2000" b="1" dirty="0">
                <a:latin typeface="Comic Sans MS" panose="030F0702030302020204" pitchFamily="66" charset="0"/>
              </a:rPr>
              <a:t>. </a:t>
            </a:r>
            <a:r>
              <a:rPr lang="en-GB" sz="2000" b="1" dirty="0" smtClean="0">
                <a:latin typeface="Comic Sans MS" panose="030F0702030302020204" pitchFamily="66" charset="0"/>
              </a:rPr>
              <a:t>WRITE - WRITE </a:t>
            </a:r>
            <a:r>
              <a:rPr lang="en-GB" sz="2000" dirty="0">
                <a:latin typeface="Comic Sans MS" panose="030F0702030302020204" pitchFamily="66" charset="0"/>
              </a:rPr>
              <a:t>the word below it.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75" y="1411689"/>
            <a:ext cx="3688306" cy="446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67594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Reading (slide 1) 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917575" y="814819"/>
            <a:ext cx="76232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L.I I am using different reading strategies to help me understand my book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04528"/>
            <a:ext cx="1017550" cy="81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0375" y="1722760"/>
            <a:ext cx="8288089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i="1" dirty="0" smtClean="0">
                <a:latin typeface="Comic Sans MS" panose="030F0702030302020204" pitchFamily="66" charset="0"/>
              </a:rPr>
              <a:t>NOTE:  </a:t>
            </a:r>
            <a:r>
              <a:rPr lang="en-GB" sz="2200" i="1" dirty="0" smtClean="0">
                <a:latin typeface="Comic Sans MS" panose="030F0702030302020204" pitchFamily="66" charset="0"/>
              </a:rPr>
              <a:t>We are having a little break from our normal reading activities this week because Mrs Moffat’s class are working on something different! We will get back to our normal books next week.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2823" y="3501008"/>
            <a:ext cx="6343873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i="1" dirty="0" smtClean="0">
                <a:latin typeface="Comic Sans MS" panose="030F0702030302020204" pitchFamily="66" charset="0"/>
              </a:rPr>
              <a:t>TASK:  </a:t>
            </a:r>
            <a:r>
              <a:rPr lang="en-GB" sz="2200" i="1" dirty="0" smtClean="0">
                <a:latin typeface="Comic Sans MS" panose="030F0702030302020204" pitchFamily="66" charset="0"/>
              </a:rPr>
              <a:t>read the new books assigned to you on Epic! and then use the information to create a fact file. The theme is hurricanes!</a:t>
            </a:r>
          </a:p>
          <a:p>
            <a:pPr algn="ctr"/>
            <a:endParaRPr lang="en-GB" sz="2200" i="1" dirty="0">
              <a:latin typeface="Comic Sans MS" panose="030F0702030302020204" pitchFamily="66" charset="0"/>
            </a:endParaRPr>
          </a:p>
          <a:p>
            <a:pPr algn="ctr"/>
            <a:r>
              <a:rPr lang="en-GB" sz="2200" i="1" dirty="0" smtClean="0">
                <a:latin typeface="Comic Sans MS" panose="030F0702030302020204" pitchFamily="66" charset="0"/>
              </a:rPr>
              <a:t>There are some fact file templates on Teams – go to ‘Files’ / ‘Natural Disasters’ / ‘Fact file templates’. You can design your own fact file style if you would prefer to do this! </a:t>
            </a:r>
          </a:p>
        </p:txBody>
      </p:sp>
      <p:pic>
        <p:nvPicPr>
          <p:cNvPr id="9" name="Picture 2" descr="C:\Users\craig.paterson\AppData\Local\Microsoft\Windows\INetCache\IE\B6N7P3YE\Hurricane_Cindy_(1999)_GOE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604" y="3501008"/>
            <a:ext cx="1789534" cy="133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raig.paterson\AppData\Local\Microsoft\Windows\INetCache\IE\Z3YLT172\Hurricane_jeanne_200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971" y="4901391"/>
            <a:ext cx="16288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6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67594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Reading (slide 2) 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917575" y="814819"/>
            <a:ext cx="76232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L.I I am using different reading strategies to help me understand my book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04528"/>
            <a:ext cx="1017550" cy="81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975" y="1722760"/>
            <a:ext cx="8288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 smtClean="0">
                <a:latin typeface="Comic Sans MS" panose="030F0702030302020204" pitchFamily="66" charset="0"/>
              </a:rPr>
              <a:t>All reading groups log into Epic! and your books will have been assigned to you.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5245" y="3121500"/>
            <a:ext cx="25358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i="1" dirty="0">
                <a:latin typeface="Comic Sans MS" panose="030F0702030302020204" pitchFamily="66" charset="0"/>
              </a:rPr>
              <a:t>Tom Fletcher / Roald Dahl = </a:t>
            </a:r>
          </a:p>
        </p:txBody>
      </p:sp>
      <p:sp>
        <p:nvSpPr>
          <p:cNvPr id="9" name="Rectangle 8"/>
          <p:cNvSpPr/>
          <p:nvPr/>
        </p:nvSpPr>
        <p:spPr>
          <a:xfrm>
            <a:off x="5532871" y="3353976"/>
            <a:ext cx="27888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i="1" dirty="0">
                <a:latin typeface="Comic Sans MS" panose="030F0702030302020204" pitchFamily="66" charset="0"/>
              </a:rPr>
              <a:t>David Walliams = </a:t>
            </a:r>
            <a:endParaRPr lang="en-GB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4" t="14584" r="16838" b="11979"/>
          <a:stretch/>
        </p:blipFill>
        <p:spPr bwMode="auto">
          <a:xfrm>
            <a:off x="1803447" y="4008813"/>
            <a:ext cx="1819428" cy="224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" t="54865" r="85139" b="25000"/>
          <a:stretch/>
        </p:blipFill>
        <p:spPr bwMode="auto">
          <a:xfrm>
            <a:off x="5868144" y="4008813"/>
            <a:ext cx="2118345" cy="215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9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4678</TotalTime>
  <Words>783</Words>
  <Application>Microsoft Office PowerPoint</Application>
  <PresentationFormat>On-screen Show (4:3)</PresentationFormat>
  <Paragraphs>110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 Tuesday 16th June 2020  </vt:lpstr>
      <vt:lpstr>Morning News!</vt:lpstr>
      <vt:lpstr>Health and Wellbeing </vt:lpstr>
      <vt:lpstr>Spelling (slide 1) </vt:lpstr>
      <vt:lpstr>Spelling (slide 2) </vt:lpstr>
      <vt:lpstr>PowerPoint Presentation</vt:lpstr>
      <vt:lpstr>PowerPoint Presentation</vt:lpstr>
      <vt:lpstr>Reading (slide 1)  </vt:lpstr>
      <vt:lpstr>Reading (slide 2)  </vt:lpstr>
      <vt:lpstr>Maths     </vt:lpstr>
      <vt:lpstr>Topic </vt:lpstr>
      <vt:lpstr>PowerPoint Presentation</vt:lpstr>
      <vt:lpstr>PowerPoint Presentation</vt:lpstr>
      <vt:lpstr>PowerPoint Presentation</vt:lpstr>
      <vt:lpstr>Feel free to leave comments / questions on Teams throughout the day and I will try my best to get back to you.  Enjoy your day, Primary 4!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Craig Paterson</cp:lastModifiedBy>
  <cp:revision>430</cp:revision>
  <dcterms:created xsi:type="dcterms:W3CDTF">2020-03-21T18:06:53Z</dcterms:created>
  <dcterms:modified xsi:type="dcterms:W3CDTF">2020-06-15T22:10:17Z</dcterms:modified>
</cp:coreProperties>
</file>