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6" r:id="rId7"/>
    <p:sldId id="267" r:id="rId8"/>
    <p:sldId id="260" r:id="rId9"/>
    <p:sldId id="261" r:id="rId10"/>
    <p:sldId id="264" r:id="rId11"/>
    <p:sldId id="265" r:id="rId12"/>
    <p:sldId id="268" r:id="rId13"/>
    <p:sldId id="269" r:id="rId14"/>
    <p:sldId id="25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clips/zdsb9j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hYtcadR9nw" TargetMode="External"/><Relationship Id="rId2" Type="http://schemas.openxmlformats.org/officeDocument/2006/relationships/hyperlink" Target="https://www.youtube.com/watch?v=eQh4vTtzTE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clips/zrnxvcw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Monday 15</a:t>
            </a:r>
            <a:r>
              <a:rPr lang="en-GB" baseline="30000" dirty="0" smtClean="0"/>
              <a:t>th</a:t>
            </a:r>
            <a:r>
              <a:rPr lang="en-GB" dirty="0" smtClean="0"/>
              <a:t> June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265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Maths 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>
                <a:solidFill>
                  <a:srgbClr val="00B050"/>
                </a:solidFill>
              </a:rPr>
              <a:t>The recipe says I need 40 ml of milk and the only measuring spoon I have holds 3 ml.</a:t>
            </a:r>
          </a:p>
          <a:p>
            <a:r>
              <a:rPr lang="en-GB" dirty="0">
                <a:solidFill>
                  <a:srgbClr val="00B050"/>
                </a:solidFill>
              </a:rPr>
              <a:t>How many 3 ml </a:t>
            </a:r>
            <a:r>
              <a:rPr lang="en-GB" dirty="0" err="1">
                <a:solidFill>
                  <a:srgbClr val="00B050"/>
                </a:solidFill>
              </a:rPr>
              <a:t>spoonfuls</a:t>
            </a:r>
            <a:r>
              <a:rPr lang="en-GB" dirty="0">
                <a:solidFill>
                  <a:srgbClr val="00B050"/>
                </a:solidFill>
              </a:rPr>
              <a:t> will I have to use and how much milk will be left over?</a:t>
            </a:r>
            <a:endParaRPr lang="en-GB" dirty="0"/>
          </a:p>
          <a:p>
            <a:pPr lvl="0">
              <a:buClr>
                <a:schemeClr val="dk1"/>
              </a:buClr>
              <a:buSzPts val="1100"/>
            </a:pPr>
            <a:endParaRPr lang="en-GB" dirty="0"/>
          </a:p>
          <a:p>
            <a:pPr lvl="0">
              <a:buClr>
                <a:schemeClr val="dk1"/>
              </a:buClr>
              <a:buSzPts val="1100"/>
            </a:pPr>
            <a:endParaRPr lang="en-GB" dirty="0"/>
          </a:p>
          <a:p>
            <a:pPr lvl="0">
              <a:buClr>
                <a:schemeClr val="dk1"/>
              </a:buClr>
              <a:buSzPts val="1100"/>
            </a:pPr>
            <a:endParaRPr lang="en-GB" dirty="0"/>
          </a:p>
          <a:p>
            <a:pPr lvl="0">
              <a:buClr>
                <a:schemeClr val="dk1"/>
              </a:buClr>
              <a:buSzPts val="1100"/>
            </a:pPr>
            <a:endParaRPr lang="en-GB" dirty="0"/>
          </a:p>
          <a:p>
            <a:r>
              <a:rPr lang="en-GB" dirty="0">
                <a:solidFill>
                  <a:srgbClr val="FFC000"/>
                </a:solidFill>
              </a:rPr>
              <a:t>17 slices of lasagne were divided between 4 diners.</a:t>
            </a:r>
          </a:p>
          <a:p>
            <a:r>
              <a:rPr lang="en-GB" dirty="0">
                <a:solidFill>
                  <a:srgbClr val="FFC000"/>
                </a:solidFill>
              </a:rPr>
              <a:t>How many slices did each get and how many were left over?</a:t>
            </a:r>
            <a:endParaRPr lang="en-GB" dirty="0">
              <a:solidFill>
                <a:srgbClr val="FF9900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GB" dirty="0">
              <a:solidFill>
                <a:srgbClr val="FF9900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GB" dirty="0">
              <a:solidFill>
                <a:srgbClr val="FF9900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GB" dirty="0">
              <a:solidFill>
                <a:srgbClr val="FF9900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GB" dirty="0">
              <a:solidFill>
                <a:srgbClr val="FF9900"/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When 100 paper clips are weighed, their total weight is 19.6 grams.</a:t>
            </a:r>
          </a:p>
          <a:p>
            <a:r>
              <a:rPr lang="en-GB" dirty="0">
                <a:solidFill>
                  <a:srgbClr val="FF0000"/>
                </a:solidFill>
              </a:rPr>
              <a:t>What is the weight of 1 paper clip?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0528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Weight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weight objects in kilograms and grams.</a:t>
            </a:r>
          </a:p>
          <a:p>
            <a:r>
              <a:rPr lang="en-GB" dirty="0" smtClean="0"/>
              <a:t>1kg (kilogram) = 1000 g (grams.)</a:t>
            </a:r>
          </a:p>
          <a:p>
            <a:r>
              <a:rPr lang="en-GB" dirty="0" err="1" smtClean="0"/>
              <a:t>E.g</a:t>
            </a:r>
            <a:r>
              <a:rPr lang="en-GB" dirty="0" smtClean="0"/>
              <a:t> 5kg = 5000grams</a:t>
            </a:r>
          </a:p>
          <a:p>
            <a:r>
              <a:rPr lang="en-GB" dirty="0" smtClean="0"/>
              <a:t>7000grams = 7kg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159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 can change kilograms to grams and grams to kilograms.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394" y="2338252"/>
            <a:ext cx="5185954" cy="35814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Question 1 – change the following to grams</a:t>
            </a:r>
          </a:p>
          <a:p>
            <a:r>
              <a:rPr lang="en-GB" dirty="0" smtClean="0"/>
              <a:t>A) 6kg</a:t>
            </a:r>
          </a:p>
          <a:p>
            <a:r>
              <a:rPr lang="en-GB" dirty="0" smtClean="0"/>
              <a:t>B) 23kg</a:t>
            </a:r>
          </a:p>
          <a:p>
            <a:r>
              <a:rPr lang="en-GB" dirty="0" smtClean="0"/>
              <a:t>C)72kg</a:t>
            </a:r>
          </a:p>
          <a:p>
            <a:r>
              <a:rPr lang="en-GB" dirty="0" smtClean="0"/>
              <a:t>D)1kg 500g</a:t>
            </a:r>
          </a:p>
          <a:p>
            <a:r>
              <a:rPr lang="en-GB" dirty="0" smtClean="0"/>
              <a:t>E) 6kg 835g</a:t>
            </a:r>
          </a:p>
          <a:p>
            <a:r>
              <a:rPr lang="en-GB" dirty="0" smtClean="0"/>
              <a:t>F) 14kg 7g</a:t>
            </a:r>
          </a:p>
          <a:p>
            <a:r>
              <a:rPr lang="en-GB" dirty="0" smtClean="0"/>
              <a:t>G) 24kg 234g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617029" y="2468880"/>
            <a:ext cx="59958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Question 2 – change the following to Kg</a:t>
            </a:r>
          </a:p>
          <a:p>
            <a:pPr marL="342900" indent="-342900">
              <a:buAutoNum type="alphaLcParenR"/>
            </a:pPr>
            <a:r>
              <a:rPr lang="en-GB" dirty="0" smtClean="0"/>
              <a:t>2000g</a:t>
            </a:r>
          </a:p>
          <a:p>
            <a:pPr marL="342900" indent="-342900">
              <a:buAutoNum type="alphaLcParenR"/>
            </a:pPr>
            <a:r>
              <a:rPr lang="en-GB" dirty="0" smtClean="0"/>
              <a:t>3500g</a:t>
            </a:r>
          </a:p>
          <a:p>
            <a:pPr marL="342900" indent="-342900">
              <a:buAutoNum type="alphaLcParenR"/>
            </a:pPr>
            <a:r>
              <a:rPr lang="en-GB" dirty="0" smtClean="0"/>
              <a:t>9850g</a:t>
            </a:r>
          </a:p>
          <a:p>
            <a:pPr marL="342900" indent="-342900">
              <a:buAutoNum type="alphaLcParenR"/>
            </a:pPr>
            <a:r>
              <a:rPr lang="en-GB" dirty="0" smtClean="0"/>
              <a:t>13000g</a:t>
            </a:r>
          </a:p>
          <a:p>
            <a:pPr marL="342900" indent="-342900">
              <a:buAutoNum type="alphaLcParenR"/>
            </a:pPr>
            <a:r>
              <a:rPr lang="en-GB" dirty="0" smtClean="0"/>
              <a:t>1020g</a:t>
            </a:r>
          </a:p>
          <a:p>
            <a:pPr marL="342900" indent="-342900">
              <a:buAutoNum type="alphaLcParenR"/>
            </a:pPr>
            <a:r>
              <a:rPr lang="en-GB" dirty="0" smtClean="0"/>
              <a:t>65000g</a:t>
            </a:r>
          </a:p>
          <a:p>
            <a:pPr marL="342900" indent="-342900">
              <a:buAutoNum type="alphaLcParenR"/>
            </a:pPr>
            <a:r>
              <a:rPr lang="en-GB" dirty="0" smtClean="0"/>
              <a:t>18500g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062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Question 1 – change the following to grams</a:t>
            </a:r>
          </a:p>
          <a:p>
            <a:r>
              <a:rPr lang="en-GB" dirty="0"/>
              <a:t>A) </a:t>
            </a:r>
            <a:r>
              <a:rPr lang="en-GB" dirty="0" smtClean="0"/>
              <a:t>6kg – 6000grams</a:t>
            </a:r>
            <a:endParaRPr lang="en-GB" dirty="0"/>
          </a:p>
          <a:p>
            <a:r>
              <a:rPr lang="en-GB" dirty="0"/>
              <a:t>B) </a:t>
            </a:r>
            <a:r>
              <a:rPr lang="en-GB" dirty="0" smtClean="0"/>
              <a:t>23kg – 23000 grams</a:t>
            </a:r>
            <a:endParaRPr lang="en-GB" dirty="0"/>
          </a:p>
          <a:p>
            <a:r>
              <a:rPr lang="en-GB" dirty="0" smtClean="0"/>
              <a:t>C)72kg – 72000 grams</a:t>
            </a:r>
            <a:endParaRPr lang="en-GB" dirty="0"/>
          </a:p>
          <a:p>
            <a:r>
              <a:rPr lang="en-GB" dirty="0"/>
              <a:t>D)1kg </a:t>
            </a:r>
            <a:r>
              <a:rPr lang="en-GB" dirty="0" smtClean="0"/>
              <a:t>500g – 1500grams</a:t>
            </a:r>
            <a:endParaRPr lang="en-GB" dirty="0"/>
          </a:p>
          <a:p>
            <a:r>
              <a:rPr lang="en-GB" dirty="0"/>
              <a:t>E) 6kg </a:t>
            </a:r>
            <a:r>
              <a:rPr lang="en-GB" dirty="0" smtClean="0"/>
              <a:t>835g – 6835 grams</a:t>
            </a:r>
            <a:endParaRPr lang="en-GB" dirty="0"/>
          </a:p>
          <a:p>
            <a:r>
              <a:rPr lang="en-GB" dirty="0"/>
              <a:t>F) 14kg </a:t>
            </a:r>
            <a:r>
              <a:rPr lang="en-GB" dirty="0" smtClean="0"/>
              <a:t>7g – 14700 grams</a:t>
            </a:r>
            <a:endParaRPr lang="en-GB" dirty="0"/>
          </a:p>
          <a:p>
            <a:r>
              <a:rPr lang="en-GB" dirty="0"/>
              <a:t>G) 24kg </a:t>
            </a:r>
            <a:r>
              <a:rPr lang="en-GB" dirty="0" smtClean="0"/>
              <a:t>234g  - 24234 grams</a:t>
            </a:r>
            <a:endParaRPr lang="en-GB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779623" y="2171700"/>
            <a:ext cx="4937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Question 2 – change the following to </a:t>
            </a:r>
            <a:r>
              <a:rPr lang="en-GB" dirty="0" smtClean="0"/>
              <a:t>Kg or kilograms and grams.</a:t>
            </a:r>
            <a:endParaRPr lang="en-GB" dirty="0"/>
          </a:p>
          <a:p>
            <a:pPr marL="342900" indent="-342900">
              <a:buAutoNum type="alphaLcParenR"/>
            </a:pPr>
            <a:r>
              <a:rPr lang="en-GB" dirty="0" smtClean="0"/>
              <a:t>2000g – 2kg</a:t>
            </a:r>
            <a:endParaRPr lang="en-GB" dirty="0"/>
          </a:p>
          <a:p>
            <a:pPr marL="342900" indent="-342900">
              <a:buAutoNum type="alphaLcParenR"/>
            </a:pPr>
            <a:r>
              <a:rPr lang="en-GB" dirty="0" smtClean="0"/>
              <a:t>3500g- 3.5kg</a:t>
            </a:r>
            <a:endParaRPr lang="en-GB" dirty="0"/>
          </a:p>
          <a:p>
            <a:pPr marL="342900" indent="-342900">
              <a:buAutoNum type="alphaLcParenR"/>
            </a:pPr>
            <a:r>
              <a:rPr lang="en-GB" dirty="0" smtClean="0"/>
              <a:t>9850g -  9kg 850 grams</a:t>
            </a:r>
            <a:endParaRPr lang="en-GB" dirty="0"/>
          </a:p>
          <a:p>
            <a:pPr marL="342900" indent="-342900">
              <a:buAutoNum type="alphaLcParenR"/>
            </a:pPr>
            <a:r>
              <a:rPr lang="en-GB" dirty="0" smtClean="0"/>
              <a:t>13000g – 13kg</a:t>
            </a:r>
            <a:endParaRPr lang="en-GB" dirty="0"/>
          </a:p>
          <a:p>
            <a:pPr marL="342900" indent="-342900">
              <a:buAutoNum type="alphaLcParenR"/>
            </a:pPr>
            <a:r>
              <a:rPr lang="en-GB" dirty="0" smtClean="0"/>
              <a:t>1020g – 1kg 20g</a:t>
            </a:r>
            <a:endParaRPr lang="en-GB" dirty="0"/>
          </a:p>
          <a:p>
            <a:pPr marL="342900" indent="-342900">
              <a:buAutoNum type="alphaLcParenR"/>
            </a:pPr>
            <a:r>
              <a:rPr lang="en-GB" dirty="0" smtClean="0"/>
              <a:t>65000g -65kg</a:t>
            </a:r>
            <a:endParaRPr lang="en-GB" dirty="0"/>
          </a:p>
          <a:p>
            <a:pPr marL="342900" indent="-342900">
              <a:buAutoNum type="alphaLcParenR"/>
            </a:pPr>
            <a:r>
              <a:rPr lang="en-GB" smtClean="0"/>
              <a:t>18500g – 18.5 kg or 18kg and 500g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162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We are going to look at Landmark drawing. Watch the below video on how to draw landmarks by Ken Done who is a famous Australian artist.</a:t>
            </a:r>
          </a:p>
          <a:p>
            <a:r>
              <a:rPr lang="en-GB" dirty="0" smtClean="0"/>
              <a:t>Once you have watched the video choose a landmark the interests you. This could be one that we have looked at through our topic or another one in another country. For example the Eiffel tower.</a:t>
            </a:r>
          </a:p>
          <a:p>
            <a:endParaRPr lang="en-GB" dirty="0"/>
          </a:p>
          <a:p>
            <a:r>
              <a:rPr lang="en-GB" dirty="0" smtClean="0"/>
              <a:t>Ken Done does very bright and vibrant pictures. Use your imagination to make your landmark stand out.</a:t>
            </a:r>
          </a:p>
          <a:p>
            <a:r>
              <a:rPr lang="en-GB" dirty="0" smtClean="0"/>
              <a:t>I cannot wait to see what you create.</a:t>
            </a:r>
          </a:p>
          <a:p>
            <a:r>
              <a:rPr lang="en-GB" dirty="0">
                <a:hlinkClick r:id="rId2"/>
              </a:rPr>
              <a:t>https://www.bbc.co.uk/bitesize/clips/zdsb9j6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9425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Timetable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Daily exercise</a:t>
            </a:r>
          </a:p>
          <a:p>
            <a:r>
              <a:rPr lang="en-GB" dirty="0" smtClean="0"/>
              <a:t>French</a:t>
            </a:r>
          </a:p>
          <a:p>
            <a:r>
              <a:rPr lang="en-GB" dirty="0" smtClean="0"/>
              <a:t>Spelling</a:t>
            </a:r>
          </a:p>
          <a:p>
            <a:r>
              <a:rPr lang="en-GB" dirty="0" smtClean="0"/>
              <a:t>Reading</a:t>
            </a:r>
          </a:p>
          <a:p>
            <a:r>
              <a:rPr lang="en-GB" dirty="0" smtClean="0"/>
              <a:t>Maths</a:t>
            </a:r>
          </a:p>
          <a:p>
            <a:r>
              <a:rPr lang="en-GB" dirty="0" smtClean="0"/>
              <a:t>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6878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Daily 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Today we would usually have P.E</a:t>
            </a:r>
          </a:p>
          <a:p>
            <a:r>
              <a:rPr lang="en-GB" dirty="0" smtClean="0"/>
              <a:t>I have attached below the Video of Joe Wicks. </a:t>
            </a:r>
          </a:p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www.youtube.com/watch?v=eQh4vTtzTEc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Or what about some Yoga?</a:t>
            </a:r>
          </a:p>
          <a:p>
            <a:r>
              <a:rPr lang="en-GB" dirty="0">
                <a:hlinkClick r:id="rId3"/>
              </a:rPr>
              <a:t>https://www.youtube.com/watch?v=LhYtcadR9nw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1621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French Starter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2618547"/>
            <a:ext cx="9601200" cy="2916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411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Spelling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445659"/>
              </p:ext>
            </p:extLst>
          </p:nvPr>
        </p:nvGraphicFramePr>
        <p:xfrm>
          <a:off x="1371600" y="1529563"/>
          <a:ext cx="8128000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50114598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12071812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8334183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78518428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928716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083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Sack</a:t>
                      </a:r>
                    </a:p>
                    <a:p>
                      <a:r>
                        <a:rPr lang="en-GB" dirty="0" smtClean="0"/>
                        <a:t>Suggest</a:t>
                      </a:r>
                    </a:p>
                    <a:p>
                      <a:r>
                        <a:rPr lang="en-GB" dirty="0" smtClean="0"/>
                        <a:t>Scream</a:t>
                      </a:r>
                    </a:p>
                    <a:p>
                      <a:r>
                        <a:rPr lang="en-GB" dirty="0" smtClean="0"/>
                        <a:t>Separate</a:t>
                      </a:r>
                    </a:p>
                    <a:p>
                      <a:r>
                        <a:rPr lang="en-GB" dirty="0" smtClean="0"/>
                        <a:t>Sensible</a:t>
                      </a:r>
                    </a:p>
                    <a:p>
                      <a:r>
                        <a:rPr lang="en-GB" dirty="0" smtClean="0"/>
                        <a:t>Service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Actress</a:t>
                      </a:r>
                    </a:p>
                    <a:p>
                      <a:r>
                        <a:rPr lang="en-GB" dirty="0" smtClean="0"/>
                        <a:t>Address</a:t>
                      </a:r>
                    </a:p>
                    <a:p>
                      <a:r>
                        <a:rPr lang="en-GB" dirty="0" smtClean="0"/>
                        <a:t>Assist</a:t>
                      </a:r>
                    </a:p>
                    <a:p>
                      <a:r>
                        <a:rPr lang="en-GB" dirty="0" smtClean="0"/>
                        <a:t>Distress</a:t>
                      </a:r>
                    </a:p>
                    <a:p>
                      <a:r>
                        <a:rPr lang="en-GB" dirty="0" smtClean="0"/>
                        <a:t>Glass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Saucer</a:t>
                      </a:r>
                    </a:p>
                    <a:p>
                      <a:r>
                        <a:rPr lang="en-GB" dirty="0" smtClean="0"/>
                        <a:t>City</a:t>
                      </a:r>
                    </a:p>
                    <a:p>
                      <a:r>
                        <a:rPr lang="en-GB" dirty="0" smtClean="0"/>
                        <a:t>Circle</a:t>
                      </a:r>
                    </a:p>
                    <a:p>
                      <a:r>
                        <a:rPr lang="en-GB" dirty="0" smtClean="0"/>
                        <a:t>Place</a:t>
                      </a:r>
                    </a:p>
                    <a:p>
                      <a:r>
                        <a:rPr lang="en-GB" dirty="0" smtClean="0"/>
                        <a:t>Cease</a:t>
                      </a:r>
                    </a:p>
                    <a:p>
                      <a:r>
                        <a:rPr lang="en-GB" dirty="0" smtClean="0"/>
                        <a:t>Ice</a:t>
                      </a:r>
                    </a:p>
                    <a:p>
                      <a:r>
                        <a:rPr lang="en-GB" dirty="0" smtClean="0"/>
                        <a:t>Twice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Sense</a:t>
                      </a:r>
                    </a:p>
                    <a:p>
                      <a:r>
                        <a:rPr lang="en-GB" dirty="0" smtClean="0"/>
                        <a:t>Cease</a:t>
                      </a:r>
                    </a:p>
                    <a:p>
                      <a:r>
                        <a:rPr lang="en-GB" dirty="0" smtClean="0"/>
                        <a:t>Practise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Service</a:t>
                      </a:r>
                    </a:p>
                    <a:p>
                      <a:r>
                        <a:rPr lang="en-GB" dirty="0" smtClean="0"/>
                        <a:t>Peace</a:t>
                      </a:r>
                    </a:p>
                    <a:p>
                      <a:r>
                        <a:rPr lang="en-GB" dirty="0" smtClean="0"/>
                        <a:t>Sequence</a:t>
                      </a:r>
                    </a:p>
                    <a:p>
                      <a:r>
                        <a:rPr lang="en-GB" dirty="0" smtClean="0"/>
                        <a:t>Sentence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01433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81051" y="4480560"/>
            <a:ext cx="9326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 am learning to use various spelling strategies.</a:t>
            </a:r>
          </a:p>
          <a:p>
            <a:r>
              <a:rPr lang="en-GB" dirty="0" smtClean="0"/>
              <a:t>Task -  Diacritically mark 10 of your spelling words. ( you can select from any of the columns)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806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Literacy Starter – I am using spelling rules to help me spell words.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3056708"/>
            <a:ext cx="9300754" cy="2821577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Rule </a:t>
            </a:r>
            <a:r>
              <a:rPr lang="en-GB" u="sng" dirty="0">
                <a:latin typeface="Comic Sans MS" panose="030F0702030302020204" pitchFamily="66" charset="0"/>
              </a:rPr>
              <a:t>1:</a:t>
            </a:r>
            <a:r>
              <a:rPr lang="en-GB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Soft ‘g’ – coming before ‘e’ (judge)</a:t>
            </a: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Soft ‘g’ – coming before ‘</a:t>
            </a:r>
            <a:r>
              <a:rPr lang="en-GB" dirty="0" err="1">
                <a:latin typeface="Comic Sans MS" panose="030F0702030302020204" pitchFamily="66" charset="0"/>
              </a:rPr>
              <a:t>i</a:t>
            </a:r>
            <a:r>
              <a:rPr lang="en-GB" dirty="0">
                <a:latin typeface="Comic Sans MS" panose="030F0702030302020204" pitchFamily="66" charset="0"/>
              </a:rPr>
              <a:t>’ (ginger) </a:t>
            </a: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Soft ‘g’ – coming before ‘y’ (gym</a:t>
            </a:r>
            <a:r>
              <a:rPr lang="en-GB" dirty="0" smtClean="0">
                <a:latin typeface="Comic Sans MS" panose="030F0702030302020204" pitchFamily="66" charset="0"/>
              </a:rPr>
              <a:t>)</a:t>
            </a: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Look at the next slide for the task. </a:t>
            </a:r>
            <a:endParaRPr lang="en-GB" b="1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313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Literacy starter </a:t>
            </a:r>
            <a:r>
              <a:rPr lang="en-GB" dirty="0" err="1" smtClean="0"/>
              <a:t>cont</a:t>
            </a:r>
            <a:endParaRPr lang="en-GB" dirty="0"/>
          </a:p>
        </p:txBody>
      </p:sp>
      <p:pic>
        <p:nvPicPr>
          <p:cNvPr id="4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8578" y="2937471"/>
            <a:ext cx="8193734" cy="34018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18578" y="1606731"/>
            <a:ext cx="81937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TASK:</a:t>
            </a:r>
          </a:p>
          <a:p>
            <a:pPr algn="ctr"/>
            <a:endParaRPr lang="en-GB" b="1" u="sng" dirty="0">
              <a:latin typeface="Comic Sans MS" panose="030F0702030302020204" pitchFamily="66" charset="0"/>
            </a:endParaRP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Draw a table in your jotters (example below) and write down as many soft ‘g’ words that you can think of!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0053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www.bbc.co.uk/bitesize/clips/zrnxvcw</a:t>
            </a:r>
            <a:endParaRPr lang="en-GB" dirty="0" smtClean="0"/>
          </a:p>
          <a:p>
            <a:r>
              <a:rPr lang="en-GB" dirty="0" smtClean="0"/>
              <a:t>Watch the above video of Georges Marvellous medicine.</a:t>
            </a:r>
          </a:p>
          <a:p>
            <a:r>
              <a:rPr lang="en-GB" dirty="0" smtClean="0"/>
              <a:t>Who is the baddie and who is the good person in the story?</a:t>
            </a:r>
          </a:p>
          <a:p>
            <a:r>
              <a:rPr lang="en-GB" dirty="0" smtClean="0"/>
              <a:t> can you use </a:t>
            </a:r>
            <a:r>
              <a:rPr lang="en-GB" dirty="0"/>
              <a:t>the descriptive language in this clip to create a word bank of adjectives for a good character and one for a </a:t>
            </a:r>
            <a:r>
              <a:rPr lang="en-GB" dirty="0" smtClean="0"/>
              <a:t>baddie</a:t>
            </a:r>
            <a:r>
              <a:rPr lang="en-GB" dirty="0"/>
              <a:t>?</a:t>
            </a:r>
            <a:endParaRPr lang="en-GB" dirty="0" smtClean="0"/>
          </a:p>
          <a:p>
            <a:r>
              <a:rPr lang="en-GB" dirty="0" smtClean="0"/>
              <a:t>See the example on the next slide/</a:t>
            </a:r>
          </a:p>
          <a:p>
            <a:endParaRPr lang="en-GB" dirty="0"/>
          </a:p>
          <a:p>
            <a:r>
              <a:rPr lang="en-GB" dirty="0" smtClean="0"/>
              <a:t>Challenge – create your own medicine for George’s gran.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473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0407869"/>
              </p:ext>
            </p:extLst>
          </p:nvPr>
        </p:nvGraphicFramePr>
        <p:xfrm>
          <a:off x="1371600" y="2286000"/>
          <a:ext cx="9601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0">
                  <a:extLst>
                    <a:ext uri="{9D8B030D-6E8A-4147-A177-3AD203B41FA5}">
                      <a16:colId xmlns:a16="http://schemas.microsoft.com/office/drawing/2014/main" val="3303889246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41484494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Baddie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Goodie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27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“ Brilliant,</a:t>
                      </a:r>
                      <a:r>
                        <a:rPr lang="en-GB" baseline="0" dirty="0" smtClean="0"/>
                        <a:t> unblinking eyes”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“ a welcoming smile”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895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“straggly dark</a:t>
                      </a:r>
                      <a:r>
                        <a:rPr lang="en-GB" baseline="0" dirty="0" smtClean="0"/>
                        <a:t> hair”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“ a jolly personality”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8043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578098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47</TotalTime>
  <Words>651</Words>
  <Application>Microsoft Office PowerPoint</Application>
  <PresentationFormat>Widescreen</PresentationFormat>
  <Paragraphs>138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Comic Sans MS</vt:lpstr>
      <vt:lpstr>Franklin Gothic Book</vt:lpstr>
      <vt:lpstr>Crop</vt:lpstr>
      <vt:lpstr>Monday 15th June</vt:lpstr>
      <vt:lpstr>Timetable</vt:lpstr>
      <vt:lpstr>Daily exercise</vt:lpstr>
      <vt:lpstr>French Starter</vt:lpstr>
      <vt:lpstr>Spelling</vt:lpstr>
      <vt:lpstr>Literacy Starter – I am using spelling rules to help me spell words.</vt:lpstr>
      <vt:lpstr>Literacy starter cont</vt:lpstr>
      <vt:lpstr>Reading</vt:lpstr>
      <vt:lpstr>Example</vt:lpstr>
      <vt:lpstr>Maths Starter</vt:lpstr>
      <vt:lpstr>Weight</vt:lpstr>
      <vt:lpstr>I can change kilograms to grams and grams to kilograms.</vt:lpstr>
      <vt:lpstr>Answers</vt:lpstr>
      <vt:lpstr>Art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15th June</dc:title>
  <dc:creator>Caitlyn Kerr</dc:creator>
  <cp:lastModifiedBy>Caitlyn Kerr</cp:lastModifiedBy>
  <cp:revision>7</cp:revision>
  <dcterms:created xsi:type="dcterms:W3CDTF">2020-06-09T13:45:52Z</dcterms:created>
  <dcterms:modified xsi:type="dcterms:W3CDTF">2020-06-10T10:36:19Z</dcterms:modified>
</cp:coreProperties>
</file>