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0517959e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0517959e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0517959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0517959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0517959e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0517959e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0517959e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0517959e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0517959e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0517959e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teachyourmonstertoread.com/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hyperlink" Target="https://appuk.idlsgroup.com/#/login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hyperlink" Target="https://www.getepic.com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blogs.glowscotland.org.uk/wl/stanthonypsblog/category/primary-4-5/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www.doorwayonline.org.uk/activities/speller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sumdog.com/user/sign_in?_ga=2.173771171.1069118646.1589645397-293771469.1582490612" TargetMode="Externa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CosmicKidsYoga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1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user/mosetsanagape/videos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1.png"/><Relationship Id="rId4" Type="http://schemas.openxmlformats.org/officeDocument/2006/relationships/hyperlink" Target="https://www.youtube.com/channel/UCAxW1XT0iEJo0TYlRfn6rYQ" TargetMode="External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Reading%2FDavid%20Walliams%2FThursday%2011th%20June%202020%2FRhymning%20Game%2Epdf&amp;parent=%2Fsites%2FPrimary5105%2FShared%20Documents%2FGeneral%2FReading%2FDavid%20Walliams%2FThursday%2011th%20June%202020" TargetMode="External"/><Relationship Id="rId13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Spelling%2FPrimary%204%2FMonday%208th%20June%202020%2Foo%20phoneme%20families%20extension%2Ejpeg&amp;parent=%2Fsites%2FPrimary5105%2FShared%20Documents%2FGeneral%2FSpelling%2FPrimary%204%2FMonday%208th%20June%202020" TargetMode="External"/><Relationship Id="rId18" Type="http://schemas.openxmlformats.org/officeDocument/2006/relationships/image" Target="../media/image25.png"/><Relationship Id="rId3" Type="http://schemas.openxmlformats.org/officeDocument/2006/relationships/image" Target="../media/image13.jpg"/><Relationship Id="rId7" Type="http://schemas.openxmlformats.org/officeDocument/2006/relationships/hyperlink" Target="https://glowscotland.sharepoint.com/sites/Primary5105/_layouts/15/Doc.aspx?sourcedoc=%7B60CCE37B-7089-41EC-8F04-E4E59F9C0A5C%7D&amp;file=t-l-53376-the-making-of-milton-story-powerpoint_ver_4.ppt&amp;action=edit&amp;mobileredirect=true&amp;CT=1591597094703&amp;OR=ItemsView" TargetMode="External"/><Relationship Id="rId12" Type="http://schemas.openxmlformats.org/officeDocument/2006/relationships/image" Target="../media/image24.jp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getepic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lowscotland.sharepoint.com/:w:/r/sites/Primary5105/_layouts/15/Doc.aspx?sourcedoc=%7B3BE326D4-9596-456B-827C-F2D6297973E5%7D&amp;file=ow%20(owl)%20common%20words.docx&amp;action=default&amp;mobileredirect=true" TargetMode="External"/><Relationship Id="rId11" Type="http://schemas.openxmlformats.org/officeDocument/2006/relationships/hyperlink" Target="https://www.youtube.com/watch?v=vP4iY1TtS3s" TargetMode="External"/><Relationship Id="rId5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Spelling%2FDavid%20Walliams%2FMonday%208th%20June%202020%2Fow%20%28owl%29%20phoneme%20board%2Ejpeg&amp;parent=%2Fsites%2FPrimary5105%2FShared%20Documents%2FGeneral%2FSpelling%2FDavid%20Walliams%2FMonday%208th%20June%202020" TargetMode="External"/><Relationship Id="rId15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Reading%2FRoald%20Dahl%2FThursday%2011th%20June%202020%2FChapter%209%20%2D%20Summarising%2Epdf&amp;parent=%2Fsites%2FPrimary5105%2FShared%20Documents%2FGeneral%2FReading%2FRoald%20Dahl%2FThursday%2011th%20June%202020" TargetMode="External"/><Relationship Id="rId10" Type="http://schemas.openxmlformats.org/officeDocument/2006/relationships/image" Target="../media/image23.jpg"/><Relationship Id="rId19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Reading%2FTom%20Fletcher%2FThursday%2011th%20June%202020%2FChapter%203%20%2D%20Metalinguistics%2Epdf&amp;parent=%2Fsites%2FPrimary5105%2FShared%20Documents%2FGeneral%2FReading%2FTom%20Fletcher%2FThursday%2011th%20June%202020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22.jpg"/><Relationship Id="rId14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Spelling%2FPrimary%205%2FMonday%208th%20June%202020%2Fch%20phoneme%20families%20extension%2Ejpeg&amp;parent=%2Fsites%2FPrimary5105%2FShared%20Documents%2FGeneral%2FSpelling%2FPrimary%205%2FMonday%208th%20June%2020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Maths%2FLength%2FSquares%2FThursday%2011th%20June%202020%2FTeejay%202a%20%2D%20pg%2E%20119%20and%20120%2Epdf&amp;parent=%2Fsites%2FPrimary5105%2FShared%20Documents%2FGeneral%2FMaths%2FLength%2FSquares%2FThursday%2011th%20June%202020" TargetMode="External"/><Relationship Id="rId13" Type="http://schemas.openxmlformats.org/officeDocument/2006/relationships/hyperlink" Target="https://play.ttrockstars.com/auth/school/student/79128" TargetMode="External"/><Relationship Id="rId18" Type="http://schemas.openxmlformats.org/officeDocument/2006/relationships/image" Target="../media/image11.png"/><Relationship Id="rId3" Type="http://schemas.openxmlformats.org/officeDocument/2006/relationships/image" Target="../media/image13.jpg"/><Relationship Id="rId7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Maths%2FLength%2FCircles%2FThursday%2011th%20June%202020%2FTeejay%201b%20%2D%20pg%2E%20178%2Epdf&amp;parent=%2Fsites%2FPrimary5105%2FShared%20Documents%2FGeneral%2FMaths%2FLength%2FCircles%2FThursday%2011th%20June%202020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s://appuk.idlsgroup.com/#/login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hyperlink" Target="https://www.sumdog.com/user/sign_in?_ga=2.173771171.1069118646.1589645397-293771469.1582490612" TargetMode="External"/><Relationship Id="rId5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Maths%2FLength%2FTriangles%2FThursday%2011th%20June%202020%2FTeejay%201a%20%2D%20pg%2E%20147%2Epdf&amp;parent=%2Fsites%2FPrimary5105%2FShared%20Documents%2FGeneral%2FMaths%2FLength%2FTriangles%2FThursday%2011th%20June%202020" TargetMode="External"/><Relationship Id="rId15" Type="http://schemas.openxmlformats.org/officeDocument/2006/relationships/hyperlink" Target="https://whiterosemaths.com/homelearning/year-5/" TargetMode="External"/><Relationship Id="rId10" Type="http://schemas.openxmlformats.org/officeDocument/2006/relationships/image" Target="../media/image28.png"/><Relationship Id="rId19" Type="http://schemas.openxmlformats.org/officeDocument/2006/relationships/image" Target="../media/image31.png"/><Relationship Id="rId4" Type="http://schemas.openxmlformats.org/officeDocument/2006/relationships/image" Target="../media/image26.jpg"/><Relationship Id="rId9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Maths%2FWeight%2FSquares%2FWednesday%2027th%20May%202020%2FConverting%20between%20grams%20and%20kilograms%2Epdf&amp;parent=%2Fsites%2FPrimary5105%2FShared%20Documents%2FGeneral%2FMaths%2FWeight%2FSquares%2FWednesday%2027th%20May%202020" TargetMode="External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825" y="423625"/>
            <a:ext cx="3821875" cy="23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300" y="2011475"/>
            <a:ext cx="3303695" cy="25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4800" y="192575"/>
            <a:ext cx="1002875" cy="10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88375" y="61950"/>
            <a:ext cx="3956400" cy="39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Bitmoji Imag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1050" y="11452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3300" y="1374238"/>
            <a:ext cx="554425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78175" y="1368927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9713" y="2508797"/>
            <a:ext cx="554425" cy="51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848475" y="2505702"/>
            <a:ext cx="554425" cy="52373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3485925" y="642950"/>
            <a:ext cx="34356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latin typeface="Comic Sans MS"/>
                <a:ea typeface="Comic Sans MS"/>
                <a:cs typeface="Comic Sans MS"/>
                <a:sym typeface="Comic Sans MS"/>
              </a:rPr>
              <a:t>Good Morning P5/4</a:t>
            </a:r>
            <a:endParaRPr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Week 12 Home Learning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Thursday 11</a:t>
            </a:r>
            <a:r>
              <a:rPr lang="en-GB" baseline="30000" dirty="0"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 June 2020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4" name="Google Shape;64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312617" y="765285"/>
            <a:ext cx="554425" cy="49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344588" y="3122688"/>
            <a:ext cx="490475" cy="4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6875" y="-146900"/>
            <a:ext cx="6460572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"/>
          <p:cNvCxnSpPr/>
          <p:nvPr/>
        </p:nvCxnSpPr>
        <p:spPr>
          <a:xfrm flipH="1">
            <a:off x="6440450" y="121950"/>
            <a:ext cx="11100" cy="321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4"/>
          <p:cNvCxnSpPr>
            <a:endCxn id="73" idx="1"/>
          </p:cNvCxnSpPr>
          <p:nvPr/>
        </p:nvCxnSpPr>
        <p:spPr>
          <a:xfrm>
            <a:off x="3525050" y="1605050"/>
            <a:ext cx="2915400" cy="18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3615575" y="343625"/>
            <a:ext cx="26898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dirty="0" err="1"/>
              <a:t>Aujord’hui</a:t>
            </a:r>
            <a:r>
              <a:rPr lang="en-GB" sz="1700" dirty="0"/>
              <a:t> </a:t>
            </a:r>
            <a:r>
              <a:rPr lang="en-GB" sz="1700" dirty="0" err="1"/>
              <a:t>c’est</a:t>
            </a:r>
            <a:r>
              <a:rPr lang="en-GB" sz="1700" dirty="0"/>
              <a:t> </a:t>
            </a:r>
            <a:r>
              <a:rPr lang="en-GB" sz="1700" dirty="0" err="1"/>
              <a:t>jeudi</a:t>
            </a:r>
            <a:r>
              <a:rPr lang="en-GB" sz="1700" dirty="0"/>
              <a:t> </a:t>
            </a:r>
            <a:r>
              <a:rPr lang="en-GB" sz="1700" dirty="0" err="1"/>
              <a:t>onze</a:t>
            </a:r>
            <a:r>
              <a:rPr lang="en-GB" sz="1700" dirty="0"/>
              <a:t> </a:t>
            </a:r>
            <a:r>
              <a:rPr lang="en-GB" sz="1700" dirty="0" err="1"/>
              <a:t>juin</a:t>
            </a:r>
            <a:r>
              <a:rPr lang="en-GB" sz="1700" dirty="0"/>
              <a:t>.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7F7F7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4"/>
          <p:cNvSpPr txBox="1"/>
          <p:nvPr/>
        </p:nvSpPr>
        <p:spPr>
          <a:xfrm>
            <a:off x="3615575" y="1718200"/>
            <a:ext cx="2560800" cy="1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fr-FR" sz="1700" dirty="0"/>
              <a:t>Il y a du vent</a:t>
            </a:r>
            <a:r>
              <a:rPr lang="en-GB" sz="1700" dirty="0"/>
              <a:t>.</a:t>
            </a:r>
            <a:endParaRPr sz="17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4"/>
          <p:cNvSpPr txBox="1"/>
          <p:nvPr/>
        </p:nvSpPr>
        <p:spPr>
          <a:xfrm>
            <a:off x="6440450" y="293750"/>
            <a:ext cx="25608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Je suis content(e)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Je suis d’accord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Je suis mal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4" descr="Clientmoj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6500" y="14471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550" y="102150"/>
            <a:ext cx="7593000" cy="46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56050" y="2832950"/>
            <a:ext cx="2202049" cy="275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descr="Bitmoji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54550" y="1479875"/>
            <a:ext cx="3980225" cy="40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864525" y="391800"/>
            <a:ext cx="70119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Morning Starter</a:t>
            </a:r>
            <a:endParaRPr sz="1800"/>
          </a:p>
        </p:txBody>
      </p:sp>
      <p:sp>
        <p:nvSpPr>
          <p:cNvPr id="85" name="Google Shape;85;p15"/>
          <p:cNvSpPr txBox="1"/>
          <p:nvPr/>
        </p:nvSpPr>
        <p:spPr>
          <a:xfrm>
            <a:off x="2175950" y="853900"/>
            <a:ext cx="6700800" cy="3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Which one is heavier: </a:t>
            </a:r>
          </a:p>
          <a:p>
            <a:r>
              <a:rPr lang="en-US" dirty="0">
                <a:solidFill>
                  <a:srgbClr val="00B050"/>
                </a:solidFill>
              </a:rPr>
              <a:t>a. a train or a bus? </a:t>
            </a:r>
          </a:p>
          <a:p>
            <a:r>
              <a:rPr lang="en-US" dirty="0">
                <a:solidFill>
                  <a:srgbClr val="00B050"/>
                </a:solidFill>
              </a:rPr>
              <a:t>b. a desk light or a street light?</a:t>
            </a:r>
          </a:p>
          <a:p>
            <a:endParaRPr lang="en-US" dirty="0"/>
          </a:p>
          <a:p>
            <a:endParaRPr dirty="0"/>
          </a:p>
          <a:p>
            <a:r>
              <a:rPr lang="en-US" dirty="0">
                <a:solidFill>
                  <a:srgbClr val="FFC000"/>
                </a:solidFill>
              </a:rPr>
              <a:t>Lesley bought 2 bottles of sauce, each weighing 750 g. </a:t>
            </a:r>
          </a:p>
          <a:p>
            <a:r>
              <a:rPr lang="en-US" dirty="0">
                <a:solidFill>
                  <a:srgbClr val="FFC000"/>
                </a:solidFill>
              </a:rPr>
              <a:t>What is their total weight: </a:t>
            </a:r>
          </a:p>
          <a:p>
            <a:r>
              <a:rPr lang="en-US" dirty="0">
                <a:solidFill>
                  <a:srgbClr val="FFC000"/>
                </a:solidFill>
              </a:rPr>
              <a:t>a. in grams </a:t>
            </a:r>
          </a:p>
          <a:p>
            <a:r>
              <a:rPr lang="en-US" dirty="0">
                <a:solidFill>
                  <a:srgbClr val="FFC000"/>
                </a:solidFill>
              </a:rPr>
              <a:t>b. in kilograms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Mr</a:t>
            </a:r>
            <a:r>
              <a:rPr lang="en-US" dirty="0">
                <a:solidFill>
                  <a:srgbClr val="FF0000"/>
                </a:solidFill>
              </a:rPr>
              <a:t> Braiden bought two jars of gherkins from the supermarket. </a:t>
            </a:r>
          </a:p>
          <a:p>
            <a:r>
              <a:rPr lang="en-US" dirty="0">
                <a:solidFill>
                  <a:srgbClr val="FF0000"/>
                </a:solidFill>
              </a:rPr>
              <a:t>Each jar weighed 780 grams.</a:t>
            </a:r>
          </a:p>
          <a:p>
            <a:r>
              <a:rPr lang="en-US" dirty="0">
                <a:solidFill>
                  <a:srgbClr val="FF0000"/>
                </a:solidFill>
              </a:rPr>
              <a:t>a. What is the total weight of the jars, in grams? </a:t>
            </a:r>
          </a:p>
          <a:p>
            <a:r>
              <a:rPr lang="en-US" dirty="0">
                <a:solidFill>
                  <a:srgbClr val="FF0000"/>
                </a:solidFill>
              </a:rPr>
              <a:t>b. What is their total weight in kilograms?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rple Brick Wall Background Free Stock Photo - Public Domain Pictures">
            <a:extLst>
              <a:ext uri="{FF2B5EF4-FFF2-40B4-BE49-F238E27FC236}">
                <a16:creationId xmlns:a16="http://schemas.microsoft.com/office/drawing/2014/main" id="{44846F28-4647-438F-AB7D-3D33A6F11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4" y="0"/>
            <a:ext cx="9156423" cy="51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1;p15">
            <a:extLst>
              <a:ext uri="{FF2B5EF4-FFF2-40B4-BE49-F238E27FC236}">
                <a16:creationId xmlns:a16="http://schemas.microsoft.com/office/drawing/2014/main" id="{D95809D8-BABC-4767-BAB5-B25134AEAB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36" y="116328"/>
            <a:ext cx="6544053" cy="37417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D7367D-4B82-40F8-988C-43A18AB2EB3B}"/>
              </a:ext>
            </a:extLst>
          </p:cNvPr>
          <p:cNvSpPr txBox="1"/>
          <p:nvPr/>
        </p:nvSpPr>
        <p:spPr>
          <a:xfrm>
            <a:off x="545805" y="503274"/>
            <a:ext cx="6840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 tasks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1200" dirty="0"/>
              <a:t>Thursday is normally a PE day for us so here are some ways you can choose to get </a:t>
            </a:r>
          </a:p>
          <a:p>
            <a:pPr marL="0" indent="0">
              <a:buNone/>
            </a:pPr>
            <a:r>
              <a:rPr lang="en-US" sz="1200" dirty="0"/>
              <a:t>active today: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GB" sz="1200" dirty="0"/>
              <a:t>9am – Joe Wicks PE lesson –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11:30am – Dance Lesson with </a:t>
            </a:r>
            <a:r>
              <a:rPr lang="en-GB" sz="1200" dirty="0" err="1"/>
              <a:t>Oti</a:t>
            </a:r>
            <a:r>
              <a:rPr lang="en-GB" sz="1200" dirty="0"/>
              <a:t> </a:t>
            </a:r>
            <a:r>
              <a:rPr lang="en-GB" sz="1200" dirty="0" err="1"/>
              <a:t>Mabuse</a:t>
            </a:r>
            <a:r>
              <a:rPr lang="en-GB" sz="1200" dirty="0"/>
              <a:t> (Strictly professional) – </a:t>
            </a:r>
          </a:p>
          <a:p>
            <a:pPr marL="0" indent="0">
              <a:buNone/>
            </a:pPr>
            <a:r>
              <a:rPr lang="en-GB" sz="1200" dirty="0"/>
              <a:t>  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Any time – Cosmic Kids Yoga –  </a:t>
            </a:r>
          </a:p>
        </p:txBody>
      </p:sp>
      <p:pic>
        <p:nvPicPr>
          <p:cNvPr id="2052" name="Picture 4" descr="Joe Wicks - latest news, breaking stories and comment - The ...">
            <a:hlinkClick r:id="rId4"/>
            <a:extLst>
              <a:ext uri="{FF2B5EF4-FFF2-40B4-BE49-F238E27FC236}">
                <a16:creationId xmlns:a16="http://schemas.microsoft.com/office/drawing/2014/main" id="{F780D735-B447-4046-BBBD-32E40478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58" y="1820501"/>
            <a:ext cx="997019" cy="7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BC One - Strictly Come Dancing - Oti Mabuse">
            <a:hlinkClick r:id="rId6"/>
            <a:extLst>
              <a:ext uri="{FF2B5EF4-FFF2-40B4-BE49-F238E27FC236}">
                <a16:creationId xmlns:a16="http://schemas.microsoft.com/office/drawing/2014/main" id="{2112F431-56D6-4C7F-BFA1-100E3BB3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96" y="2418704"/>
            <a:ext cx="1329358" cy="7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smic Kids Yoga — Dream Big Sports">
            <a:hlinkClick r:id="rId8"/>
            <a:extLst>
              <a:ext uri="{FF2B5EF4-FFF2-40B4-BE49-F238E27FC236}">
                <a16:creationId xmlns:a16="http://schemas.microsoft.com/office/drawing/2014/main" id="{8F2ECE5C-83EE-43A3-8895-911B5D41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77" y="2953246"/>
            <a:ext cx="1150967" cy="6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tmoji Image">
            <a:extLst>
              <a:ext uri="{FF2B5EF4-FFF2-40B4-BE49-F238E27FC236}">
                <a16:creationId xmlns:a16="http://schemas.microsoft.com/office/drawing/2014/main" id="{7D5FF503-3E88-4055-A315-4B9C3740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71" y="1793440"/>
            <a:ext cx="4362110" cy="436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0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50" y="136463"/>
            <a:ext cx="8848725" cy="47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31975" y="-88775"/>
            <a:ext cx="2738400" cy="4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lvl="0"/>
            <a:r>
              <a:rPr lang="en-US" sz="1800" dirty="0"/>
              <a:t>Spelling:	</a:t>
            </a:r>
            <a:r>
              <a:rPr lang="en-US" sz="1800" dirty="0">
                <a:hlinkClick r:id="rId5"/>
              </a:rPr>
              <a:t>Phonics Board    </a:t>
            </a:r>
            <a:endParaRPr lang="en-US" sz="1800" dirty="0"/>
          </a:p>
          <a:p>
            <a:pPr marL="457200" lvl="0" indent="-342900">
              <a:buSzPts val="1800"/>
              <a:buChar char="-"/>
            </a:pPr>
            <a:r>
              <a:rPr lang="en-US" sz="1800" dirty="0"/>
              <a:t>‘ow (owl)’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Read, Write, Spell</a:t>
            </a:r>
          </a:p>
          <a:p>
            <a:pPr marL="285750" lvl="0" indent="-285750">
              <a:buFontTx/>
              <a:buChar char="-"/>
            </a:pPr>
            <a:r>
              <a:rPr lang="en-US" sz="1800" dirty="0">
                <a:hlinkClick r:id="rId6"/>
              </a:rPr>
              <a:t>Common words</a:t>
            </a:r>
            <a:endParaRPr lang="en-US" sz="1800" dirty="0"/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Reading: </a:t>
            </a:r>
            <a:r>
              <a:rPr lang="en-US" sz="1800" dirty="0">
                <a:solidFill>
                  <a:schemeClr val="tx1"/>
                </a:solidFill>
                <a:hlinkClick r:id="rId7"/>
              </a:rPr>
              <a:t>The Making of Milton</a:t>
            </a:r>
            <a:endParaRPr lang="en-US"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Task – </a:t>
            </a:r>
            <a:r>
              <a:rPr lang="en-GB" sz="1800" dirty="0">
                <a:hlinkClick r:id="rId8"/>
              </a:rPr>
              <a:t>Rhyming Game</a:t>
            </a:r>
            <a:endParaRPr sz="1600" dirty="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5550" y="401825"/>
            <a:ext cx="819825" cy="11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88311" y="353313"/>
            <a:ext cx="866250" cy="11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07475" y="353325"/>
            <a:ext cx="768824" cy="11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3325550" y="0"/>
            <a:ext cx="3015000" cy="4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</a:rPr>
              <a:t>Literacy Task Board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/>
              <a:t>Spelling: Elkonin Boxes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500" dirty="0"/>
              <a:t>Primary 4 – </a:t>
            </a:r>
            <a:r>
              <a:rPr lang="en-US" sz="1500" dirty="0">
                <a:hlinkClick r:id="rId13"/>
              </a:rPr>
              <a:t>unit 5 ‘</a:t>
            </a:r>
            <a:r>
              <a:rPr lang="en-US" sz="1500" dirty="0" err="1">
                <a:hlinkClick r:id="rId13"/>
              </a:rPr>
              <a:t>oo</a:t>
            </a:r>
            <a:r>
              <a:rPr lang="en-US" sz="1500" dirty="0">
                <a:hlinkClick r:id="rId13"/>
              </a:rPr>
              <a:t>’ - Extension</a:t>
            </a:r>
            <a:endParaRPr lang="en-US" sz="1500" dirty="0"/>
          </a:p>
          <a:p>
            <a:pPr lvl="0">
              <a:lnSpc>
                <a:spcPct val="115000"/>
              </a:lnSpc>
            </a:pPr>
            <a:r>
              <a:rPr lang="en-US" sz="1500" dirty="0"/>
              <a:t>Primary 5 – </a:t>
            </a:r>
            <a:r>
              <a:rPr lang="en-US" sz="1500" dirty="0">
                <a:hlinkClick r:id="rId14"/>
              </a:rPr>
              <a:t>unit 12 ‘</a:t>
            </a:r>
            <a:r>
              <a:rPr lang="en-US" sz="1500" dirty="0" err="1">
                <a:hlinkClick r:id="rId14"/>
              </a:rPr>
              <a:t>ch</a:t>
            </a:r>
            <a:r>
              <a:rPr lang="en-US" sz="1500" dirty="0">
                <a:hlinkClick r:id="rId14"/>
              </a:rPr>
              <a:t>’ - Extension</a:t>
            </a:r>
            <a:endParaRPr lang="en-US" sz="15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Reading: 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/>
              <a:t>Task – </a:t>
            </a:r>
            <a:r>
              <a:rPr lang="en-GB" sz="1800" dirty="0">
                <a:hlinkClick r:id="rId15"/>
              </a:rPr>
              <a:t>Summarising</a:t>
            </a:r>
            <a:endParaRPr dirty="0"/>
          </a:p>
        </p:txBody>
      </p:sp>
      <p:pic>
        <p:nvPicPr>
          <p:cNvPr id="98" name="Google Shape;98;p16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445062" y="3238138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29937" y="3051752"/>
            <a:ext cx="554425" cy="5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 descr="Bitmoji Image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32425" y="2457625"/>
            <a:ext cx="2685875" cy="26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6274175" y="1563000"/>
            <a:ext cx="2460900" cy="31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800" dirty="0"/>
              <a:t>Spelling: Elkonin Boxes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200" dirty="0"/>
              <a:t>Primary 4 – </a:t>
            </a:r>
            <a:r>
              <a:rPr lang="en-US" sz="1200" dirty="0">
                <a:hlinkClick r:id="rId13"/>
              </a:rPr>
              <a:t>unit 5 ‘</a:t>
            </a:r>
            <a:r>
              <a:rPr lang="en-US" sz="1200" dirty="0" err="1">
                <a:hlinkClick r:id="rId13"/>
              </a:rPr>
              <a:t>oo</a:t>
            </a:r>
            <a:r>
              <a:rPr lang="en-US" sz="1200" dirty="0">
                <a:hlinkClick r:id="rId13"/>
              </a:rPr>
              <a:t>’ - Extension</a:t>
            </a:r>
            <a:endParaRPr lang="en-US" sz="1200" dirty="0"/>
          </a:p>
          <a:p>
            <a:pPr lvl="0">
              <a:lnSpc>
                <a:spcPct val="115000"/>
              </a:lnSpc>
            </a:pPr>
            <a:r>
              <a:rPr lang="en-US" sz="1200" dirty="0"/>
              <a:t>Primary 5 – </a:t>
            </a:r>
            <a:r>
              <a:rPr lang="en-US" sz="1200" dirty="0">
                <a:hlinkClick r:id="rId14"/>
              </a:rPr>
              <a:t>unit 12 ‘</a:t>
            </a:r>
            <a:r>
              <a:rPr lang="en-US" sz="1200" dirty="0" err="1">
                <a:hlinkClick r:id="rId14"/>
              </a:rPr>
              <a:t>ch</a:t>
            </a:r>
            <a:r>
              <a:rPr lang="en-US" sz="1200" dirty="0">
                <a:hlinkClick r:id="rId14"/>
              </a:rPr>
              <a:t>’ - Extension</a:t>
            </a:r>
            <a:endParaRPr lang="en-US"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Reading: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Task –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19"/>
              </a:rPr>
              <a:t>Metalinguistics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urple Brick Wall Background Free Stock Photo - Public Domain Pictures">
            <a:extLst>
              <a:ext uri="{FF2B5EF4-FFF2-40B4-BE49-F238E27FC236}">
                <a16:creationId xmlns:a16="http://schemas.microsoft.com/office/drawing/2014/main" id="{FC620E95-3738-44BE-8C8C-BC4ABEC3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4" y="0"/>
            <a:ext cx="9156423" cy="51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1;p15">
            <a:extLst>
              <a:ext uri="{FF2B5EF4-FFF2-40B4-BE49-F238E27FC236}">
                <a16:creationId xmlns:a16="http://schemas.microsoft.com/office/drawing/2014/main" id="{80B80189-48C6-4953-8C3F-5F5F76E3B7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36" y="116328"/>
            <a:ext cx="8283404" cy="48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B2AB0-F8C7-4460-A6DD-2C77F489CF6B}"/>
              </a:ext>
            </a:extLst>
          </p:cNvPr>
          <p:cNvSpPr txBox="1"/>
          <p:nvPr/>
        </p:nvSpPr>
        <p:spPr>
          <a:xfrm>
            <a:off x="411126" y="432391"/>
            <a:ext cx="7747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Writing Task</a:t>
            </a:r>
          </a:p>
          <a:p>
            <a:pPr marL="0" indent="0">
              <a:buNone/>
            </a:pPr>
            <a:r>
              <a:rPr lang="en-US" sz="1500" dirty="0"/>
              <a:t>Thursday is normally our writing day, so here is a writing task for you to do:</a:t>
            </a:r>
          </a:p>
          <a:p>
            <a:pPr marL="0" indent="0">
              <a:buNone/>
            </a:pPr>
            <a:r>
              <a:rPr lang="en-US" sz="1500" dirty="0"/>
              <a:t>Genre: Recount</a:t>
            </a:r>
          </a:p>
          <a:p>
            <a:pPr marL="0" indent="0">
              <a:buNone/>
            </a:pPr>
            <a:r>
              <a:rPr lang="en-US" sz="1500" b="1" dirty="0"/>
              <a:t>L.I. – I can create a diary entry that is based on my experiences of the past few weeks of being in lockdown.</a:t>
            </a:r>
          </a:p>
          <a:p>
            <a:endParaRPr lang="en-GB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8827A-A668-43C9-BD31-0FC5B2EF1031}"/>
              </a:ext>
            </a:extLst>
          </p:cNvPr>
          <p:cNvSpPr txBox="1"/>
          <p:nvPr/>
        </p:nvSpPr>
        <p:spPr>
          <a:xfrm>
            <a:off x="382977" y="1802622"/>
            <a:ext cx="5415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Success Criteria – Primary 4 and David Walliams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Understand why I am writing and who</a:t>
            </a:r>
          </a:p>
          <a:p>
            <a:r>
              <a:rPr lang="en-US" sz="1200" dirty="0"/>
              <a:t>        will read my report (audience and purpose).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Include a title to say what the recount is about.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Write a paragraph which sets the scene, telling what your</a:t>
            </a:r>
          </a:p>
          <a:p>
            <a:r>
              <a:rPr lang="en-US" sz="1200" dirty="0"/>
              <a:t>subject or event is (</a:t>
            </a:r>
            <a:r>
              <a:rPr lang="en-US" sz="1200" i="1" dirty="0"/>
              <a:t>when, who, what, where</a:t>
            </a:r>
            <a:r>
              <a:rPr lang="en-US" sz="12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Write 2 or 3 paragraphs to describe the events in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Write about people, places and dates.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Use time connectives e.g.</a:t>
            </a:r>
            <a:r>
              <a:rPr lang="en-US" sz="1200" i="1" dirty="0"/>
              <a:t> next, then, soon, afterwards</a:t>
            </a:r>
            <a:r>
              <a:rPr lang="en-US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Write in the past tense e.g. </a:t>
            </a:r>
            <a:r>
              <a:rPr lang="en-US" sz="1200" i="1" dirty="0"/>
              <a:t>was, were, had, saw</a:t>
            </a:r>
            <a:r>
              <a:rPr lang="en-US" sz="1200" dirty="0"/>
              <a:t>…</a:t>
            </a:r>
            <a:r>
              <a:rPr lang="en-US" sz="1200" i="1" dirty="0"/>
              <a:t>The man</a:t>
            </a:r>
          </a:p>
          <a:p>
            <a:r>
              <a:rPr lang="en-US" sz="1200" b="1" i="1" dirty="0"/>
              <a:t>was</a:t>
            </a:r>
            <a:r>
              <a:rPr lang="en-US" sz="1200" i="1" dirty="0"/>
              <a:t> standing in the rain. He </a:t>
            </a:r>
            <a:r>
              <a:rPr lang="en-US" sz="1200" b="1" i="1" dirty="0"/>
              <a:t>had</a:t>
            </a:r>
            <a:r>
              <a:rPr lang="en-US" sz="1200" i="1" dirty="0"/>
              <a:t> red slippers on. Then he </a:t>
            </a:r>
            <a:r>
              <a:rPr lang="en-US" sz="1200" b="1" i="1" dirty="0"/>
              <a:t>ran</a:t>
            </a:r>
            <a:r>
              <a:rPr lang="en-US" sz="1200" i="1" dirty="0"/>
              <a:t>…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Include a final paragraph that sums up the recount.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Use picture, photos or labelled diagrams to show what </a:t>
            </a:r>
          </a:p>
          <a:p>
            <a:r>
              <a:rPr lang="en-US" sz="1200" dirty="0"/>
              <a:t>happened.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A5531-E35A-4B08-8D79-3AA7FF0ABFDD}"/>
              </a:ext>
            </a:extLst>
          </p:cNvPr>
          <p:cNvSpPr txBox="1"/>
          <p:nvPr/>
        </p:nvSpPr>
        <p:spPr>
          <a:xfrm>
            <a:off x="4679387" y="1374759"/>
            <a:ext cx="63373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Success Criteria – Primary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Understand the purpose and audience.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Include a title to capture the reader’s attention </a:t>
            </a:r>
          </a:p>
          <a:p>
            <a:r>
              <a:rPr lang="en-US" sz="1200" dirty="0"/>
              <a:t>and tell what the recount is about.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Write in the past tense…</a:t>
            </a:r>
            <a:r>
              <a:rPr lang="en-US" sz="1200" i="1" dirty="0"/>
              <a:t>He saw, looked, was,</a:t>
            </a:r>
          </a:p>
          <a:p>
            <a:r>
              <a:rPr lang="en-US" sz="1200" i="1" dirty="0"/>
              <a:t>were, had.</a:t>
            </a:r>
            <a:r>
              <a:rPr lang="en-US" sz="1200" dirty="0"/>
              <a:t> Began with an opening paragraph</a:t>
            </a:r>
          </a:p>
          <a:p>
            <a:r>
              <a:rPr lang="en-US" sz="1200" dirty="0"/>
              <a:t>giving a summary of main events.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Use time words to connect events e.g</a:t>
            </a:r>
            <a:r>
              <a:rPr lang="en-US" sz="1200" i="1" dirty="0"/>
              <a:t>. Firstly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Ensure the main events are organized into </a:t>
            </a:r>
          </a:p>
          <a:p>
            <a:r>
              <a:rPr lang="en-US" sz="1200" dirty="0"/>
              <a:t>chronological order.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Use topic sentences at the beginning of the </a:t>
            </a:r>
          </a:p>
          <a:p>
            <a:r>
              <a:rPr lang="en-US" sz="1200" dirty="0"/>
              <a:t>paragraph to say what the paragraph is about.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Join sentences together using more complex</a:t>
            </a:r>
          </a:p>
          <a:p>
            <a:r>
              <a:rPr lang="en-US" sz="1200" dirty="0"/>
              <a:t>connectives.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Use direct speech where relevant and appropriate.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Include a final paragraph that sums up the account.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Use photos/illustrations to engage the reader. </a:t>
            </a:r>
          </a:p>
        </p:txBody>
      </p:sp>
    </p:spTree>
    <p:extLst>
      <p:ext uri="{BB962C8B-B14F-4D97-AF65-F5344CB8AC3E}">
        <p14:creationId xmlns:p14="http://schemas.microsoft.com/office/powerpoint/2010/main" val="71262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50" y="0"/>
            <a:ext cx="8848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491738" y="567663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hlinkClick r:id="rId5"/>
              </a:rPr>
              <a:t>Teejay</a:t>
            </a:r>
            <a:r>
              <a:rPr lang="en-GB" dirty="0">
                <a:hlinkClick r:id="rId5"/>
              </a:rPr>
              <a:t> 1a – pg. 147</a:t>
            </a:r>
            <a:endParaRPr lang="en-GB" dirty="0"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0137" y="699658"/>
            <a:ext cx="815401" cy="71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3366550" y="141767"/>
            <a:ext cx="2692200" cy="50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Maths</a:t>
            </a:r>
            <a:r>
              <a:rPr lang="en-US" sz="2400" dirty="0"/>
              <a:t> Task Board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hlinkClick r:id="rId7"/>
              </a:rPr>
              <a:t>Teejay</a:t>
            </a:r>
            <a:r>
              <a:rPr lang="en-US" dirty="0">
                <a:hlinkClick r:id="rId7"/>
              </a:rPr>
              <a:t> 1b – pg. 178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Websites for all groups to use: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Remember there is a task on </a:t>
            </a:r>
            <a:r>
              <a:rPr lang="en-GB" dirty="0" err="1"/>
              <a:t>sumdog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10" name="Google Shape;110;p17"/>
          <p:cNvSpPr/>
          <p:nvPr/>
        </p:nvSpPr>
        <p:spPr>
          <a:xfrm>
            <a:off x="4304950" y="579207"/>
            <a:ext cx="815400" cy="8337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6086685" y="579207"/>
            <a:ext cx="26922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hlinkClick r:id="rId8"/>
              </a:rPr>
              <a:t>Teejay</a:t>
            </a:r>
            <a:r>
              <a:rPr lang="en-US" dirty="0">
                <a:hlinkClick r:id="rId8"/>
              </a:rPr>
              <a:t> 2a – pg. 119 and 120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9"/>
              </a:rPr>
              <a:t>.</a:t>
            </a:r>
            <a:endParaRPr lang="en-US" dirty="0"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1346" y="579207"/>
            <a:ext cx="833700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20975" y="4085370"/>
            <a:ext cx="554425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752612" y="4070223"/>
            <a:ext cx="554425" cy="5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686937" y="4070223"/>
            <a:ext cx="554425" cy="5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83938" y="4085370"/>
            <a:ext cx="554425" cy="49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lientmoji">
            <a:extLst>
              <a:ext uri="{FF2B5EF4-FFF2-40B4-BE49-F238E27FC236}">
                <a16:creationId xmlns:a16="http://schemas.microsoft.com/office/drawing/2014/main" id="{9526EE50-E4BD-4196-9823-E51E189F7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0" y="2211501"/>
            <a:ext cx="3019499" cy="30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253225" y="291325"/>
            <a:ext cx="7423800" cy="25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253225" y="205563"/>
            <a:ext cx="7273200" cy="404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2400" dirty="0"/>
              <a:t>Lego Challenge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If you don’t have </a:t>
            </a:r>
            <a:r>
              <a:rPr lang="en-US" dirty="0" err="1"/>
              <a:t>lego</a:t>
            </a:r>
            <a:r>
              <a:rPr lang="en-US" dirty="0"/>
              <a:t>, you can use any other building resources you have or you can draw your design.</a:t>
            </a:r>
          </a:p>
          <a:p>
            <a:pPr marL="0" indent="0">
              <a:buNone/>
            </a:pPr>
            <a:r>
              <a:rPr lang="en-US" dirty="0"/>
              <a:t>You could base your design off of a real life tower such as the </a:t>
            </a:r>
            <a:r>
              <a:rPr lang="en-US" dirty="0" err="1"/>
              <a:t>Eiffle</a:t>
            </a:r>
            <a:r>
              <a:rPr lang="en-US" dirty="0"/>
              <a:t> Tower or Tower of London.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2" descr="Daily Lego Challenge - Day #5">
            <a:extLst>
              <a:ext uri="{FF2B5EF4-FFF2-40B4-BE49-F238E27FC236}">
                <a16:creationId xmlns:a16="http://schemas.microsoft.com/office/drawing/2014/main" id="{4DA82D54-541B-4664-AA8A-D67AD869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29" y="1641989"/>
            <a:ext cx="2210391" cy="272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681</Words>
  <Application>Microsoft Office PowerPoint</Application>
  <PresentationFormat>On-screen Show (16:9)</PresentationFormat>
  <Paragraphs>145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33HV</dc:creator>
  <cp:lastModifiedBy>Mrs Moffat</cp:lastModifiedBy>
  <cp:revision>34</cp:revision>
  <dcterms:modified xsi:type="dcterms:W3CDTF">2020-06-11T07:36:06Z</dcterms:modified>
</cp:coreProperties>
</file>