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0" r:id="rId5"/>
    <p:sldId id="261" r:id="rId6"/>
    <p:sldId id="268" r:id="rId7"/>
    <p:sldId id="266" r:id="rId8"/>
    <p:sldId id="264" r:id="rId9"/>
    <p:sldId id="265" r:id="rId10"/>
    <p:sldId id="263" r:id="rId11"/>
    <p:sldId id="262"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B65D9E-F29D-45B9-B2CD-7F2B1476ECEC}"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333578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B65D9E-F29D-45B9-B2CD-7F2B1476ECEC}"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175884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B65D9E-F29D-45B9-B2CD-7F2B1476ECEC}"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15048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B65D9E-F29D-45B9-B2CD-7F2B1476ECEC}"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352384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65D9E-F29D-45B9-B2CD-7F2B1476ECEC}"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192397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B65D9E-F29D-45B9-B2CD-7F2B1476ECEC}"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316482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B65D9E-F29D-45B9-B2CD-7F2B1476ECEC}"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21133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B65D9E-F29D-45B9-B2CD-7F2B1476ECEC}"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10928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65D9E-F29D-45B9-B2CD-7F2B1476ECEC}"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25849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65D9E-F29D-45B9-B2CD-7F2B1476ECEC}"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406156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65D9E-F29D-45B9-B2CD-7F2B1476ECEC}"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412A2-628B-4F3C-8B74-DFEA77C63B07}" type="slidenum">
              <a:rPr lang="en-GB" smtClean="0"/>
              <a:t>‹#›</a:t>
            </a:fld>
            <a:endParaRPr lang="en-GB"/>
          </a:p>
        </p:txBody>
      </p:sp>
    </p:spTree>
    <p:extLst>
      <p:ext uri="{BB962C8B-B14F-4D97-AF65-F5344CB8AC3E}">
        <p14:creationId xmlns:p14="http://schemas.microsoft.com/office/powerpoint/2010/main" val="412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65D9E-F29D-45B9-B2CD-7F2B1476ECEC}" type="datetimeFigureOut">
              <a:rPr lang="en-GB" smtClean="0"/>
              <a:t>10/06/2020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412A2-628B-4F3C-8B74-DFEA77C63B07}" type="slidenum">
              <a:rPr lang="en-GB" smtClean="0"/>
              <a:t>‹#›</a:t>
            </a:fld>
            <a:endParaRPr lang="en-GB"/>
          </a:p>
        </p:txBody>
      </p:sp>
    </p:spTree>
    <p:extLst>
      <p:ext uri="{BB962C8B-B14F-4D97-AF65-F5344CB8AC3E}">
        <p14:creationId xmlns:p14="http://schemas.microsoft.com/office/powerpoint/2010/main" val="808746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5HrkXT5Bc9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f0PJbx6cUF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404664"/>
            <a:ext cx="7128792"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sz="4400" b="1" dirty="0" smtClean="0">
                <a:solidFill>
                  <a:schemeClr val="tx1"/>
                </a:solidFill>
                <a:latin typeface="Comic Sans MS" panose="030F0702030302020204" pitchFamily="66" charset="0"/>
              </a:rPr>
              <a:t>Thursday 11</a:t>
            </a:r>
            <a:r>
              <a:rPr lang="en-GB" sz="4400" b="1" baseline="30000" dirty="0" smtClean="0">
                <a:solidFill>
                  <a:schemeClr val="tx1"/>
                </a:solidFill>
                <a:latin typeface="Comic Sans MS" panose="030F0702030302020204" pitchFamily="66" charset="0"/>
              </a:rPr>
              <a:t>th</a:t>
            </a:r>
            <a:r>
              <a:rPr lang="en-GB" sz="4400" b="1" dirty="0" smtClean="0">
                <a:solidFill>
                  <a:schemeClr val="tx1"/>
                </a:solidFill>
                <a:latin typeface="Comic Sans MS" panose="030F0702030302020204" pitchFamily="66" charset="0"/>
              </a:rPr>
              <a:t> of June</a:t>
            </a:r>
            <a:endParaRPr lang="en-GB" sz="44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155575" y="1268760"/>
            <a:ext cx="8880921" cy="5589240"/>
          </a:xfrm>
        </p:spPr>
        <p:txBody>
          <a:bodyPr>
            <a:normAutofit fontScale="92500" lnSpcReduction="10000"/>
          </a:bodyPr>
          <a:lstStyle/>
          <a:p>
            <a:pPr algn="ctr"/>
            <a:endParaRPr lang="en-GB" b="1" dirty="0">
              <a:latin typeface="Comic Sans MS" panose="030F0702030302020204" pitchFamily="66" charset="0"/>
            </a:endParaRPr>
          </a:p>
          <a:p>
            <a:pPr algn="ctr"/>
            <a:r>
              <a:rPr lang="en-GB" sz="2600" dirty="0" smtClean="0">
                <a:solidFill>
                  <a:schemeClr val="tx1"/>
                </a:solidFill>
                <a:latin typeface="Comic Sans MS" panose="030F0702030302020204" pitchFamily="66" charset="0"/>
              </a:rPr>
              <a:t>French</a:t>
            </a:r>
            <a:r>
              <a:rPr lang="en-GB" sz="2600" dirty="0">
                <a:solidFill>
                  <a:schemeClr val="tx1"/>
                </a:solidFill>
                <a:latin typeface="Comic Sans MS" panose="030F0702030302020204" pitchFamily="66" charset="0"/>
              </a:rPr>
              <a:t>: </a:t>
            </a:r>
            <a:r>
              <a:rPr lang="en-GB" sz="2600" b="1" dirty="0">
                <a:solidFill>
                  <a:schemeClr val="tx1"/>
                </a:solidFill>
                <a:latin typeface="Comic Sans MS" panose="030F0702030302020204" pitchFamily="66" charset="0"/>
              </a:rPr>
              <a:t>Bonjour la class!  Ca </a:t>
            </a:r>
            <a:r>
              <a:rPr lang="en-GB" sz="2600" b="1" dirty="0" err="1">
                <a:solidFill>
                  <a:schemeClr val="tx1"/>
                </a:solidFill>
                <a:latin typeface="Comic Sans MS" panose="030F0702030302020204" pitchFamily="66" charset="0"/>
              </a:rPr>
              <a:t>Va</a:t>
            </a:r>
            <a:r>
              <a:rPr lang="en-GB" sz="2600" b="1" dirty="0">
                <a:solidFill>
                  <a:schemeClr val="tx1"/>
                </a:solidFill>
                <a:latin typeface="Comic Sans MS" panose="030F0702030302020204" pitchFamily="66" charset="0"/>
              </a:rPr>
              <a:t>?</a:t>
            </a:r>
          </a:p>
          <a:p>
            <a:pPr algn="ctr"/>
            <a:r>
              <a:rPr lang="en-GB" sz="2200" b="1" dirty="0" smtClean="0">
                <a:solidFill>
                  <a:schemeClr val="tx1"/>
                </a:solidFill>
                <a:latin typeface="Comic Sans MS" panose="030F0702030302020204" pitchFamily="66" charset="0"/>
              </a:rPr>
              <a:t>L.I- To describe the weather in French </a:t>
            </a:r>
          </a:p>
          <a:p>
            <a:pPr algn="ctr"/>
            <a:r>
              <a:rPr lang="en-GB" sz="2200" b="1" dirty="0" err="1" smtClean="0">
                <a:solidFill>
                  <a:schemeClr val="tx1"/>
                </a:solidFill>
                <a:latin typeface="Comic Sans MS" panose="030F0702030302020204" pitchFamily="66" charset="0"/>
              </a:rPr>
              <a:t>Quel</a:t>
            </a:r>
            <a:r>
              <a:rPr lang="en-GB" sz="2200" b="1" dirty="0" smtClean="0">
                <a:solidFill>
                  <a:schemeClr val="tx1"/>
                </a:solidFill>
                <a:latin typeface="Comic Sans MS" panose="030F0702030302020204" pitchFamily="66" charset="0"/>
              </a:rPr>
              <a:t> temp fait-</a:t>
            </a:r>
            <a:r>
              <a:rPr lang="en-GB" sz="2200" b="1" dirty="0" err="1" smtClean="0">
                <a:solidFill>
                  <a:schemeClr val="tx1"/>
                </a:solidFill>
                <a:latin typeface="Comic Sans MS" panose="030F0702030302020204" pitchFamily="66" charset="0"/>
              </a:rPr>
              <a:t>il</a:t>
            </a:r>
            <a:r>
              <a:rPr lang="en-GB" sz="2200" b="1" dirty="0" smtClean="0">
                <a:solidFill>
                  <a:schemeClr val="tx1"/>
                </a:solidFill>
                <a:latin typeface="Comic Sans MS" panose="030F0702030302020204" pitchFamily="66" charset="0"/>
              </a:rPr>
              <a:t> </a:t>
            </a:r>
            <a:r>
              <a:rPr lang="en-GB" sz="2200" b="1" dirty="0" err="1" smtClean="0">
                <a:solidFill>
                  <a:schemeClr val="tx1"/>
                </a:solidFill>
                <a:latin typeface="Comic Sans MS" panose="030F0702030302020204" pitchFamily="66" charset="0"/>
              </a:rPr>
              <a:t>aujourd’hui</a:t>
            </a:r>
            <a:r>
              <a:rPr lang="en-GB" sz="2200" b="1" dirty="0" smtClean="0">
                <a:solidFill>
                  <a:schemeClr val="tx1"/>
                </a:solidFill>
                <a:latin typeface="Comic Sans MS" panose="030F0702030302020204" pitchFamily="66" charset="0"/>
              </a:rPr>
              <a:t>?= </a:t>
            </a:r>
            <a:r>
              <a:rPr lang="en-GB" sz="2200" dirty="0" smtClean="0">
                <a:solidFill>
                  <a:schemeClr val="tx1"/>
                </a:solidFill>
                <a:latin typeface="Comic Sans MS" panose="030F0702030302020204" pitchFamily="66" charset="0"/>
              </a:rPr>
              <a:t>What is the weather like today? </a:t>
            </a:r>
          </a:p>
          <a:p>
            <a:r>
              <a:rPr lang="en-GB" b="1" dirty="0" smtClean="0">
                <a:solidFill>
                  <a:schemeClr val="tx1"/>
                </a:solidFill>
                <a:latin typeface="Comic Sans MS" panose="030F0702030302020204" pitchFamily="66" charset="0"/>
              </a:rPr>
              <a:t>Il... </a:t>
            </a:r>
            <a:r>
              <a:rPr lang="en-GB" dirty="0" smtClean="0">
                <a:solidFill>
                  <a:schemeClr val="tx1"/>
                </a:solidFill>
                <a:latin typeface="Comic Sans MS" panose="030F0702030302020204" pitchFamily="66" charset="0"/>
              </a:rPr>
              <a:t>It is… </a:t>
            </a:r>
          </a:p>
          <a:p>
            <a:pPr algn="ctr"/>
            <a:endParaRPr lang="en-GB" sz="3200" b="1" dirty="0" smtClean="0">
              <a:solidFill>
                <a:schemeClr val="tx1"/>
              </a:solidFill>
              <a:latin typeface="Comic Sans MS" panose="030F0702030302020204" pitchFamily="66" charset="0"/>
            </a:endParaRPr>
          </a:p>
          <a:p>
            <a:pPr algn="ctr"/>
            <a:r>
              <a:rPr lang="en-GB" sz="3200" b="1" dirty="0" smtClean="0">
                <a:solidFill>
                  <a:schemeClr val="tx1"/>
                </a:solidFill>
                <a:latin typeface="Comic Sans MS" panose="030F0702030302020204" pitchFamily="66" charset="0"/>
              </a:rPr>
              <a:t>Rainy						Foggy					</a:t>
            </a:r>
          </a:p>
          <a:p>
            <a:pPr algn="ctr"/>
            <a:r>
              <a:rPr lang="en-GB" sz="3200" b="1" dirty="0" smtClean="0">
                <a:solidFill>
                  <a:schemeClr val="tx1"/>
                </a:solidFill>
                <a:latin typeface="Comic Sans MS" panose="030F0702030302020204" pitchFamily="66" charset="0"/>
              </a:rPr>
              <a:t>Sunny						Cloudy						</a:t>
            </a:r>
          </a:p>
          <a:p>
            <a:pPr algn="ctr"/>
            <a:r>
              <a:rPr lang="en-GB" sz="3200" b="1" dirty="0" smtClean="0">
                <a:solidFill>
                  <a:schemeClr val="tx1"/>
                </a:solidFill>
                <a:latin typeface="Comic Sans MS" panose="030F0702030302020204" pitchFamily="66" charset="0"/>
              </a:rPr>
              <a:t>Windy						</a:t>
            </a:r>
            <a:r>
              <a:rPr lang="en-GB" b="1" dirty="0" smtClean="0">
                <a:solidFill>
                  <a:schemeClr val="tx1"/>
                </a:solidFill>
                <a:latin typeface="Comic Sans MS" panose="030F0702030302020204" pitchFamily="66" charset="0"/>
              </a:rPr>
              <a:t>Rainy</a:t>
            </a:r>
            <a:r>
              <a:rPr lang="en-GB" sz="3200" b="1" dirty="0" smtClean="0">
                <a:solidFill>
                  <a:schemeClr val="tx1"/>
                </a:solidFill>
                <a:latin typeface="Comic Sans MS" panose="030F0702030302020204" pitchFamily="66" charset="0"/>
              </a:rPr>
              <a:t>					 </a:t>
            </a: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391408"/>
            <a:ext cx="2243655" cy="3097402"/>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353" y="3391408"/>
            <a:ext cx="1974673" cy="3097402"/>
          </a:xfrm>
          <a:prstGeom prst="rect">
            <a:avLst/>
          </a:prstGeom>
        </p:spPr>
      </p:pic>
    </p:spTree>
    <p:extLst>
      <p:ext uri="{BB962C8B-B14F-4D97-AF65-F5344CB8AC3E}">
        <p14:creationId xmlns:p14="http://schemas.microsoft.com/office/powerpoint/2010/main" val="348389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1275470596"/>
              </p:ext>
            </p:extLst>
          </p:nvPr>
        </p:nvGraphicFramePr>
        <p:xfrm>
          <a:off x="395536" y="188640"/>
          <a:ext cx="8352928" cy="6263971"/>
        </p:xfrm>
        <a:graphic>
          <a:graphicData uri="http://schemas.openxmlformats.org/presentationml/2006/ole">
            <mc:AlternateContent xmlns:mc="http://schemas.openxmlformats.org/markup-compatibility/2006">
              <mc:Choice xmlns:v="urn:schemas-microsoft-com:vml" Requires="v">
                <p:oleObj spid="_x0000_s4109" name="Presentation" r:id="rId3" imgW="4570532" imgH="3427618" progId="PowerPoint.Show.12">
                  <p:embed/>
                </p:oleObj>
              </mc:Choice>
              <mc:Fallback>
                <p:oleObj name="Presentation" r:id="rId3" imgW="4570532" imgH="3427618" progId="PowerPoint.Show.12">
                  <p:embed/>
                  <p:pic>
                    <p:nvPicPr>
                      <p:cNvPr id="0" name=""/>
                      <p:cNvPicPr/>
                      <p:nvPr/>
                    </p:nvPicPr>
                    <p:blipFill>
                      <a:blip r:embed="rId4"/>
                      <a:stretch>
                        <a:fillRect/>
                      </a:stretch>
                    </p:blipFill>
                    <p:spPr>
                      <a:xfrm>
                        <a:off x="395536" y="188640"/>
                        <a:ext cx="8352928" cy="6263971"/>
                      </a:xfrm>
                      <a:prstGeom prst="rect">
                        <a:avLst/>
                      </a:prstGeom>
                    </p:spPr>
                  </p:pic>
                </p:oleObj>
              </mc:Fallback>
            </mc:AlternateContent>
          </a:graphicData>
        </a:graphic>
      </p:graphicFrame>
    </p:spTree>
    <p:extLst>
      <p:ext uri="{BB962C8B-B14F-4D97-AF65-F5344CB8AC3E}">
        <p14:creationId xmlns:p14="http://schemas.microsoft.com/office/powerpoint/2010/main" val="370543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Here is some </a:t>
            </a:r>
            <a:r>
              <a:rPr lang="en-GB" sz="3600" dirty="0" err="1" smtClean="0"/>
              <a:t>peacful</a:t>
            </a:r>
            <a:r>
              <a:rPr lang="en-GB" sz="3600" dirty="0" smtClean="0"/>
              <a:t> music to listen to</a:t>
            </a:r>
            <a:r>
              <a:rPr lang="en-GB" dirty="0" smtClean="0"/>
              <a:t>.</a:t>
            </a:r>
            <a:br>
              <a:rPr lang="en-GB" dirty="0" smtClean="0"/>
            </a:br>
            <a:r>
              <a:rPr lang="en-GB" sz="2000" dirty="0" smtClean="0">
                <a:hlinkClick r:id="rId2"/>
              </a:rPr>
              <a:t>https://www.youtube.com/watch?v=5HrkXT5Bc9E</a:t>
            </a:r>
            <a:r>
              <a:rPr lang="en-GB" sz="2000" dirty="0" smtClean="0"/>
              <a:t> </a:t>
            </a:r>
            <a:br>
              <a:rPr lang="en-GB" sz="2000" dirty="0" smtClean="0"/>
            </a:br>
            <a:r>
              <a:rPr lang="en-GB" sz="2000" dirty="0" smtClean="0"/>
              <a:t>It is very long so you don’t have to listen to all of it.</a:t>
            </a:r>
            <a:endParaRPr lang="en-GB" sz="20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91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3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30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 Common Words</a:t>
            </a:r>
            <a:endParaRPr lang="en-GB" dirty="0"/>
          </a:p>
        </p:txBody>
      </p:sp>
      <p:sp>
        <p:nvSpPr>
          <p:cNvPr id="3" name="Content Placeholder 2"/>
          <p:cNvSpPr>
            <a:spLocks noGrp="1"/>
          </p:cNvSpPr>
          <p:nvPr>
            <p:ph idx="1"/>
          </p:nvPr>
        </p:nvSpPr>
        <p:spPr>
          <a:xfrm>
            <a:off x="611560" y="836712"/>
            <a:ext cx="8208912" cy="3744416"/>
          </a:xfrm>
        </p:spPr>
        <p:txBody>
          <a:bodyPr>
            <a:normAutofit fontScale="92500" lnSpcReduction="20000"/>
          </a:bodyPr>
          <a:lstStyle/>
          <a:p>
            <a:endParaRPr lang="en-GB" sz="1900" cap="none" dirty="0" smtClean="0">
              <a:latin typeface="SassoonCRInfant" panose="02010503020300020003" pitchFamily="2" charset="0"/>
            </a:endParaRPr>
          </a:p>
          <a:p>
            <a:pPr marL="0" indent="0">
              <a:buNone/>
            </a:pPr>
            <a:r>
              <a:rPr lang="en-GB" sz="2400" dirty="0" smtClean="0">
                <a:latin typeface="SassoonCRInfant" panose="02010503020300020003" pitchFamily="2" charset="0"/>
              </a:rPr>
              <a:t>      These are some common words you had in P2.</a:t>
            </a:r>
          </a:p>
          <a:p>
            <a:pPr marL="0" indent="0">
              <a:buNone/>
            </a:pPr>
            <a:r>
              <a:rPr lang="en-GB" sz="2400" dirty="0" smtClean="0">
                <a:latin typeface="SassoonCRInfant" panose="02010503020300020003" pitchFamily="2" charset="0"/>
              </a:rPr>
              <a:t>                Can you remember them?</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take   gave  cold    don’t</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every  find   want   girl</a:t>
            </a:r>
          </a:p>
          <a:p>
            <a:pPr marL="0" indent="0">
              <a:buNone/>
            </a:pPr>
            <a:r>
              <a:rPr lang="en-GB" sz="2800" b="1" dirty="0" smtClean="0">
                <a:solidFill>
                  <a:srgbClr val="FF0000"/>
                </a:solidFill>
                <a:latin typeface="SassoonCRInfant" panose="02010503020300020003" pitchFamily="2" charset="0"/>
              </a:rPr>
              <a:t>              home  more  school  Mrs</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a:t>
            </a:r>
            <a:r>
              <a:rPr lang="en-GB" sz="2600" dirty="0" smtClean="0">
                <a:latin typeface="SassoonCRInfant" panose="02010503020300020003" pitchFamily="2" charset="0"/>
              </a:rPr>
              <a:t>Choose a book, a comic , a newspaper </a:t>
            </a:r>
            <a:r>
              <a:rPr lang="en-GB" sz="2600" dirty="0" err="1" smtClean="0">
                <a:latin typeface="SassoonCRInfant" panose="02010503020300020003" pitchFamily="2" charset="0"/>
              </a:rPr>
              <a:t>etc</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       To see if you can find them in the text.</a:t>
            </a:r>
            <a:endParaRPr lang="en-GB" sz="2600" dirty="0">
              <a:latin typeface="SassoonCRInfant" panose="02010503020300020003" pitchFamily="2" charset="0"/>
            </a:endParaRPr>
          </a:p>
          <a:p>
            <a:pPr marL="0" indent="0">
              <a:buNone/>
            </a:pPr>
            <a:endParaRPr lang="en-GB" sz="1900" cap="none" dirty="0" smtClean="0">
              <a:latin typeface="SassoonCRInfant" panose="02010503020300020003" pitchFamily="2" charset="0"/>
            </a:endParaRPr>
          </a:p>
          <a:p>
            <a:pPr marL="0" indent="0">
              <a:buNone/>
            </a:pPr>
            <a:r>
              <a:rPr lang="en-GB" sz="1900" cap="none" dirty="0" smtClean="0">
                <a:solidFill>
                  <a:srgbClr val="7030A0"/>
                </a:solidFill>
                <a:latin typeface="SassoonCRInfant" panose="02010503020300020003" pitchFamily="2" charset="0"/>
              </a:rPr>
              <a:t>Using your reading book from </a:t>
            </a:r>
            <a:r>
              <a:rPr lang="en-GB" sz="1900" dirty="0" smtClean="0">
                <a:solidFill>
                  <a:srgbClr val="7030A0"/>
                </a:solidFill>
                <a:latin typeface="SassoonCRInfant" panose="02010503020300020003" pitchFamily="2" charset="0"/>
              </a:rPr>
              <a:t>O</a:t>
            </a:r>
            <a:r>
              <a:rPr lang="en-GB" sz="1900" cap="none" dirty="0" smtClean="0">
                <a:solidFill>
                  <a:srgbClr val="7030A0"/>
                </a:solidFill>
                <a:latin typeface="SassoonCRInfant" panose="02010503020300020003" pitchFamily="2" charset="0"/>
              </a:rPr>
              <a:t>xford Owl think about these questions and try and answer them</a:t>
            </a:r>
            <a:r>
              <a:rPr lang="en-GB" sz="1900" dirty="0" smtClean="0">
                <a:solidFill>
                  <a:srgbClr val="7030A0"/>
                </a:solidFill>
                <a:latin typeface="SassoonCRInfant" panose="02010503020300020003" pitchFamily="2" charset="0"/>
              </a:rPr>
              <a:t>. Don’t write them down just tell someone what you think.</a:t>
            </a:r>
            <a:endParaRPr lang="en-GB" sz="1900" cap="none" dirty="0" smtClean="0">
              <a:solidFill>
                <a:srgbClr val="7030A0"/>
              </a:solidFill>
              <a:latin typeface="SassoonCRInfant" panose="02010503020300020003" pitchFamily="2"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56367261"/>
              </p:ext>
            </p:extLst>
          </p:nvPr>
        </p:nvGraphicFramePr>
        <p:xfrm>
          <a:off x="899592" y="8613576"/>
          <a:ext cx="7416825" cy="1108903"/>
        </p:xfrm>
        <a:graphic>
          <a:graphicData uri="http://schemas.openxmlformats.org/drawingml/2006/table">
            <a:tbl>
              <a:tblPr firstRow="1" firstCol="1" bandRow="1">
                <a:tableStyleId>{616DA210-FB5B-4158-B5E0-FEB733F419BA}</a:tableStyleId>
              </a:tblPr>
              <a:tblGrid>
                <a:gridCol w="1292943">
                  <a:extLst>
                    <a:ext uri="{9D8B030D-6E8A-4147-A177-3AD203B41FA5}">
                      <a16:colId xmlns="" xmlns:a16="http://schemas.microsoft.com/office/drawing/2014/main" val="3409170997"/>
                    </a:ext>
                  </a:extLst>
                </a:gridCol>
                <a:gridCol w="548809">
                  <a:extLst>
                    <a:ext uri="{9D8B030D-6E8A-4147-A177-3AD203B41FA5}">
                      <a16:colId xmlns="" xmlns:a16="http://schemas.microsoft.com/office/drawing/2014/main" val="2057896043"/>
                    </a:ext>
                  </a:extLst>
                </a:gridCol>
                <a:gridCol w="1197257">
                  <a:extLst>
                    <a:ext uri="{9D8B030D-6E8A-4147-A177-3AD203B41FA5}">
                      <a16:colId xmlns="" xmlns:a16="http://schemas.microsoft.com/office/drawing/2014/main" val="3737104028"/>
                    </a:ext>
                  </a:extLst>
                </a:gridCol>
                <a:gridCol w="548809">
                  <a:extLst>
                    <a:ext uri="{9D8B030D-6E8A-4147-A177-3AD203B41FA5}">
                      <a16:colId xmlns="" xmlns:a16="http://schemas.microsoft.com/office/drawing/2014/main" val="2033259705"/>
                    </a:ext>
                  </a:extLst>
                </a:gridCol>
                <a:gridCol w="1394954">
                  <a:extLst>
                    <a:ext uri="{9D8B030D-6E8A-4147-A177-3AD203B41FA5}">
                      <a16:colId xmlns="" xmlns:a16="http://schemas.microsoft.com/office/drawing/2014/main" val="1652749644"/>
                    </a:ext>
                  </a:extLst>
                </a:gridCol>
                <a:gridCol w="548809">
                  <a:extLst>
                    <a:ext uri="{9D8B030D-6E8A-4147-A177-3AD203B41FA5}">
                      <a16:colId xmlns="" xmlns:a16="http://schemas.microsoft.com/office/drawing/2014/main" val="3366472485"/>
                    </a:ext>
                  </a:extLst>
                </a:gridCol>
                <a:gridCol w="1296105">
                  <a:extLst>
                    <a:ext uri="{9D8B030D-6E8A-4147-A177-3AD203B41FA5}">
                      <a16:colId xmlns="" xmlns:a16="http://schemas.microsoft.com/office/drawing/2014/main" val="2580119541"/>
                    </a:ext>
                  </a:extLst>
                </a:gridCol>
                <a:gridCol w="589139">
                  <a:extLst>
                    <a:ext uri="{9D8B030D-6E8A-4147-A177-3AD203B41FA5}">
                      <a16:colId xmlns="" xmlns:a16="http://schemas.microsoft.com/office/drawing/2014/main" val="4130128927"/>
                    </a:ext>
                  </a:extLst>
                </a:gridCol>
              </a:tblGrid>
              <a:tr h="0">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8970691"/>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83229178"/>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4595489"/>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7282975"/>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22330782"/>
                  </a:ext>
                </a:extLst>
              </a:tr>
            </a:tbl>
          </a:graphicData>
        </a:graphic>
      </p:graphicFrame>
      <p:sp>
        <p:nvSpPr>
          <p:cNvPr id="6" name="TextBox 5"/>
          <p:cNvSpPr txBox="1"/>
          <p:nvPr/>
        </p:nvSpPr>
        <p:spPr>
          <a:xfrm>
            <a:off x="935596" y="4501370"/>
            <a:ext cx="6984776" cy="2092881"/>
          </a:xfrm>
          <a:prstGeom prst="rect">
            <a:avLst/>
          </a:prstGeom>
          <a:noFill/>
        </p:spPr>
        <p:txBody>
          <a:bodyPr wrap="square" rtlCol="0">
            <a:spAutoFit/>
          </a:bodyPr>
          <a:lstStyle/>
          <a:p>
            <a:r>
              <a:rPr lang="en-GB" dirty="0" smtClean="0">
                <a:latin typeface="Comic Sans MS" panose="030F0702030302020204" pitchFamily="66" charset="0"/>
              </a:rPr>
              <a:t>Do you know the name of the Author?</a:t>
            </a:r>
          </a:p>
          <a:p>
            <a:r>
              <a:rPr lang="en-GB" dirty="0" smtClean="0">
                <a:latin typeface="Comic Sans MS" panose="030F0702030302020204" pitchFamily="66" charset="0"/>
              </a:rPr>
              <a:t>Do you know the name of the illustrator?</a:t>
            </a:r>
          </a:p>
          <a:p>
            <a:r>
              <a:rPr lang="en-GB" dirty="0" smtClean="0">
                <a:latin typeface="Comic Sans MS" panose="030F0702030302020204" pitchFamily="66" charset="0"/>
              </a:rPr>
              <a:t>What did you like about the book?</a:t>
            </a:r>
          </a:p>
          <a:p>
            <a:r>
              <a:rPr lang="en-GB" dirty="0" smtClean="0">
                <a:latin typeface="Comic Sans MS" panose="030F0702030302020204" pitchFamily="66" charset="0"/>
              </a:rPr>
              <a:t>Is there anything you didn’t like about the book?</a:t>
            </a:r>
          </a:p>
          <a:p>
            <a:r>
              <a:rPr lang="en-GB" dirty="0" smtClean="0">
                <a:latin typeface="Comic Sans MS" panose="030F0702030302020204" pitchFamily="66" charset="0"/>
              </a:rPr>
              <a:t>What was your favourite part?</a:t>
            </a:r>
          </a:p>
          <a:p>
            <a:endParaRPr lang="en-GB" dirty="0">
              <a:latin typeface="Comic Sans MS" panose="030F0702030302020204" pitchFamily="66" charset="0"/>
            </a:endParaRPr>
          </a:p>
          <a:p>
            <a:endParaRPr lang="en-GB" sz="2200" b="1" dirty="0">
              <a:solidFill>
                <a:srgbClr val="FF0000"/>
              </a:solidFill>
              <a:latin typeface="Comic Sans MS" panose="030F0702030302020204" pitchFamily="66" charset="0"/>
            </a:endParaRPr>
          </a:p>
        </p:txBody>
      </p:sp>
      <p:pic>
        <p:nvPicPr>
          <p:cNvPr id="3075" name="Picture 3" descr="C:\Users\jane.stanners\AppData\Local\Microsoft\Windows\INetCache\IE\OKRY2E2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88232" cy="20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0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55576" y="332657"/>
            <a:ext cx="6102424" cy="369332"/>
          </a:xfrm>
          <a:prstGeom prst="rect">
            <a:avLst/>
          </a:prstGeom>
        </p:spPr>
        <p:txBody>
          <a:bodyPr wrap="square">
            <a:spAutoFit/>
          </a:bodyPr>
          <a:lstStyle/>
          <a:p>
            <a:r>
              <a:rPr lang="en-GB" dirty="0" smtClean="0">
                <a:hlinkClick r:id="rId2"/>
              </a:rPr>
              <a:t>https://www.youtube.com/watch?v=f0PJbx6cUFo</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640960" cy="46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1057980"/>
            <a:ext cx="5658707" cy="461665"/>
          </a:xfrm>
          <a:prstGeom prst="rect">
            <a:avLst/>
          </a:prstGeom>
          <a:noFill/>
        </p:spPr>
        <p:txBody>
          <a:bodyPr wrap="square" rtlCol="0">
            <a:spAutoFit/>
          </a:bodyPr>
          <a:lstStyle/>
          <a:p>
            <a:r>
              <a:rPr lang="en-GB" sz="2400" dirty="0" smtClean="0"/>
              <a:t>  Today’s Story is Stand Tall Molly Lou Melon</a:t>
            </a:r>
            <a:endParaRPr lang="en-GB" sz="2400" dirty="0"/>
          </a:p>
        </p:txBody>
      </p:sp>
    </p:spTree>
    <p:extLst>
      <p:ext uri="{BB962C8B-B14F-4D97-AF65-F5344CB8AC3E}">
        <p14:creationId xmlns:p14="http://schemas.microsoft.com/office/powerpoint/2010/main" val="17092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9" y="2348880"/>
            <a:ext cx="8089108" cy="1368151"/>
          </a:xfrm>
        </p:spPr>
        <p:txBody>
          <a:bodyPr>
            <a:noAutofit/>
          </a:bodyPr>
          <a:lstStyle/>
          <a:p>
            <a:pPr algn="l"/>
            <a:r>
              <a:rPr lang="en-GB" sz="1800" b="1" dirty="0" smtClean="0"/>
              <a:t/>
            </a:r>
            <a:br>
              <a:rPr lang="en-GB" sz="1800" b="1" dirty="0" smtClean="0"/>
            </a:br>
            <a:r>
              <a:rPr lang="en-GB" sz="1800" b="1" dirty="0" smtClean="0"/>
              <a:t/>
            </a:r>
            <a:br>
              <a:rPr lang="en-GB" sz="1800" b="1" dirty="0" smtClean="0"/>
            </a:br>
            <a:r>
              <a:rPr lang="en-GB" sz="1800" b="1" dirty="0" smtClean="0"/>
              <a:t>Today you are going to  compare the way people feel.</a:t>
            </a:r>
            <a:br>
              <a:rPr lang="en-GB" sz="1800" b="1" dirty="0" smtClean="0"/>
            </a:br>
            <a:r>
              <a:rPr lang="en-GB" sz="1800" b="1" dirty="0" smtClean="0"/>
              <a:t>L.I.- I can write about my feelings.</a:t>
            </a:r>
            <a:br>
              <a:rPr lang="en-GB" sz="1800" b="1" dirty="0" smtClean="0"/>
            </a:br>
            <a:r>
              <a:rPr lang="en-GB" sz="1800" b="1" dirty="0" smtClean="0"/>
              <a:t/>
            </a:r>
            <a:br>
              <a:rPr lang="en-GB" sz="1800" b="1" dirty="0" smtClean="0"/>
            </a:br>
            <a:r>
              <a:rPr lang="en-GB" sz="1800" b="1" dirty="0" smtClean="0"/>
              <a:t>Molly </a:t>
            </a:r>
            <a:r>
              <a:rPr lang="en-GB" sz="1800" b="1" dirty="0" smtClean="0"/>
              <a:t>Lou </a:t>
            </a:r>
            <a:r>
              <a:rPr lang="en-GB" sz="1800" b="1" dirty="0" smtClean="0"/>
              <a:t>was different from the rest of the children. Did it bother her?</a:t>
            </a:r>
            <a:br>
              <a:rPr lang="en-GB" sz="1800" b="1" dirty="0" smtClean="0"/>
            </a:br>
            <a:r>
              <a:rPr lang="en-GB" sz="1800" b="1" dirty="0" smtClean="0"/>
              <a:t>Who gave her the advice to help her cope? What was the advice?</a:t>
            </a:r>
            <a:br>
              <a:rPr lang="en-GB" sz="1800" b="1" dirty="0" smtClean="0"/>
            </a:br>
            <a:r>
              <a:rPr lang="en-GB" sz="1800" b="1" dirty="0" smtClean="0"/>
              <a:t>Ronald Dunkin was very unkind to Molly </a:t>
            </a:r>
            <a:r>
              <a:rPr lang="en-GB" sz="1800" b="1" dirty="0" smtClean="0"/>
              <a:t>Lou at </a:t>
            </a:r>
            <a:r>
              <a:rPr lang="en-GB" sz="1800" b="1" dirty="0" smtClean="0"/>
              <a:t>first. What changed his mind?</a:t>
            </a:r>
            <a:br>
              <a:rPr lang="en-GB" sz="1800" b="1" dirty="0" smtClean="0"/>
            </a:br>
            <a:r>
              <a:rPr lang="en-GB" sz="1800" b="1" dirty="0" smtClean="0">
                <a:solidFill>
                  <a:srgbClr val="FF0000"/>
                </a:solidFill>
              </a:rPr>
              <a:t>Draw the diagram and compare you and Molly Lou.</a:t>
            </a:r>
            <a:br>
              <a:rPr lang="en-GB" sz="1800" b="1" dirty="0" smtClean="0">
                <a:solidFill>
                  <a:srgbClr val="FF0000"/>
                </a:solidFill>
              </a:rPr>
            </a:br>
            <a:r>
              <a:rPr lang="en-GB" sz="1800" b="1" dirty="0" smtClean="0">
                <a:solidFill>
                  <a:srgbClr val="FF0000"/>
                </a:solidFill>
              </a:rPr>
              <a:t>Write the words in the Venn diagram. Will you be the same with some things?</a:t>
            </a:r>
            <a:r>
              <a:rPr lang="en-GB" sz="1800" b="1" dirty="0"/>
              <a:t/>
            </a:r>
            <a:br>
              <a:rPr lang="en-GB" sz="1800" b="1" dirty="0"/>
            </a:br>
            <a:r>
              <a:rPr lang="en-GB" sz="1800" b="1" dirty="0" smtClean="0"/>
              <a:t/>
            </a:r>
            <a:br>
              <a:rPr lang="en-GB" sz="1800" b="1" dirty="0" smtClean="0"/>
            </a:br>
            <a:r>
              <a:rPr lang="en-GB" sz="1800" b="1" dirty="0" smtClean="0"/>
              <a:t/>
            </a:r>
            <a:br>
              <a:rPr lang="en-GB" sz="1800" b="1" dirty="0" smtClean="0"/>
            </a:br>
            <a:r>
              <a:rPr lang="en-GB" sz="1800" b="1" dirty="0"/>
              <a:t/>
            </a:r>
            <a:br>
              <a:rPr lang="en-GB" sz="1800" b="1" dirty="0"/>
            </a:br>
            <a:endParaRPr lang="en-GB" sz="1800" dirty="0"/>
          </a:p>
        </p:txBody>
      </p:sp>
      <p:sp>
        <p:nvSpPr>
          <p:cNvPr id="3" name="Subtitle 2"/>
          <p:cNvSpPr>
            <a:spLocks noGrp="1"/>
          </p:cNvSpPr>
          <p:nvPr>
            <p:ph type="subTitle" idx="1"/>
          </p:nvPr>
        </p:nvSpPr>
        <p:spPr>
          <a:xfrm>
            <a:off x="1371600" y="3886200"/>
            <a:ext cx="6400800" cy="2423120"/>
          </a:xfrm>
        </p:spPr>
        <p:txBody>
          <a:bodyPr>
            <a:normAutofit/>
          </a:bodyPr>
          <a:lstStyle/>
          <a:p>
            <a:endParaRPr lang="en-GB" sz="1800" b="1" dirty="0">
              <a:solidFill>
                <a:srgbClr val="00B050"/>
              </a:solidFill>
            </a:endParaRPr>
          </a:p>
        </p:txBody>
      </p:sp>
      <p:sp>
        <p:nvSpPr>
          <p:cNvPr id="5" name="TextBox 4"/>
          <p:cNvSpPr txBox="1"/>
          <p:nvPr/>
        </p:nvSpPr>
        <p:spPr>
          <a:xfrm>
            <a:off x="2411760" y="633364"/>
            <a:ext cx="403244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t>     Literacy-Writing  </a:t>
            </a:r>
            <a:endParaRPr lang="en-GB" sz="32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5829"/>
            <a:ext cx="1512168" cy="143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403" y="205829"/>
            <a:ext cx="1619645" cy="143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61048"/>
            <a:ext cx="7416824"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14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Writing Challenge</a:t>
            </a:r>
            <a:br>
              <a:rPr lang="en-GB" dirty="0" smtClean="0"/>
            </a:br>
            <a:r>
              <a:rPr lang="en-GB" dirty="0" smtClean="0"/>
              <a:t>If you want to!</a:t>
            </a:r>
            <a:endParaRPr lang="en-GB"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804628"/>
            <a:ext cx="366213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7624" y="1484784"/>
            <a:ext cx="7606121" cy="1477328"/>
          </a:xfrm>
          <a:prstGeom prst="rect">
            <a:avLst/>
          </a:prstGeom>
          <a:noFill/>
        </p:spPr>
        <p:txBody>
          <a:bodyPr wrap="none" rtlCol="0">
            <a:spAutoFit/>
          </a:bodyPr>
          <a:lstStyle/>
          <a:p>
            <a:r>
              <a:rPr lang="en-GB" dirty="0" smtClean="0"/>
              <a:t>Can you think  about how unkind  Ronald was to Molly Lou at the beginning </a:t>
            </a:r>
          </a:p>
          <a:p>
            <a:r>
              <a:rPr lang="en-GB" dirty="0" smtClean="0"/>
              <a:t>of the story. What changed him?</a:t>
            </a:r>
          </a:p>
          <a:p>
            <a:r>
              <a:rPr lang="en-GB" dirty="0" smtClean="0"/>
              <a:t>Think of some words to describe him at the beginning of the story and the end.</a:t>
            </a:r>
          </a:p>
          <a:p>
            <a:r>
              <a:rPr lang="en-GB" dirty="0" smtClean="0"/>
              <a:t>Then write about it. It can be as </a:t>
            </a:r>
            <a:r>
              <a:rPr lang="en-GB" dirty="0" smtClean="0"/>
              <a:t>little or as many </a:t>
            </a:r>
            <a:r>
              <a:rPr lang="en-GB" dirty="0" smtClean="0"/>
              <a:t>sentences as you would like.</a:t>
            </a:r>
          </a:p>
          <a:p>
            <a:endParaRPr lang="en-GB" dirty="0"/>
          </a:p>
        </p:txBody>
      </p:sp>
      <p:sp>
        <p:nvSpPr>
          <p:cNvPr id="7" name="TextBox 6"/>
          <p:cNvSpPr txBox="1"/>
          <p:nvPr/>
        </p:nvSpPr>
        <p:spPr>
          <a:xfrm>
            <a:off x="899592" y="3861048"/>
            <a:ext cx="1276311" cy="646331"/>
          </a:xfrm>
          <a:prstGeom prst="rect">
            <a:avLst/>
          </a:prstGeom>
          <a:noFill/>
        </p:spPr>
        <p:txBody>
          <a:bodyPr wrap="none" rtlCol="0">
            <a:spAutoFit/>
          </a:bodyPr>
          <a:lstStyle/>
          <a:p>
            <a:r>
              <a:rPr lang="en-GB" b="1" dirty="0" smtClean="0">
                <a:solidFill>
                  <a:srgbClr val="FF0000"/>
                </a:solidFill>
              </a:rPr>
              <a:t>Be Like</a:t>
            </a:r>
          </a:p>
          <a:p>
            <a:r>
              <a:rPr lang="en-GB" b="1" dirty="0" smtClean="0">
                <a:solidFill>
                  <a:srgbClr val="FF0000"/>
                </a:solidFill>
              </a:rPr>
              <a:t>Molly Mae.</a:t>
            </a:r>
            <a:endParaRPr lang="en-GB" b="1" dirty="0">
              <a:solidFill>
                <a:srgbClr val="FF0000"/>
              </a:solidFill>
            </a:endParaRPr>
          </a:p>
        </p:txBody>
      </p:sp>
      <p:sp>
        <p:nvSpPr>
          <p:cNvPr id="8" name="TextBox 7"/>
          <p:cNvSpPr txBox="1"/>
          <p:nvPr/>
        </p:nvSpPr>
        <p:spPr>
          <a:xfrm>
            <a:off x="6588224" y="4077072"/>
            <a:ext cx="1441548" cy="646331"/>
          </a:xfrm>
          <a:prstGeom prst="rect">
            <a:avLst/>
          </a:prstGeom>
          <a:noFill/>
        </p:spPr>
        <p:txBody>
          <a:bodyPr wrap="none" rtlCol="0">
            <a:spAutoFit/>
          </a:bodyPr>
          <a:lstStyle/>
          <a:p>
            <a:r>
              <a:rPr lang="en-GB" b="1" dirty="0" smtClean="0">
                <a:solidFill>
                  <a:srgbClr val="FF0000"/>
                </a:solidFill>
              </a:rPr>
              <a:t>Don’t Be Like</a:t>
            </a:r>
          </a:p>
          <a:p>
            <a:r>
              <a:rPr lang="en-GB" b="1" dirty="0" smtClean="0">
                <a:solidFill>
                  <a:srgbClr val="FF0000"/>
                </a:solidFill>
              </a:rPr>
              <a:t>Ronald.</a:t>
            </a:r>
            <a:endParaRPr lang="en-GB" b="1" dirty="0">
              <a:solidFill>
                <a:srgbClr val="FF000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5829"/>
            <a:ext cx="1512168" cy="113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432" y="205829"/>
            <a:ext cx="1512168" cy="113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29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r>
              <a:rPr lang="en-GB" dirty="0" smtClean="0"/>
              <a:t>Number Talks</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5688631" cy="727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7664" y="476672"/>
            <a:ext cx="5616624" cy="323165"/>
          </a:xfrm>
          <a:prstGeom prst="rect">
            <a:avLst/>
          </a:prstGeom>
          <a:noFill/>
        </p:spPr>
        <p:txBody>
          <a:bodyPr wrap="square" rtlCol="0">
            <a:spAutoFit/>
          </a:bodyPr>
          <a:lstStyle/>
          <a:p>
            <a:r>
              <a:rPr lang="en-GB" sz="1500" dirty="0" smtClean="0">
                <a:solidFill>
                  <a:srgbClr val="FF0000"/>
                </a:solidFill>
              </a:rPr>
              <a:t>Number  Talks  -   You </a:t>
            </a:r>
            <a:r>
              <a:rPr lang="en-GB" sz="1500" dirty="0">
                <a:solidFill>
                  <a:srgbClr val="FF0000"/>
                </a:solidFill>
              </a:rPr>
              <a:t>d</a:t>
            </a:r>
            <a:r>
              <a:rPr lang="en-GB" sz="1500" dirty="0" smtClean="0">
                <a:solidFill>
                  <a:srgbClr val="FF0000"/>
                </a:solidFill>
              </a:rPr>
              <a:t>on’t have to write down the answers.</a:t>
            </a:r>
            <a:endParaRPr lang="en-GB" sz="1500" dirty="0">
              <a:solidFill>
                <a:srgbClr val="FF0000"/>
              </a:solidFill>
            </a:endParaRPr>
          </a:p>
        </p:txBody>
      </p:sp>
      <p:sp>
        <p:nvSpPr>
          <p:cNvPr id="5" name="Rectangle 4"/>
          <p:cNvSpPr/>
          <p:nvPr/>
        </p:nvSpPr>
        <p:spPr>
          <a:xfrm>
            <a:off x="1907704" y="5589240"/>
            <a:ext cx="504056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13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628" y="2"/>
            <a:ext cx="5994666" cy="1304255"/>
          </a:xfrm>
        </p:spPr>
        <p:txBody>
          <a:bodyPr>
            <a:normAutofit fontScale="90000"/>
          </a:bodyPr>
          <a:lstStyle/>
          <a:p>
            <a:pPr algn="l"/>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cap="none" dirty="0">
                <a:solidFill>
                  <a:schemeClr val="accent6">
                    <a:lumMod val="75000"/>
                  </a:schemeClr>
                </a:solidFill>
                <a:latin typeface="SassoonCRInfant" panose="02010503020300020003" pitchFamily="2" charset="0"/>
              </a:rPr>
              <a:t>M</a:t>
            </a:r>
            <a:r>
              <a:rPr lang="en-GB" cap="none" dirty="0" smtClean="0">
                <a:solidFill>
                  <a:schemeClr val="accent6">
                    <a:lumMod val="75000"/>
                  </a:schemeClr>
                </a:solidFill>
                <a:latin typeface="SassoonCRInfant" panose="02010503020300020003" pitchFamily="2" charset="0"/>
              </a:rPr>
              <a:t>athematics  </a:t>
            </a:r>
            <a:br>
              <a:rPr lang="en-GB" cap="none" dirty="0" smtClean="0">
                <a:solidFill>
                  <a:schemeClr val="accent6">
                    <a:lumMod val="75000"/>
                  </a:schemeClr>
                </a:solidFill>
                <a:latin typeface="SassoonCRInfant" panose="02010503020300020003" pitchFamily="2" charset="0"/>
              </a:rPr>
            </a:br>
            <a:r>
              <a:rPr lang="en-GB" cap="none" dirty="0" smtClean="0">
                <a:solidFill>
                  <a:schemeClr val="accent6">
                    <a:lumMod val="75000"/>
                  </a:schemeClr>
                </a:solidFill>
                <a:latin typeface="SassoonCRInfant" panose="02010503020300020003" pitchFamily="2" charset="0"/>
              </a:rPr>
              <a:t>Position and Movement</a:t>
            </a:r>
            <a:r>
              <a:rPr lang="en-GB" dirty="0" smtClean="0">
                <a:solidFill>
                  <a:schemeClr val="accent6">
                    <a:lumMod val="75000"/>
                  </a:schemeClr>
                </a:solidFill>
                <a:latin typeface="SassoonCRInfant" panose="02010503020300020003" pitchFamily="2" charset="0"/>
              </a:rPr>
              <a:t/>
            </a:r>
            <a:br>
              <a:rPr lang="en-GB" dirty="0" smtClean="0">
                <a:solidFill>
                  <a:schemeClr val="accent6">
                    <a:lumMod val="75000"/>
                  </a:schemeClr>
                </a:solidFill>
                <a:latin typeface="SassoonCRInfant" panose="02010503020300020003" pitchFamily="2" charset="0"/>
              </a:rPr>
            </a:br>
            <a:r>
              <a:rPr lang="en-GB" dirty="0" smtClean="0">
                <a:solidFill>
                  <a:schemeClr val="accent6">
                    <a:lumMod val="75000"/>
                  </a:schemeClr>
                </a:solidFill>
                <a:latin typeface="SassoonCRInfant" panose="02010503020300020003" pitchFamily="2" charset="0"/>
              </a:rPr>
              <a:t/>
            </a:r>
            <a:br>
              <a:rPr lang="en-GB" dirty="0" smtClean="0">
                <a:solidFill>
                  <a:schemeClr val="accent6">
                    <a:lumMod val="75000"/>
                  </a:schemeClr>
                </a:solidFill>
                <a:latin typeface="SassoonCRInfant" panose="02010503020300020003" pitchFamily="2" charset="0"/>
              </a:rPr>
            </a:br>
            <a:endParaRPr lang="en-GB" sz="2000" dirty="0">
              <a:solidFill>
                <a:schemeClr val="accent6">
                  <a:lumMod val="75000"/>
                </a:schemeClr>
              </a:solidFill>
              <a:latin typeface="SassoonCRInfant" panose="02010503020300020003" pitchFamily="2" charset="0"/>
            </a:endParaRPr>
          </a:p>
        </p:txBody>
      </p:sp>
      <p:sp>
        <p:nvSpPr>
          <p:cNvPr id="2" name="Content Placeholder 1"/>
          <p:cNvSpPr>
            <a:spLocks noGrp="1"/>
          </p:cNvSpPr>
          <p:nvPr>
            <p:ph idx="1"/>
          </p:nvPr>
        </p:nvSpPr>
        <p:spPr>
          <a:xfrm>
            <a:off x="715192" y="1750657"/>
            <a:ext cx="7524206" cy="3304669"/>
          </a:xfrm>
        </p:spPr>
        <p:txBody>
          <a:bodyPr>
            <a:normAutofit/>
          </a:bodyPr>
          <a:lstStyle/>
          <a:p>
            <a:pPr marL="0" indent="0">
              <a:buNone/>
            </a:pPr>
            <a:r>
              <a:rPr lang="en-GB" sz="2200" dirty="0">
                <a:latin typeface="SassoonCRInfant" panose="02010503020300020003" pitchFamily="2" charset="0"/>
              </a:rPr>
              <a:t>L.I – I can follow instructions and understand positional language.</a:t>
            </a:r>
          </a:p>
          <a:p>
            <a:pPr marL="0" indent="0">
              <a:buNone/>
            </a:pPr>
            <a:r>
              <a:rPr lang="en-GB" sz="2200" dirty="0">
                <a:solidFill>
                  <a:srgbClr val="FF0000"/>
                </a:solidFill>
                <a:latin typeface="SassoonCRInfant" panose="02010503020300020003" pitchFamily="2" charset="0"/>
              </a:rPr>
              <a:t>Watch  </a:t>
            </a:r>
            <a:r>
              <a:rPr lang="en-GB" sz="2200" dirty="0" smtClean="0">
                <a:latin typeface="SassoonCRInfant" panose="02010503020300020003" pitchFamily="2" charset="0"/>
              </a:rPr>
              <a:t>-</a:t>
            </a:r>
          </a:p>
          <a:p>
            <a:pPr marL="0" indent="0">
              <a:buNone/>
            </a:pPr>
            <a:r>
              <a:rPr lang="en-GB" sz="2200" dirty="0" smtClean="0">
                <a:solidFill>
                  <a:srgbClr val="FF0000"/>
                </a:solidFill>
                <a:latin typeface="SassoonCRInfant" panose="02010503020300020003" pitchFamily="2" charset="0"/>
              </a:rPr>
              <a:t>Position </a:t>
            </a:r>
            <a:r>
              <a:rPr lang="en-GB" sz="2200" dirty="0">
                <a:solidFill>
                  <a:srgbClr val="FF0000"/>
                </a:solidFill>
                <a:latin typeface="SassoonCRInfant" panose="02010503020300020003" pitchFamily="2" charset="0"/>
              </a:rPr>
              <a:t>and Movement workbook </a:t>
            </a:r>
            <a:r>
              <a:rPr lang="en-GB" sz="2200" dirty="0">
                <a:latin typeface="SassoonCRInfant" panose="02010503020300020003" pitchFamily="2" charset="0"/>
              </a:rPr>
              <a:t>– Complete page </a:t>
            </a:r>
            <a:r>
              <a:rPr lang="en-GB" sz="2200" dirty="0" smtClean="0">
                <a:latin typeface="SassoonCRInfant" panose="02010503020300020003" pitchFamily="2" charset="0"/>
              </a:rPr>
              <a:t>309 ‘School visit to a farm in </a:t>
            </a:r>
            <a:r>
              <a:rPr lang="en-GB" sz="2200" dirty="0">
                <a:latin typeface="SassoonCRInfant" panose="02010503020300020003" pitchFamily="2" charset="0"/>
              </a:rPr>
              <a:t>your workbook.</a:t>
            </a:r>
          </a:p>
          <a:p>
            <a:pPr marL="0" indent="0">
              <a:buNone/>
            </a:pPr>
            <a:endParaRPr lang="en-GB" sz="7200" dirty="0">
              <a:solidFill>
                <a:srgbClr val="FF0000"/>
              </a:solidFill>
              <a:latin typeface="SassoonCRInfant" panose="02010503020300020003" pitchFamily="2" charset="0"/>
            </a:endParaRPr>
          </a:p>
          <a:p>
            <a:pPr marL="0" indent="0">
              <a:buNone/>
            </a:pPr>
            <a:endParaRPr lang="en-GB" cap="none" dirty="0">
              <a:latin typeface="Comic Sans MS" panose="030F0702030302020204" pitchFamily="66" charset="0"/>
            </a:endParaRPr>
          </a:p>
        </p:txBody>
      </p:sp>
      <p:sp>
        <p:nvSpPr>
          <p:cNvPr id="5" name="TextBox 4"/>
          <p:cNvSpPr txBox="1"/>
          <p:nvPr/>
        </p:nvSpPr>
        <p:spPr>
          <a:xfrm>
            <a:off x="578032" y="4180115"/>
            <a:ext cx="4318004" cy="2246769"/>
          </a:xfrm>
          <a:prstGeom prst="rect">
            <a:avLst/>
          </a:prstGeom>
          <a:noFill/>
        </p:spPr>
        <p:txBody>
          <a:bodyPr wrap="square" rtlCol="0">
            <a:spAutoFit/>
          </a:bodyPr>
          <a:lstStyle/>
          <a:p>
            <a:r>
              <a:rPr lang="en-GB" sz="2000" b="1" dirty="0" smtClean="0"/>
              <a:t>Blindfold </a:t>
            </a:r>
            <a:r>
              <a:rPr lang="en-GB" sz="2000" b="1" dirty="0"/>
              <a:t>Course</a:t>
            </a:r>
            <a:r>
              <a:rPr lang="en-GB" sz="2000" dirty="0"/>
              <a:t>. Make an obstacle course in your </a:t>
            </a:r>
            <a:r>
              <a:rPr lang="en-GB" sz="2000" dirty="0" smtClean="0"/>
              <a:t>house or garden(use </a:t>
            </a:r>
            <a:r>
              <a:rPr lang="en-GB" sz="2000" dirty="0"/>
              <a:t>desks, chairs, etc.), put a blindfold </a:t>
            </a:r>
            <a:r>
              <a:rPr lang="en-GB" sz="2000" dirty="0" smtClean="0"/>
              <a:t>on someone </a:t>
            </a:r>
            <a:r>
              <a:rPr lang="en-GB" sz="2000" dirty="0"/>
              <a:t>and help guide him/her through the course by giving instructions (e.g. walk forward 2 steps, turn left, take on small step, etc.).</a:t>
            </a:r>
            <a:endParaRPr lang="en-GB" sz="2000" dirty="0">
              <a:solidFill>
                <a:srgbClr val="FF0000"/>
              </a:solidFill>
              <a:latin typeface="SassoonCRInfant" panose="02010503020300020003" pitchFamily="2" charset="0"/>
            </a:endParaRPr>
          </a:p>
        </p:txBody>
      </p:sp>
      <p:cxnSp>
        <p:nvCxnSpPr>
          <p:cNvPr id="8" name="Straight Arrow Connector 7"/>
          <p:cNvCxnSpPr/>
          <p:nvPr/>
        </p:nvCxnSpPr>
        <p:spPr>
          <a:xfrm>
            <a:off x="2737034" y="2636912"/>
            <a:ext cx="1620180" cy="1370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Y1 position and direction activity | Teaching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t="63958"/>
          <a:stretch/>
        </p:blipFill>
        <p:spPr bwMode="auto">
          <a:xfrm>
            <a:off x="6588224" y="114309"/>
            <a:ext cx="2016224" cy="11110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ane.stanners\Desktop\h&amp;h\thumbnail_05b7457e-f74a-44da-b710-ec6ba0acd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423" y="3787795"/>
            <a:ext cx="205222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6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a:t/>
            </a:r>
            <a:br>
              <a:rPr lang="en-GB" dirty="0"/>
            </a:br>
            <a:r>
              <a:rPr lang="en-GB" dirty="0" smtClean="0"/>
              <a:t>Day 3 and 4 </a:t>
            </a:r>
            <a:br>
              <a:rPr lang="en-GB" dirty="0" smtClean="0"/>
            </a:br>
            <a:r>
              <a:rPr lang="en-GB" dirty="0" smtClean="0"/>
              <a:t>Build your design and try it out!</a:t>
            </a:r>
            <a:endParaRPr lang="en-GB" dirty="0"/>
          </a:p>
        </p:txBody>
      </p:sp>
      <p:sp>
        <p:nvSpPr>
          <p:cNvPr id="3" name="Content Placeholder 2"/>
          <p:cNvSpPr>
            <a:spLocks noGrp="1"/>
          </p:cNvSpPr>
          <p:nvPr>
            <p:ph idx="1"/>
          </p:nvPr>
        </p:nvSpPr>
        <p:spPr>
          <a:xfrm>
            <a:off x="457200" y="2204864"/>
            <a:ext cx="8229600" cy="3921299"/>
          </a:xfrm>
        </p:spPr>
        <p:txBody>
          <a:bodyPr/>
          <a:lstStyle/>
          <a:p>
            <a:pPr algn="ctr"/>
            <a:r>
              <a:rPr lang="en-GB" dirty="0"/>
              <a:t>Build your container and place the egg inside.</a:t>
            </a:r>
          </a:p>
          <a:p>
            <a:pPr algn="ctr"/>
            <a:r>
              <a:rPr lang="en-GB" dirty="0"/>
              <a:t>Drop the egg from someplace high. (Be sure it’s safe and an adult is with you.)</a:t>
            </a:r>
          </a:p>
          <a:p>
            <a:pPr algn="ctr"/>
            <a:r>
              <a:rPr lang="en-GB" dirty="0"/>
              <a:t>After you drop it look and see if your egg cracked or remained intact. (Remember to wash your hands after touching raw egg!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19" y="116632"/>
            <a:ext cx="217529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02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Ideas!</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95" t="1260" r="39791" b="20357"/>
          <a:stretch/>
        </p:blipFill>
        <p:spPr bwMode="auto">
          <a:xfrm>
            <a:off x="611560" y="1484784"/>
            <a:ext cx="4100946" cy="382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TEM for Kids: Egg Drop Project - Buggy and Bud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25" y="1412776"/>
            <a:ext cx="3090415" cy="23499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EM Egg Drop Challenge | Egg drop, Egg drop project, Egg drop con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933056"/>
            <a:ext cx="2467369" cy="24673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5972" y="5619716"/>
            <a:ext cx="46085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Some of these might not work! Trial and error is an important part of being an engineer!</a:t>
            </a:r>
            <a:endParaRPr lang="en-GB" dirty="0"/>
          </a:p>
        </p:txBody>
      </p:sp>
    </p:spTree>
    <p:extLst>
      <p:ext uri="{BB962C8B-B14F-4D97-AF65-F5344CB8AC3E}">
        <p14:creationId xmlns:p14="http://schemas.microsoft.com/office/powerpoint/2010/main" val="3639201999"/>
      </p:ext>
    </p:extLst>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431</Words>
  <Application>Microsoft Office PowerPoint</Application>
  <PresentationFormat>On-screen Show (4:3)</PresentationFormat>
  <Paragraphs>53</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Presentation</vt:lpstr>
      <vt:lpstr>Thursday 11th of June</vt:lpstr>
      <vt:lpstr>Reading- Common Words</vt:lpstr>
      <vt:lpstr>PowerPoint Presentation</vt:lpstr>
      <vt:lpstr>  Today you are going to  compare the way people feel. L.I.- I can write about my feelings.  Molly Lou was different from the rest of the children. Did it bother her? Who gave her the advice to help her cope? What was the advice? Ronald Dunkin was very unkind to Molly Lou at first. What changed his mind? Draw the diagram and compare you and Molly Lou. Write the words in the Venn diagram. Will you be the same with some things?    </vt:lpstr>
      <vt:lpstr>Writing Challenge If you want to!</vt:lpstr>
      <vt:lpstr>Number Talks</vt:lpstr>
      <vt:lpstr>  Mathematics   Position and Movement  </vt:lpstr>
      <vt:lpstr>  Day 3 and 4  Build your design and try it out!</vt:lpstr>
      <vt:lpstr>Some Ideas!</vt:lpstr>
      <vt:lpstr>PowerPoint Presentation</vt:lpstr>
      <vt:lpstr>Here is some peacful music to listen to. https://www.youtube.com/watch?v=5HrkXT5Bc9E  It is very long so you don’t have to listen to all of it.</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19</cp:revision>
  <dcterms:created xsi:type="dcterms:W3CDTF">2020-06-09T10:36:54Z</dcterms:created>
  <dcterms:modified xsi:type="dcterms:W3CDTF">2020-06-10T20:43:19Z</dcterms:modified>
</cp:coreProperties>
</file>