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65" r:id="rId2"/>
    <p:sldId id="268" r:id="rId3"/>
    <p:sldId id="269" r:id="rId4"/>
    <p:sldId id="270" r:id="rId5"/>
    <p:sldId id="279" r:id="rId6"/>
    <p:sldId id="285" r:id="rId7"/>
    <p:sldId id="290" r:id="rId8"/>
    <p:sldId id="291" r:id="rId9"/>
    <p:sldId id="280" r:id="rId10"/>
    <p:sldId id="288" r:id="rId11"/>
    <p:sldId id="282" r:id="rId12"/>
    <p:sldId id="281" r:id="rId13"/>
    <p:sldId id="283" r:id="rId14"/>
    <p:sldId id="284" r:id="rId15"/>
    <p:sldId id="28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18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0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5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Lpwf5N0rfVE" TargetMode="External"/><Relationship Id="rId4" Type="http://schemas.openxmlformats.org/officeDocument/2006/relationships/hyperlink" Target="https://www.youtube.com/watch?v=VD6SCq-Olh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N53w1cz4og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5HrkXT5Bc9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7_u2SigckN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9.png"/><Relationship Id="rId3" Type="http://schemas.microsoft.com/office/2007/relationships/media" Target="../media/media3.wav"/><Relationship Id="rId21" Type="http://schemas.openxmlformats.org/officeDocument/2006/relationships/image" Target="../media/image12.png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openxmlformats.org/officeDocument/2006/relationships/image" Target="../media/image8.png"/><Relationship Id="rId2" Type="http://schemas.openxmlformats.org/officeDocument/2006/relationships/audio" Target="../media/media2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5" Type="http://schemas.microsoft.com/office/2007/relationships/media" Target="../media/media4.wav"/><Relationship Id="rId15" Type="http://schemas.openxmlformats.org/officeDocument/2006/relationships/image" Target="../media/image6.png"/><Relationship Id="rId10" Type="http://schemas.openxmlformats.org/officeDocument/2006/relationships/audio" Target="../media/media6.wav"/><Relationship Id="rId19" Type="http://schemas.openxmlformats.org/officeDocument/2006/relationships/image" Target="../media/image10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5.png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17.png"/><Relationship Id="rId3" Type="http://schemas.microsoft.com/office/2007/relationships/media" Target="../media/media9.wav"/><Relationship Id="rId21" Type="http://schemas.openxmlformats.org/officeDocument/2006/relationships/image" Target="../media/image20.png"/><Relationship Id="rId7" Type="http://schemas.microsoft.com/office/2007/relationships/media" Target="../media/media11.wav"/><Relationship Id="rId12" Type="http://schemas.openxmlformats.org/officeDocument/2006/relationships/audio" Target="../media/media13.wav"/><Relationship Id="rId17" Type="http://schemas.openxmlformats.org/officeDocument/2006/relationships/image" Target="../media/image16.png"/><Relationship Id="rId2" Type="http://schemas.openxmlformats.org/officeDocument/2006/relationships/audio" Target="../media/media8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microsoft.com/office/2007/relationships/media" Target="../media/media13.wav"/><Relationship Id="rId5" Type="http://schemas.microsoft.com/office/2007/relationships/media" Target="../media/media10.wav"/><Relationship Id="rId15" Type="http://schemas.openxmlformats.org/officeDocument/2006/relationships/image" Target="../media/image14.png"/><Relationship Id="rId10" Type="http://schemas.openxmlformats.org/officeDocument/2006/relationships/audio" Target="../media/media12.wav"/><Relationship Id="rId19" Type="http://schemas.openxmlformats.org/officeDocument/2006/relationships/image" Target="../media/image18.png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image" Target="../media/image13.png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NiXNuYOWDtY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museum.org.uk/pmcreativechallenge-week-1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1718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4800" b="1" dirty="0">
                <a:latin typeface="Comic Sans MS" panose="030F0702030302020204" pitchFamily="66" charset="0"/>
              </a:rPr>
              <a:t/>
            </a:r>
            <a:br>
              <a:rPr lang="en-GB" sz="4800" b="1" dirty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Thursday 28th </a:t>
            </a:r>
            <a:r>
              <a:rPr lang="en-GB" b="1" dirty="0">
                <a:latin typeface="Comic Sans MS" panose="030F0702030302020204" pitchFamily="66" charset="0"/>
              </a:rPr>
              <a:t>of May </a:t>
            </a:r>
            <a:br>
              <a:rPr lang="en-GB" b="1" dirty="0">
                <a:latin typeface="Comic Sans MS" panose="030F0702030302020204" pitchFamily="66" charset="0"/>
              </a:rPr>
            </a:br>
            <a:r>
              <a:rPr lang="en-GB" b="1" dirty="0" err="1">
                <a:latin typeface="Comic Sans MS" panose="030F0702030302020204" pitchFamily="66" charset="0"/>
              </a:rPr>
              <a:t>vendredi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28th </a:t>
            </a:r>
            <a:r>
              <a:rPr lang="en-GB" dirty="0" err="1" smtClean="0">
                <a:latin typeface="Comic Sans MS" panose="030F0702030302020204" pitchFamily="66" charset="0"/>
              </a:rPr>
              <a:t>juin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166392"/>
            <a:ext cx="7155022" cy="3976464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Good Morning Primary 1!</a:t>
            </a: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Sing the days of the week and have a little dance</a:t>
            </a:r>
          </a:p>
          <a:p>
            <a:pPr algn="l"/>
            <a:r>
              <a:rPr lang="en-GB" b="1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GB" b="1" dirty="0" smtClean="0">
                <a:solidFill>
                  <a:srgbClr val="0070C0"/>
                </a:solidFill>
                <a:hlinkClick r:id="rId4"/>
              </a:rPr>
              <a:t>www.youtube.com/watch?v=VD6SCq-OlhI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l"/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Sing days of the week in French</a:t>
            </a:r>
          </a:p>
          <a:p>
            <a:pPr algn="l"/>
            <a:endParaRPr lang="en-GB" dirty="0">
              <a:latin typeface="Comic Sans MS" panose="030F0702030302020204" pitchFamily="66" charset="0"/>
            </a:endParaRPr>
          </a:p>
          <a:p>
            <a:pPr algn="l"/>
            <a:r>
              <a:rPr lang="en-GB" dirty="0">
                <a:hlinkClick r:id="rId5"/>
              </a:rPr>
              <a:t>https://www.youtube.com/watch?v=Lpwf5N0rfVE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3043521" cy="29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16016" y="2132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628" y="2"/>
            <a:ext cx="5994666" cy="130425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</a:rPr>
              <a:t/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cap="none" dirty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  <a:t>M</a:t>
            </a:r>
            <a:r>
              <a:rPr lang="en-GB" cap="none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  <a:t>athematics  </a:t>
            </a:r>
            <a:br>
              <a:rPr lang="en-GB" cap="none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</a:br>
            <a:r>
              <a:rPr lang="en-GB" cap="none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  <a:t>Position and Movement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SassoonCRInfant" panose="02010503020300020003" pitchFamily="2" charset="0"/>
              </a:rPr>
            </a:br>
            <a:endParaRPr lang="en-GB" sz="2000" dirty="0">
              <a:solidFill>
                <a:schemeClr val="accent6">
                  <a:lumMod val="75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400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L.I – I can follow instructions and understand positional language</a:t>
            </a:r>
            <a:r>
              <a:rPr lang="en-GB" sz="2200" dirty="0" smtClean="0"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22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2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7200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37034" y="2636912"/>
            <a:ext cx="1620180" cy="137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32040" y="2420888"/>
            <a:ext cx="3672408" cy="36846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Sassoon Infant Rg"/>
              </a:rPr>
              <a:t>Blindfold Course</a:t>
            </a:r>
            <a:r>
              <a:rPr lang="en-GB" dirty="0">
                <a:latin typeface="Sassoon Infant Rg"/>
              </a:rPr>
              <a:t>.</a:t>
            </a:r>
          </a:p>
          <a:p>
            <a:endParaRPr lang="en-GB" dirty="0">
              <a:latin typeface="Sassoon Infant Rg"/>
            </a:endParaRPr>
          </a:p>
          <a:p>
            <a:r>
              <a:rPr lang="en-GB" dirty="0">
                <a:latin typeface="Sassoon Infant Rg"/>
              </a:rPr>
              <a:t> Make </a:t>
            </a:r>
            <a:r>
              <a:rPr lang="en-GB" dirty="0" smtClean="0">
                <a:latin typeface="Sassoon Infant Rg"/>
              </a:rPr>
              <a:t>a simple </a:t>
            </a:r>
            <a:r>
              <a:rPr lang="en-GB" dirty="0">
                <a:latin typeface="Sassoon Infant Rg"/>
              </a:rPr>
              <a:t>obstacle course in your house or </a:t>
            </a:r>
            <a:r>
              <a:rPr lang="en-GB" dirty="0" smtClean="0">
                <a:latin typeface="Sassoon Infant Rg"/>
              </a:rPr>
              <a:t>garden. </a:t>
            </a:r>
          </a:p>
          <a:p>
            <a:endParaRPr lang="en-GB" dirty="0" smtClean="0">
              <a:latin typeface="Sassoon Infant Rg"/>
            </a:endParaRPr>
          </a:p>
          <a:p>
            <a:r>
              <a:rPr lang="en-GB" dirty="0" smtClean="0">
                <a:latin typeface="Sassoon Infant Rg"/>
              </a:rPr>
              <a:t>Put </a:t>
            </a:r>
            <a:r>
              <a:rPr lang="en-GB" dirty="0">
                <a:latin typeface="Sassoon Infant Rg"/>
              </a:rPr>
              <a:t>a blindfold on someone and help guide him/her through the course by giving instructions </a:t>
            </a:r>
            <a:endParaRPr lang="en-GB" dirty="0" smtClean="0">
              <a:latin typeface="Sassoon Infant Rg"/>
            </a:endParaRPr>
          </a:p>
          <a:p>
            <a:endParaRPr lang="en-GB" dirty="0">
              <a:latin typeface="Sassoon Infant Rg"/>
            </a:endParaRPr>
          </a:p>
          <a:p>
            <a:r>
              <a:rPr lang="en-GB" dirty="0" smtClean="0">
                <a:latin typeface="Sassoon Infant Rg"/>
              </a:rPr>
              <a:t>(</a:t>
            </a:r>
            <a:r>
              <a:rPr lang="en-GB" dirty="0">
                <a:latin typeface="Sassoon Infant Rg"/>
              </a:rPr>
              <a:t>e.g. walk forward 2 steps, turn left, take on small step, etc.).</a:t>
            </a:r>
            <a:endParaRPr lang="en-GB" dirty="0">
              <a:solidFill>
                <a:srgbClr val="FF0000"/>
              </a:solidFill>
              <a:latin typeface="Sassoon Infant Rg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567273"/>
            <a:ext cx="35283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2"/>
              </a:rPr>
              <a:t>Watch</a:t>
            </a:r>
          </a:p>
          <a:p>
            <a:pPr algn="ctr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www.youtube.com/watch?v=N53w1cz4ogo</a:t>
            </a:r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b="13396"/>
          <a:stretch/>
        </p:blipFill>
        <p:spPr bwMode="auto">
          <a:xfrm>
            <a:off x="395536" y="4263208"/>
            <a:ext cx="4104456" cy="24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the basics of engineering with the egg drop engineering project! This egg drop engineering challenge gives several ideas for the egg drop project, including a hot air balloon egg drop. It's a super fun STEM activity and engineering challenge for kids! #stemactivities #stem #stemed #engineering #engineeringactivities #kidsactiv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0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Day 3 and 4 </a:t>
            </a:r>
            <a:br>
              <a:rPr lang="en-GB" dirty="0" smtClean="0"/>
            </a:br>
            <a:r>
              <a:rPr lang="en-GB" dirty="0" smtClean="0"/>
              <a:t>Build your design and try in out!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/>
            <a:r>
              <a:rPr lang="en-GB" dirty="0"/>
              <a:t>Build your container and place the egg inside.</a:t>
            </a:r>
          </a:p>
          <a:p>
            <a:pPr algn="ctr"/>
            <a:r>
              <a:rPr lang="en-GB" dirty="0"/>
              <a:t>Drop the egg from someplace high. (Be sure it’s safe and an adult is with you.)</a:t>
            </a:r>
          </a:p>
          <a:p>
            <a:pPr algn="ctr"/>
            <a:r>
              <a:rPr lang="en-GB" dirty="0"/>
              <a:t>After you drop it look and see if your egg cracked or remained intact. (Remember to wash your hands after touching raw egg!</a:t>
            </a:r>
          </a:p>
        </p:txBody>
      </p:sp>
    </p:spTree>
    <p:extLst>
      <p:ext uri="{BB962C8B-B14F-4D97-AF65-F5344CB8AC3E}">
        <p14:creationId xmlns:p14="http://schemas.microsoft.com/office/powerpoint/2010/main" val="18300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Challenge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3200" dirty="0" smtClean="0"/>
              <a:t>Try </a:t>
            </a:r>
            <a:r>
              <a:rPr lang="en-GB" sz="3200" dirty="0"/>
              <a:t> dropping the egg from increasing heights. Does it eventually stop working?</a:t>
            </a:r>
          </a:p>
          <a:p>
            <a:pPr algn="ctr"/>
            <a:r>
              <a:rPr lang="en-GB" sz="3200" dirty="0"/>
              <a:t>If your initial design did not work, redesign it and try to improve it. Can you get it work the next time?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5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Ideas!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1260" r="39791" b="20357"/>
          <a:stretch/>
        </p:blipFill>
        <p:spPr bwMode="auto">
          <a:xfrm>
            <a:off x="611560" y="1484784"/>
            <a:ext cx="4100946" cy="38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TEM for Kids: Egg Drop Project - Buggy and Bud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26" y="476672"/>
            <a:ext cx="3563895" cy="32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M Egg Drop Challenge | Egg drop, Egg drop project, Egg drop con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467369" cy="24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972" y="5619716"/>
            <a:ext cx="46085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Some of these might not work! Trial and error is an important part of being an engineer!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58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Here is some </a:t>
            </a:r>
            <a:r>
              <a:rPr lang="en-GB" sz="3600" dirty="0" err="1" smtClean="0"/>
              <a:t>peacful</a:t>
            </a:r>
            <a:r>
              <a:rPr lang="en-GB" sz="3600" dirty="0" smtClean="0"/>
              <a:t> music to listen to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sz="2000" dirty="0" smtClean="0">
                <a:hlinkClick r:id="rId2"/>
              </a:rPr>
              <a:t>https://www.youtube.com/watch?v=5HrkXT5Bc9E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It is very long so you don’t have to listen to all of it.</a:t>
            </a:r>
            <a:endParaRPr lang="en-GB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0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343747" cy="43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2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/>
          </p:cNvSpPr>
          <p:nvPr/>
        </p:nvSpPr>
        <p:spPr bwMode="auto">
          <a:xfrm>
            <a:off x="464052" y="4530965"/>
            <a:ext cx="7775575" cy="5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</a:rPr>
              <a:t>To recognise and name the months of the year in French</a:t>
            </a:r>
            <a:r>
              <a:rPr lang="en-GB" altLang="en-US" dirty="0" smtClean="0">
                <a:solidFill>
                  <a:srgbClr val="1C1C1C"/>
                </a:solidFill>
                <a:latin typeface="+mn-lt"/>
              </a:rPr>
              <a:t>.</a:t>
            </a:r>
            <a:endParaRPr lang="en-GB" altLang="en-US" dirty="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9219" name="Content Placeholder 15"/>
          <p:cNvSpPr txBox="1">
            <a:spLocks/>
          </p:cNvSpPr>
          <p:nvPr/>
        </p:nvSpPr>
        <p:spPr bwMode="auto">
          <a:xfrm>
            <a:off x="632805" y="3497012"/>
            <a:ext cx="77755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</a:rPr>
              <a:t>To </a:t>
            </a:r>
            <a:r>
              <a:rPr lang="en-GB" altLang="en-US" dirty="0" smtClean="0">
                <a:solidFill>
                  <a:srgbClr val="1C1C1C"/>
                </a:solidFill>
                <a:latin typeface="+mn-lt"/>
              </a:rPr>
              <a:t>recognise </a:t>
            </a:r>
            <a:r>
              <a:rPr lang="en-GB" altLang="en-US" dirty="0">
                <a:solidFill>
                  <a:srgbClr val="1C1C1C"/>
                </a:solidFill>
                <a:latin typeface="+mn-lt"/>
              </a:rPr>
              <a:t>the months of the year in French.</a:t>
            </a:r>
          </a:p>
        </p:txBody>
      </p:sp>
      <p:sp>
        <p:nvSpPr>
          <p:cNvPr id="11" name="Content Placeholder 15"/>
          <p:cNvSpPr txBox="1">
            <a:spLocks/>
          </p:cNvSpPr>
          <p:nvPr/>
        </p:nvSpPr>
        <p:spPr>
          <a:xfrm>
            <a:off x="444896" y="2780928"/>
            <a:ext cx="8196263" cy="696912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dirty="0" smtClean="0">
                <a:solidFill>
                  <a:srgbClr val="7768AD"/>
                </a:solidFill>
                <a:latin typeface="+mj-lt"/>
              </a:rPr>
              <a:t>Learning  Intention</a:t>
            </a:r>
            <a:endParaRPr lang="en-GB" sz="3600" dirty="0">
              <a:solidFill>
                <a:srgbClr val="7768AD"/>
              </a:solidFill>
              <a:latin typeface="+mj-lt"/>
            </a:endParaRPr>
          </a:p>
        </p:txBody>
      </p:sp>
      <p:sp>
        <p:nvSpPr>
          <p:cNvPr id="12" name="Content Placeholder 15"/>
          <p:cNvSpPr txBox="1">
            <a:spLocks/>
          </p:cNvSpPr>
          <p:nvPr/>
        </p:nvSpPr>
        <p:spPr>
          <a:xfrm>
            <a:off x="422460" y="3810620"/>
            <a:ext cx="8196263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dirty="0">
                <a:solidFill>
                  <a:srgbClr val="7768AD"/>
                </a:solidFill>
                <a:latin typeface="+mj-lt"/>
              </a:rPr>
              <a:t>Success 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3377" y="1052736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French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stephanie.sloan\AppData\Local\Microsoft\Windows\INetCache\IE\1U3X1H24\Drapeau-Fran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" y="868925"/>
            <a:ext cx="2151049" cy="12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phanie.sloan\AppData\Local\Microsoft\Windows\INetCache\IE\JHCHIHMM\Paris,Fran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30" y="387424"/>
            <a:ext cx="1587150" cy="23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5128659"/>
            <a:ext cx="7124011" cy="13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hlinkClick r:id="rId4"/>
              </a:rPr>
              <a:t>https</a:t>
            </a:r>
            <a:r>
              <a:rPr lang="en-GB">
                <a:hlinkClick r:id="rId4"/>
              </a:rPr>
              <a:t>://</a:t>
            </a:r>
            <a:r>
              <a:rPr lang="en-GB" smtClean="0">
                <a:hlinkClick r:id="rId4"/>
              </a:rPr>
              <a:t>www.youtube.com/watch?v=7_u2SigckNQ</a:t>
            </a:r>
            <a:endParaRPr lang="en-GB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 have added voice clips to the next slides.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3803650"/>
            <a:ext cx="9032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590675"/>
            <a:ext cx="185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7768AD"/>
                </a:solidFill>
                <a:latin typeface="+mj-lt"/>
                <a:cs typeface="Clear Sans Light" panose="020B0303030202020304" pitchFamily="34" charset="0"/>
              </a:rPr>
              <a:t>The Months - Les </a:t>
            </a:r>
            <a:r>
              <a:rPr lang="en-GB" sz="3600" dirty="0" err="1">
                <a:solidFill>
                  <a:srgbClr val="7768AD"/>
                </a:solidFill>
                <a:latin typeface="+mj-lt"/>
                <a:cs typeface="Clear Sans Light" panose="020B0303030202020304" pitchFamily="34" charset="0"/>
              </a:rPr>
              <a:t>mois</a:t>
            </a:r>
            <a:endParaRPr lang="en-GB" sz="3600" dirty="0">
              <a:solidFill>
                <a:srgbClr val="7768AD"/>
              </a:solidFill>
              <a:latin typeface="+mj-lt"/>
              <a:cs typeface="Clear Sans Light" panose="020B0303030202020304" pitchFamily="34" charset="0"/>
            </a:endParaRP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43025"/>
            <a:ext cx="117316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33513"/>
            <a:ext cx="17383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433513"/>
            <a:ext cx="13049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543050"/>
            <a:ext cx="1209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33" y="4044601"/>
            <a:ext cx="790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605213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98513" y="2767013"/>
            <a:ext cx="1458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janvier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January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35250" y="2767013"/>
            <a:ext cx="14589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février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February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84713" y="2757488"/>
            <a:ext cx="1458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mars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March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23038" y="2767013"/>
            <a:ext cx="1458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avril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April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32100" y="5468938"/>
            <a:ext cx="14589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mai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6638" y="5468938"/>
            <a:ext cx="1458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Juin</a:t>
            </a:r>
            <a:endParaRPr lang="en-GB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June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90875" y="234632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947694" y="207289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91431" y="2059205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56756" y="479237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25836" y="4376388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72088" y="2147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671888"/>
            <a:ext cx="21478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7768AD"/>
                </a:solidFill>
                <a:latin typeface="+mj-lt"/>
                <a:cs typeface="Clear Sans Light" panose="020B0303030202020304" pitchFamily="34" charset="0"/>
              </a:rPr>
              <a:t>The Months - Les </a:t>
            </a:r>
            <a:r>
              <a:rPr lang="en-GB" sz="3600" dirty="0" err="1">
                <a:solidFill>
                  <a:srgbClr val="7768AD"/>
                </a:solidFill>
                <a:latin typeface="+mj-lt"/>
                <a:cs typeface="Clear Sans Light" panose="020B0303030202020304" pitchFamily="34" charset="0"/>
              </a:rPr>
              <a:t>mois</a:t>
            </a:r>
            <a:endParaRPr lang="en-GB" sz="3600" dirty="0">
              <a:solidFill>
                <a:srgbClr val="7768AD"/>
              </a:solidFill>
              <a:latin typeface="+mj-lt"/>
              <a:cs typeface="Clear Sans Light" panose="020B03030302020203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8513" y="2767013"/>
            <a:ext cx="1458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juillet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July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35250" y="2767013"/>
            <a:ext cx="14589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août</a:t>
            </a:r>
            <a:endParaRPr lang="en-GB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August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0425" y="2757488"/>
            <a:ext cx="14589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septembre</a:t>
            </a: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September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7675" y="2767013"/>
            <a:ext cx="14589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octobre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October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32100" y="5468938"/>
            <a:ext cx="14589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novembre</a:t>
            </a:r>
            <a:r>
              <a:rPr lang="en-GB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November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6638" y="5468938"/>
            <a:ext cx="1458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j-lt"/>
              </a:rPr>
              <a:t>décembre</a:t>
            </a:r>
            <a:endParaRPr lang="en-GB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December</a:t>
            </a:r>
          </a:p>
        </p:txBody>
      </p:sp>
      <p:pic>
        <p:nvPicPr>
          <p:cNvPr id="10250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316038"/>
            <a:ext cx="12065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335088"/>
            <a:ext cx="14176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631950"/>
            <a:ext cx="17986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450975"/>
            <a:ext cx="1436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671888"/>
            <a:ext cx="11160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02088"/>
            <a:ext cx="704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237038"/>
            <a:ext cx="16716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16182" y="21971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334240" y="206136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14950" y="210026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222331" y="21971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401414" y="4738611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99881" y="4393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Reading- Common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3744416"/>
          </a:xfrm>
        </p:spPr>
        <p:txBody>
          <a:bodyPr>
            <a:normAutofit lnSpcReduction="10000"/>
          </a:bodyPr>
          <a:lstStyle/>
          <a:p>
            <a:endParaRPr lang="en-GB" sz="1900" cap="none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SassoonCRInfant" panose="02010503020300020003" pitchFamily="2" charset="0"/>
              </a:rPr>
              <a:t>make     like    made</a:t>
            </a:r>
          </a:p>
          <a:p>
            <a:pPr marL="0" indent="0">
              <a:buNone/>
            </a:pPr>
            <a:r>
              <a:rPr lang="en-GB" sz="2600" dirty="0" smtClean="0">
                <a:latin typeface="SassoonCRInfant" panose="02010503020300020003" pitchFamily="2" charset="0"/>
              </a:rPr>
              <a:t>     </a:t>
            </a:r>
            <a:endParaRPr lang="en-GB" sz="26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SassoonCRInfant" panose="02010503020300020003" pitchFamily="2" charset="0"/>
              </a:rPr>
              <a:t> Choose a book, a comic , a newspaper </a:t>
            </a:r>
            <a:r>
              <a:rPr lang="en-GB" sz="2600" dirty="0" err="1" smtClean="0">
                <a:latin typeface="SassoonCRInfant" panose="02010503020300020003" pitchFamily="2" charset="0"/>
              </a:rPr>
              <a:t>etc</a:t>
            </a:r>
            <a:endParaRPr lang="en-GB" sz="26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SassoonCRInfant" panose="02010503020300020003" pitchFamily="2" charset="0"/>
              </a:rPr>
              <a:t>       To see if you can find them in the text.</a:t>
            </a:r>
            <a:endParaRPr lang="en-GB" sz="26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9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900" cap="none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Using your reading book from </a:t>
            </a:r>
            <a:r>
              <a:rPr lang="en-GB" sz="19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O</a:t>
            </a:r>
            <a:r>
              <a:rPr lang="en-GB" sz="1900" cap="none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xford Owl think about these questions and try and answer them</a:t>
            </a:r>
            <a:r>
              <a:rPr lang="en-GB" sz="19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 Don’t write them down just tell someone what you think.</a:t>
            </a:r>
            <a:endParaRPr lang="en-GB" sz="1900" cap="none" dirty="0" smtClean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69976"/>
              </p:ext>
            </p:extLst>
          </p:nvPr>
        </p:nvGraphicFramePr>
        <p:xfrm>
          <a:off x="899592" y="8613576"/>
          <a:ext cx="7416825" cy="1108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2943">
                  <a:extLst>
                    <a:ext uri="{9D8B030D-6E8A-4147-A177-3AD203B41FA5}">
                      <a16:colId xmlns="" xmlns:a16="http://schemas.microsoft.com/office/drawing/2014/main" val="3409170997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2057896043"/>
                    </a:ext>
                  </a:extLst>
                </a:gridCol>
                <a:gridCol w="1197257">
                  <a:extLst>
                    <a:ext uri="{9D8B030D-6E8A-4147-A177-3AD203B41FA5}">
                      <a16:colId xmlns="" xmlns:a16="http://schemas.microsoft.com/office/drawing/2014/main" val="3737104028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2033259705"/>
                    </a:ext>
                  </a:extLst>
                </a:gridCol>
                <a:gridCol w="1394954">
                  <a:extLst>
                    <a:ext uri="{9D8B030D-6E8A-4147-A177-3AD203B41FA5}">
                      <a16:colId xmlns="" xmlns:a16="http://schemas.microsoft.com/office/drawing/2014/main" val="1652749644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3366472485"/>
                    </a:ext>
                  </a:extLst>
                </a:gridCol>
                <a:gridCol w="1296105">
                  <a:extLst>
                    <a:ext uri="{9D8B030D-6E8A-4147-A177-3AD203B41FA5}">
                      <a16:colId xmlns="" xmlns:a16="http://schemas.microsoft.com/office/drawing/2014/main" val="2580119541"/>
                    </a:ext>
                  </a:extLst>
                </a:gridCol>
                <a:gridCol w="589139">
                  <a:extLst>
                    <a:ext uri="{9D8B030D-6E8A-4147-A177-3AD203B41FA5}">
                      <a16:colId xmlns="" xmlns:a16="http://schemas.microsoft.com/office/drawing/2014/main" val="4130128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897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322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459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728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23307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4509120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 you know the name of the Author?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 you know the name of the illustrator?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did you like about the book?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Is there anything you didn’t like about the book?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was your favourite part?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oday why don’t you do your reading outside?</a:t>
            </a:r>
            <a:endParaRPr lang="en-GB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jane.stanners\AppData\Local\Microsoft\Windows\INetCache\IE\OKRY2E2A\rk8_boy1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117180" cy="86142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https://www.youtube.com/watch?v=NiXNuYOWDtY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3448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2040" y="332656"/>
            <a:ext cx="3744416" cy="61206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Sassoon Infant Rg"/>
              </a:rPr>
              <a:t>In </a:t>
            </a:r>
            <a:r>
              <a:rPr lang="en-GB" sz="2800" dirty="0">
                <a:latin typeface="Sassoon Infant Rg"/>
              </a:rPr>
              <a:t>today’s story the crayons don’t seem to get along because they are </a:t>
            </a:r>
            <a:r>
              <a:rPr lang="en-GB" sz="2800" dirty="0" smtClean="0">
                <a:latin typeface="Sassoon Infant Rg"/>
              </a:rPr>
              <a:t>all different</a:t>
            </a:r>
            <a:r>
              <a:rPr lang="en-GB" sz="2800" dirty="0">
                <a:latin typeface="Sassoon Infant Rg"/>
              </a:rPr>
              <a:t>. In the end they learn that being different is what makes them all so special and if they were all the same then pictures or life would be very boring.</a:t>
            </a:r>
            <a:endParaRPr lang="en-GB" sz="2800" dirty="0">
              <a:latin typeface="Sassoon Infant Rg"/>
            </a:endParaRPr>
          </a:p>
        </p:txBody>
      </p:sp>
    </p:spTree>
    <p:extLst>
      <p:ext uri="{BB962C8B-B14F-4D97-AF65-F5344CB8AC3E}">
        <p14:creationId xmlns:p14="http://schemas.microsoft.com/office/powerpoint/2010/main" val="13385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DEV 5: Anit-Bias Ac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10604"/>
          <a:stretch/>
        </p:blipFill>
        <p:spPr bwMode="auto">
          <a:xfrm>
            <a:off x="179512" y="1512660"/>
            <a:ext cx="3585029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131" y="1628800"/>
            <a:ext cx="4883022" cy="27798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000" dirty="0" smtClean="0">
                <a:latin typeface="Sassoon Infant Rg"/>
              </a:rPr>
              <a:t>God made us all in his image with our own set of unique gifts and talents. </a:t>
            </a:r>
          </a:p>
          <a:p>
            <a:pPr algn="ctr"/>
            <a:r>
              <a:rPr lang="en-GB" sz="2000" dirty="0" smtClean="0">
                <a:latin typeface="Sassoon Infant Rg"/>
              </a:rPr>
              <a:t>He loves us all equally.</a:t>
            </a:r>
          </a:p>
          <a:p>
            <a:pPr algn="ctr"/>
            <a:endParaRPr lang="en-GB" sz="2000" dirty="0">
              <a:latin typeface="Sassoon Infant Rg"/>
            </a:endParaRPr>
          </a:p>
          <a:p>
            <a:pPr algn="ctr"/>
            <a:r>
              <a:rPr lang="en-GB" sz="2000" dirty="0" smtClean="0">
                <a:latin typeface="Sassoon Infant Rg"/>
              </a:rPr>
              <a:t>For your writing task today I would like you to draw a picture of yourself then underneath write something you love about yourself. </a:t>
            </a:r>
            <a:endParaRPr lang="en-GB" sz="2000" dirty="0">
              <a:latin typeface="Sassoon Infant Rg"/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1131" y="4653135"/>
            <a:ext cx="4883720" cy="974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assoon Infant Rg"/>
              </a:rPr>
              <a:t>I love being me because…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42" y="5572125"/>
            <a:ext cx="3543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5949280"/>
            <a:ext cx="2288885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Sassoon Infant Rg"/>
              </a:rPr>
              <a:t>Remember</a:t>
            </a:r>
            <a:endParaRPr lang="en-GB" sz="2800" b="1" dirty="0">
              <a:latin typeface="Sassoon Infant Rg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31840" y="6273316"/>
            <a:ext cx="154817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71801" y="260648"/>
            <a:ext cx="38164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 Infant Rg"/>
              </a:rPr>
              <a:t>W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 Infant Rg"/>
              </a:rPr>
              <a:t>riting</a:t>
            </a:r>
            <a:endParaRPr lang="en-GB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4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acemuseum.org.uk/wp-content/uploads/creative-challenge-long-600x4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3535" r="14134" b="7680"/>
          <a:stretch/>
        </p:blipFill>
        <p:spPr bwMode="auto">
          <a:xfrm>
            <a:off x="107504" y="180519"/>
            <a:ext cx="2736303" cy="20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7204" y="346048"/>
            <a:ext cx="57422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Minnie Vinnies</a:t>
            </a:r>
          </a:p>
          <a:p>
            <a:pPr algn="ctr"/>
            <a:r>
              <a:rPr lang="en-GB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Symbols of Peace</a:t>
            </a:r>
            <a:endParaRPr lang="en-GB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798" y="2313458"/>
            <a:ext cx="3163089" cy="26923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Your challenge today is to have a look around your house for </a:t>
            </a:r>
            <a:r>
              <a:rPr lang="en-GB" dirty="0">
                <a:latin typeface="SassoonCRInfant" panose="02010503020300020003" pitchFamily="2" charset="0"/>
              </a:rPr>
              <a:t>an object that represents peace or </a:t>
            </a:r>
            <a:r>
              <a:rPr lang="en-GB" dirty="0" smtClean="0">
                <a:latin typeface="SassoonCRInfant" panose="02010503020300020003" pitchFamily="2" charset="0"/>
              </a:rPr>
              <a:t>makes you </a:t>
            </a:r>
            <a:r>
              <a:rPr lang="en-GB" dirty="0">
                <a:latin typeface="SassoonCRInfant" panose="02010503020300020003" pitchFamily="2" charset="0"/>
              </a:rPr>
              <a:t>feel peaceful, then draw it.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Watch this clip for more details-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  <a:hlinkClick r:id="rId3"/>
              </a:rPr>
              <a:t>https://peacemuseum.org.uk/pmcreativechallenge-week-1/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8" name="Picture 4" descr="https://peacemuseum.org.uk/wp-content/uploads/PMCreativeChallenge-p1-600x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00374"/>
            <a:ext cx="5256584" cy="46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5" y="5085184"/>
            <a:ext cx="3521676" cy="16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Your finished piece can be shared with the Peace Museum on Twitter using #</a:t>
            </a:r>
            <a:r>
              <a:rPr lang="en-GB" dirty="0" err="1" smtClean="0">
                <a:latin typeface="SassoonCRInfant" panose="02010503020300020003" pitchFamily="2" charset="0"/>
              </a:rPr>
              <a:t>PMcreativechallenge</a:t>
            </a:r>
            <a:r>
              <a:rPr lang="en-GB" dirty="0" smtClean="0">
                <a:latin typeface="SassoonCRInfant" panose="02010503020300020003" pitchFamily="2" charset="0"/>
              </a:rPr>
              <a:t> and with The Minnie Vinnies on Twitter @</a:t>
            </a:r>
            <a:r>
              <a:rPr lang="en-GB" dirty="0" err="1" smtClean="0">
                <a:latin typeface="SassoonCRInfant" panose="02010503020300020003" pitchFamily="2" charset="0"/>
              </a:rPr>
              <a:t>SSVPyouth</a:t>
            </a:r>
            <a:r>
              <a:rPr lang="en-GB" dirty="0" smtClean="0">
                <a:latin typeface="SassoonCRInfant" panose="02010503020300020003" pitchFamily="2" charset="0"/>
              </a:rPr>
              <a:t>,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11423</TotalTime>
  <Words>539</Words>
  <Application>Microsoft Office PowerPoint</Application>
  <PresentationFormat>On-screen Show (4:3)</PresentationFormat>
  <Paragraphs>102</Paragraphs>
  <Slides>16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        Thursday 28th of May  vendredi 28th juin</vt:lpstr>
      <vt:lpstr>PowerPoint Presentation</vt:lpstr>
      <vt:lpstr>PowerPoint Presentation</vt:lpstr>
      <vt:lpstr>PowerPoint Presentation</vt:lpstr>
      <vt:lpstr>Reading- Common Words</vt:lpstr>
      <vt:lpstr>PowerPoint Presentation</vt:lpstr>
      <vt:lpstr>PowerPoint Presentation</vt:lpstr>
      <vt:lpstr>PowerPoint Presentation</vt:lpstr>
      <vt:lpstr>PowerPoint Presentation</vt:lpstr>
      <vt:lpstr>  Mathematics   Position and Movement  </vt:lpstr>
      <vt:lpstr>PowerPoint Presentation</vt:lpstr>
      <vt:lpstr>Day 3 and 4  Build your design and try in out!</vt:lpstr>
      <vt:lpstr>Challenge questions</vt:lpstr>
      <vt:lpstr>Some Ideas!</vt:lpstr>
      <vt:lpstr>Here is some peacful music to listen to. https://www.youtube.com/watch?v=5HrkXT5Bc9E  It is very long so you don’t have to listen to all of it.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98</cp:revision>
  <dcterms:created xsi:type="dcterms:W3CDTF">2020-03-21T18:06:53Z</dcterms:created>
  <dcterms:modified xsi:type="dcterms:W3CDTF">2020-06-10T18:19:52Z</dcterms:modified>
</cp:coreProperties>
</file>