
<file path=[Content_Types].xml><?xml version="1.0" encoding="utf-8"?>
<Types xmlns="http://schemas.openxmlformats.org/package/2006/content-types">
  <Default Extension="tmp" ContentType="image/png"/>
  <Default Extension="png" ContentType="image/png"/>
  <Default Extension="jpeg" ContentType="image/jpeg"/>
  <Default Extension="m4a" ContentType="audio/unknown"/>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4" r:id="rId3"/>
    <p:sldId id="265" r:id="rId4"/>
    <p:sldId id="256" r:id="rId5"/>
    <p:sldId id="273" r:id="rId6"/>
    <p:sldId id="274" r:id="rId7"/>
    <p:sldId id="258" r:id="rId8"/>
    <p:sldId id="260" r:id="rId9"/>
    <p:sldId id="261" r:id="rId10"/>
    <p:sldId id="267" r:id="rId11"/>
    <p:sldId id="268"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81" d="100"/>
          <a:sy n="81" d="100"/>
        </p:scale>
        <p:origin x="-10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73C67-D8F5-4A4E-B308-824B400A4332}" type="datetimeFigureOut">
              <a:rPr lang="en-GB" smtClean="0"/>
              <a:t>09/06/2020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20EB7-1D82-48A9-A32A-E44EB2A31F5C}" type="slidenum">
              <a:rPr lang="en-GB" smtClean="0"/>
              <a:t>‹#›</a:t>
            </a:fld>
            <a:endParaRPr lang="en-GB"/>
          </a:p>
        </p:txBody>
      </p:sp>
    </p:spTree>
    <p:extLst>
      <p:ext uri="{BB962C8B-B14F-4D97-AF65-F5344CB8AC3E}">
        <p14:creationId xmlns:p14="http://schemas.microsoft.com/office/powerpoint/2010/main" val="372682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have been many famous people in history who</a:t>
            </a:r>
            <a:r>
              <a:rPr lang="en-GB" baseline="0" dirty="0"/>
              <a:t> have also had hopes and dreams for the future. This is Martin Luther King Jr. He was very famous for making a speech in 1963 where he used the word hope a lot. His hope was that all people regardless of race or colour would be treated as equals. In all parts of the world that is something that people continue to hope for. </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28537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 you have a hope or dream for yourself or for a wider group of people.</a:t>
            </a:r>
            <a:r>
              <a:rPr lang="en-GB" baseline="0" dirty="0"/>
              <a:t> Have a think about that now and write it down if you can or tell an adult what you think. What is important to you, what would you like to change ? How could you make the world a better place to live in ?</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2535573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EB8B25-874C-4BB9-A415-030CAEEA7966}"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337519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EB8B25-874C-4BB9-A415-030CAEEA7966}"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250374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EB8B25-874C-4BB9-A415-030CAEEA7966}"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142118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3"/>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067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3"/>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541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EB8B25-874C-4BB9-A415-030CAEEA7966}"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365423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B8B25-874C-4BB9-A415-030CAEEA7966}"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216544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EB8B25-874C-4BB9-A415-030CAEEA7966}"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174755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EB8B25-874C-4BB9-A415-030CAEEA7966}" type="datetimeFigureOut">
              <a:rPr lang="en-GB" smtClean="0"/>
              <a:t>09/06/2020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422162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EB8B25-874C-4BB9-A415-030CAEEA7966}" type="datetimeFigureOut">
              <a:rPr lang="en-GB" smtClean="0"/>
              <a:t>09/06/2020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125915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B8B25-874C-4BB9-A415-030CAEEA7966}" type="datetimeFigureOut">
              <a:rPr lang="en-GB" smtClean="0"/>
              <a:t>09/06/2020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111573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B8B25-874C-4BB9-A415-030CAEEA7966}"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149927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B8B25-874C-4BB9-A415-030CAEEA7966}"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D50EF-0C92-44EE-8BF4-CE38B8CEFF09}" type="slidenum">
              <a:rPr lang="en-GB" smtClean="0"/>
              <a:t>‹#›</a:t>
            </a:fld>
            <a:endParaRPr lang="en-GB"/>
          </a:p>
        </p:txBody>
      </p:sp>
    </p:spTree>
    <p:extLst>
      <p:ext uri="{BB962C8B-B14F-4D97-AF65-F5344CB8AC3E}">
        <p14:creationId xmlns:p14="http://schemas.microsoft.com/office/powerpoint/2010/main" val="373158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B8B25-874C-4BB9-A415-030CAEEA7966}" type="datetimeFigureOut">
              <a:rPr lang="en-GB" smtClean="0"/>
              <a:t>09/06/2020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D50EF-0C92-44EE-8BF4-CE38B8CEFF09}" type="slidenum">
              <a:rPr lang="en-GB" smtClean="0"/>
              <a:t>‹#›</a:t>
            </a:fld>
            <a:endParaRPr lang="en-GB"/>
          </a:p>
        </p:txBody>
      </p:sp>
    </p:spTree>
    <p:extLst>
      <p:ext uri="{BB962C8B-B14F-4D97-AF65-F5344CB8AC3E}">
        <p14:creationId xmlns:p14="http://schemas.microsoft.com/office/powerpoint/2010/main" val="287210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pT-s1-phgx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r3YtQuyS1fc"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oxfordowl.co.uk/?sellanguage=en&amp;mode=hub"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8WrScDZVes"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earnenglishkids.britishcouncil.org/word-games/directions" TargetMode="External"/><Relationship Id="rId2" Type="http://schemas.openxmlformats.org/officeDocument/2006/relationships/hyperlink" Target="https://learnenglishkids.britishcouncil.org/short-stories/the-treasure-map"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404664"/>
            <a:ext cx="7128792"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9442" y="476673"/>
            <a:ext cx="7117180" cy="792087"/>
          </a:xfrm>
        </p:spPr>
        <p:txBody>
          <a:bodyPr/>
          <a:lstStyle/>
          <a:p>
            <a:pPr algn="ctr"/>
            <a:r>
              <a:rPr lang="en-GB" sz="4400" b="1" dirty="0" smtClean="0">
                <a:solidFill>
                  <a:schemeClr val="tx1"/>
                </a:solidFill>
                <a:latin typeface="Comic Sans MS" panose="030F0702030302020204" pitchFamily="66" charset="0"/>
              </a:rPr>
              <a:t>Wednesday 10</a:t>
            </a:r>
            <a:r>
              <a:rPr lang="en-GB" sz="4400" b="1" baseline="30000" dirty="0" smtClean="0">
                <a:solidFill>
                  <a:schemeClr val="tx1"/>
                </a:solidFill>
                <a:latin typeface="Comic Sans MS" panose="030F0702030302020204" pitchFamily="66" charset="0"/>
              </a:rPr>
              <a:t>th</a:t>
            </a:r>
            <a:r>
              <a:rPr lang="en-GB" sz="4400" b="1" dirty="0" smtClean="0">
                <a:solidFill>
                  <a:schemeClr val="tx1"/>
                </a:solidFill>
                <a:latin typeface="Comic Sans MS" panose="030F0702030302020204" pitchFamily="66" charset="0"/>
              </a:rPr>
              <a:t> of June</a:t>
            </a:r>
            <a:endParaRPr lang="en-GB" sz="4400" b="1"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155575" y="1268760"/>
            <a:ext cx="8880921" cy="5589240"/>
          </a:xfrm>
        </p:spPr>
        <p:txBody>
          <a:bodyPr>
            <a:normAutofit fontScale="92500" lnSpcReduction="10000"/>
          </a:bodyPr>
          <a:lstStyle/>
          <a:p>
            <a:pPr algn="ctr"/>
            <a:endParaRPr lang="en-GB" b="1" dirty="0">
              <a:latin typeface="Comic Sans MS" panose="030F0702030302020204" pitchFamily="66" charset="0"/>
            </a:endParaRPr>
          </a:p>
          <a:p>
            <a:pPr algn="ctr"/>
            <a:r>
              <a:rPr lang="en-GB" sz="2600" dirty="0" smtClean="0">
                <a:solidFill>
                  <a:schemeClr val="tx1"/>
                </a:solidFill>
                <a:latin typeface="Comic Sans MS" panose="030F0702030302020204" pitchFamily="66" charset="0"/>
              </a:rPr>
              <a:t>French</a:t>
            </a:r>
            <a:r>
              <a:rPr lang="en-GB" sz="2600" dirty="0">
                <a:solidFill>
                  <a:schemeClr val="tx1"/>
                </a:solidFill>
                <a:latin typeface="Comic Sans MS" panose="030F0702030302020204" pitchFamily="66" charset="0"/>
              </a:rPr>
              <a:t>: </a:t>
            </a:r>
            <a:r>
              <a:rPr lang="en-GB" sz="2600" b="1" dirty="0">
                <a:solidFill>
                  <a:schemeClr val="tx1"/>
                </a:solidFill>
                <a:latin typeface="Comic Sans MS" panose="030F0702030302020204" pitchFamily="66" charset="0"/>
              </a:rPr>
              <a:t>Bonjour la class!  Ca </a:t>
            </a:r>
            <a:r>
              <a:rPr lang="en-GB" sz="2600" b="1" dirty="0" err="1">
                <a:solidFill>
                  <a:schemeClr val="tx1"/>
                </a:solidFill>
                <a:latin typeface="Comic Sans MS" panose="030F0702030302020204" pitchFamily="66" charset="0"/>
              </a:rPr>
              <a:t>Va</a:t>
            </a:r>
            <a:r>
              <a:rPr lang="en-GB" sz="2600" b="1" dirty="0">
                <a:solidFill>
                  <a:schemeClr val="tx1"/>
                </a:solidFill>
                <a:latin typeface="Comic Sans MS" panose="030F0702030302020204" pitchFamily="66" charset="0"/>
              </a:rPr>
              <a:t>?</a:t>
            </a:r>
          </a:p>
          <a:p>
            <a:pPr algn="ctr"/>
            <a:r>
              <a:rPr lang="en-GB" sz="2200" b="1" dirty="0" smtClean="0">
                <a:solidFill>
                  <a:schemeClr val="tx1"/>
                </a:solidFill>
                <a:latin typeface="Comic Sans MS" panose="030F0702030302020204" pitchFamily="66" charset="0"/>
              </a:rPr>
              <a:t>L.I- To describe the weather in French </a:t>
            </a:r>
          </a:p>
          <a:p>
            <a:pPr algn="ctr"/>
            <a:r>
              <a:rPr lang="en-GB" sz="2200" b="1" dirty="0" err="1" smtClean="0">
                <a:solidFill>
                  <a:schemeClr val="tx1"/>
                </a:solidFill>
                <a:latin typeface="Comic Sans MS" panose="030F0702030302020204" pitchFamily="66" charset="0"/>
              </a:rPr>
              <a:t>Quel</a:t>
            </a:r>
            <a:r>
              <a:rPr lang="en-GB" sz="2200" b="1" dirty="0" smtClean="0">
                <a:solidFill>
                  <a:schemeClr val="tx1"/>
                </a:solidFill>
                <a:latin typeface="Comic Sans MS" panose="030F0702030302020204" pitchFamily="66" charset="0"/>
              </a:rPr>
              <a:t> temp fait-</a:t>
            </a:r>
            <a:r>
              <a:rPr lang="en-GB" sz="2200" b="1" dirty="0" err="1" smtClean="0">
                <a:solidFill>
                  <a:schemeClr val="tx1"/>
                </a:solidFill>
                <a:latin typeface="Comic Sans MS" panose="030F0702030302020204" pitchFamily="66" charset="0"/>
              </a:rPr>
              <a:t>il</a:t>
            </a:r>
            <a:r>
              <a:rPr lang="en-GB" sz="2200" b="1" dirty="0" smtClean="0">
                <a:solidFill>
                  <a:schemeClr val="tx1"/>
                </a:solidFill>
                <a:latin typeface="Comic Sans MS" panose="030F0702030302020204" pitchFamily="66" charset="0"/>
              </a:rPr>
              <a:t> </a:t>
            </a:r>
            <a:r>
              <a:rPr lang="en-GB" sz="2200" b="1" dirty="0" err="1" smtClean="0">
                <a:solidFill>
                  <a:schemeClr val="tx1"/>
                </a:solidFill>
                <a:latin typeface="Comic Sans MS" panose="030F0702030302020204" pitchFamily="66" charset="0"/>
              </a:rPr>
              <a:t>aujourd’hui</a:t>
            </a:r>
            <a:r>
              <a:rPr lang="en-GB" sz="2200" b="1" dirty="0" smtClean="0">
                <a:solidFill>
                  <a:schemeClr val="tx1"/>
                </a:solidFill>
                <a:latin typeface="Comic Sans MS" panose="030F0702030302020204" pitchFamily="66" charset="0"/>
              </a:rPr>
              <a:t>?= </a:t>
            </a:r>
            <a:r>
              <a:rPr lang="en-GB" sz="2200" dirty="0" smtClean="0">
                <a:solidFill>
                  <a:schemeClr val="tx1"/>
                </a:solidFill>
                <a:latin typeface="Comic Sans MS" panose="030F0702030302020204" pitchFamily="66" charset="0"/>
              </a:rPr>
              <a:t>What is the weather like today? </a:t>
            </a:r>
          </a:p>
          <a:p>
            <a:r>
              <a:rPr lang="en-GB" b="1" dirty="0" smtClean="0">
                <a:solidFill>
                  <a:schemeClr val="tx1"/>
                </a:solidFill>
                <a:latin typeface="Comic Sans MS" panose="030F0702030302020204" pitchFamily="66" charset="0"/>
              </a:rPr>
              <a:t>Il... </a:t>
            </a:r>
            <a:r>
              <a:rPr lang="en-GB" dirty="0" smtClean="0">
                <a:solidFill>
                  <a:schemeClr val="tx1"/>
                </a:solidFill>
                <a:latin typeface="Comic Sans MS" panose="030F0702030302020204" pitchFamily="66" charset="0"/>
              </a:rPr>
              <a:t>It is… </a:t>
            </a:r>
          </a:p>
          <a:p>
            <a:pPr algn="ctr"/>
            <a:endParaRPr lang="en-GB" sz="3200" b="1" dirty="0" smtClean="0">
              <a:solidFill>
                <a:schemeClr val="tx1"/>
              </a:solidFill>
              <a:latin typeface="Comic Sans MS" panose="030F0702030302020204" pitchFamily="66" charset="0"/>
            </a:endParaRPr>
          </a:p>
          <a:p>
            <a:pPr algn="ctr"/>
            <a:r>
              <a:rPr lang="en-GB" sz="3200" b="1" dirty="0" smtClean="0">
                <a:solidFill>
                  <a:schemeClr val="tx1"/>
                </a:solidFill>
                <a:latin typeface="Comic Sans MS" panose="030F0702030302020204" pitchFamily="66" charset="0"/>
              </a:rPr>
              <a:t>Rainy											</a:t>
            </a:r>
            <a:endParaRPr lang="en-GB" sz="3200" b="1" dirty="0">
              <a:solidFill>
                <a:schemeClr val="tx1"/>
              </a:solidFill>
              <a:latin typeface="Comic Sans MS" panose="030F0702030302020204" pitchFamily="66" charset="0"/>
            </a:endParaRPr>
          </a:p>
          <a:p>
            <a:pPr algn="ctr"/>
            <a:r>
              <a:rPr lang="en-GB" sz="3200" b="1" dirty="0" smtClean="0">
                <a:solidFill>
                  <a:schemeClr val="tx1"/>
                </a:solidFill>
                <a:latin typeface="Comic Sans MS" panose="030F0702030302020204" pitchFamily="66" charset="0"/>
              </a:rPr>
              <a:t>Sunny												</a:t>
            </a:r>
          </a:p>
          <a:p>
            <a:pPr algn="ctr"/>
            <a:r>
              <a:rPr lang="en-GB" sz="3200" b="1" dirty="0" smtClean="0">
                <a:solidFill>
                  <a:schemeClr val="tx1"/>
                </a:solidFill>
                <a:latin typeface="Comic Sans MS" panose="030F0702030302020204" pitchFamily="66" charset="0"/>
              </a:rPr>
              <a:t>Windy											 </a:t>
            </a: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391408"/>
            <a:ext cx="2243655" cy="3097402"/>
          </a:xfrm>
          <a:prstGeom prst="rect">
            <a:avLst/>
          </a:prstGeom>
        </p:spPr>
      </p:pic>
    </p:spTree>
    <p:extLst>
      <p:ext uri="{BB962C8B-B14F-4D97-AF65-F5344CB8AC3E}">
        <p14:creationId xmlns:p14="http://schemas.microsoft.com/office/powerpoint/2010/main" val="3045025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04864"/>
            <a:ext cx="8291264" cy="3921299"/>
          </a:xfrm>
        </p:spPr>
        <p:txBody>
          <a:bodyPr>
            <a:normAutofit fontScale="92500" lnSpcReduction="20000"/>
          </a:bodyPr>
          <a:lstStyle/>
          <a:p>
            <a:pPr algn="ctr"/>
            <a:endParaRPr lang="en-GB" sz="2000" dirty="0" smtClean="0"/>
          </a:p>
          <a:p>
            <a:pPr marL="0" indent="0">
              <a:buNone/>
            </a:pPr>
            <a:r>
              <a:rPr lang="en-GB" sz="2000" u="sng" dirty="0" smtClean="0">
                <a:solidFill>
                  <a:schemeClr val="accent6">
                    <a:lumMod val="75000"/>
                  </a:schemeClr>
                </a:solidFill>
              </a:rPr>
              <a:t>Some things you could use- Please use recycled materials </a:t>
            </a:r>
          </a:p>
          <a:p>
            <a:r>
              <a:rPr lang="en-GB" sz="2400" dirty="0" smtClean="0">
                <a:latin typeface="SassoonCRInfant" panose="02010503020300020003" pitchFamily="2" charset="0"/>
              </a:rPr>
              <a:t>Raw eggs </a:t>
            </a:r>
          </a:p>
          <a:p>
            <a:pPr marL="0" indent="0">
              <a:buNone/>
            </a:pPr>
            <a:r>
              <a:rPr lang="en-GB" sz="2400" dirty="0" smtClean="0">
                <a:latin typeface="SassoonCRInfant" panose="02010503020300020003" pitchFamily="2" charset="0"/>
              </a:rPr>
              <a:t>(buy some cheap ones so you can make multiple attempts)</a:t>
            </a:r>
          </a:p>
          <a:p>
            <a:r>
              <a:rPr lang="en-GB" sz="2400" dirty="0" smtClean="0">
                <a:latin typeface="SassoonCRInfant" panose="02010503020300020003" pitchFamily="2" charset="0"/>
              </a:rPr>
              <a:t>bubble wrap</a:t>
            </a:r>
          </a:p>
          <a:p>
            <a:r>
              <a:rPr lang="en-GB" sz="2400" dirty="0" smtClean="0">
                <a:latin typeface="SassoonCRInfant" panose="02010503020300020003" pitchFamily="2" charset="0"/>
              </a:rPr>
              <a:t>cotton balls</a:t>
            </a:r>
          </a:p>
          <a:p>
            <a:r>
              <a:rPr lang="en-GB" sz="2400" dirty="0" smtClean="0">
                <a:latin typeface="SassoonCRInfant" panose="02010503020300020003" pitchFamily="2" charset="0"/>
              </a:rPr>
              <a:t>Carrier bags</a:t>
            </a:r>
          </a:p>
          <a:p>
            <a:r>
              <a:rPr lang="en-GB" sz="2400" dirty="0" smtClean="0">
                <a:latin typeface="SassoonCRInfant" panose="02010503020300020003" pitchFamily="2" charset="0"/>
              </a:rPr>
              <a:t>plastic food containers</a:t>
            </a:r>
          </a:p>
          <a:p>
            <a:r>
              <a:rPr lang="en-GB" sz="2400" dirty="0" smtClean="0">
                <a:latin typeface="SassoonCRInfant" panose="02010503020300020003" pitchFamily="2" charset="0"/>
              </a:rPr>
              <a:t> string</a:t>
            </a:r>
          </a:p>
          <a:p>
            <a:r>
              <a:rPr lang="en-GB" sz="2400" dirty="0" smtClean="0">
                <a:latin typeface="SassoonCRInfant" panose="02010503020300020003" pitchFamily="2" charset="0"/>
              </a:rPr>
              <a:t> tape</a:t>
            </a:r>
          </a:p>
          <a:p>
            <a:r>
              <a:rPr lang="en-GB" sz="2400" dirty="0" smtClean="0">
                <a:latin typeface="SassoonCRInfant" panose="02010503020300020003" pitchFamily="2" charset="0"/>
              </a:rPr>
              <a:t>egg carton</a:t>
            </a:r>
          </a:p>
          <a:p>
            <a:pPr marL="0" indent="0">
              <a:buNone/>
            </a:pPr>
            <a:endParaRPr lang="en-GB" sz="2000" u="sng" dirty="0" smtClean="0">
              <a:solidFill>
                <a:schemeClr val="accent6">
                  <a:lumMod val="75000"/>
                </a:schemeClr>
              </a:solidFill>
            </a:endParaRPr>
          </a:p>
          <a:p>
            <a:pPr algn="ctr"/>
            <a:endParaRPr lang="en-GB" sz="2000" dirty="0" smtClean="0"/>
          </a:p>
          <a:p>
            <a:pPr algn="ctr"/>
            <a:endParaRPr lang="en-GB" sz="2000" dirty="0" smtClean="0"/>
          </a:p>
        </p:txBody>
      </p:sp>
      <p:sp>
        <p:nvSpPr>
          <p:cNvPr id="4" name="Rectangle 3"/>
          <p:cNvSpPr/>
          <p:nvPr/>
        </p:nvSpPr>
        <p:spPr>
          <a:xfrm>
            <a:off x="1442703" y="188640"/>
            <a:ext cx="7029489"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assoonCRInfant" panose="02010503020300020003" pitchFamily="2" charset="0"/>
              </a:rPr>
              <a:t>Day 2 – </a:t>
            </a:r>
          </a:p>
          <a:p>
            <a:pPr algn="ctr"/>
            <a:r>
              <a:rPr lang="en-GB"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assoonCRInfant" panose="02010503020300020003" pitchFamily="2" charset="0"/>
              </a:rPr>
              <a:t>   Collect your materials</a:t>
            </a:r>
            <a:endParaRPr lang="en-GB"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descr="Learn the basics of engineering with the egg drop engineering project! This egg drop engineering challenge gives several ideas for the egg drop project, including a hot air balloon egg drop. It's a super fun STEM activity and engineering challenge for kids! #stemactivities #stem #stemed #engineering #engineeringactivities #kidsacti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645024"/>
            <a:ext cx="2997076" cy="3019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55513"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021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Relax and exercise with Cosmic Kids</a:t>
            </a:r>
            <a:br>
              <a:rPr lang="en-GB" dirty="0" smtClean="0"/>
            </a:br>
            <a:r>
              <a:rPr lang="en-GB" sz="3100" dirty="0">
                <a:hlinkClick r:id="rId2"/>
              </a:rPr>
              <a:t>https://www.youtube.com/watch?v=pT-s1-phgxs</a:t>
            </a:r>
            <a:endParaRPr lang="en-GB" sz="3100" dirty="0"/>
          </a:p>
        </p:txBody>
      </p:sp>
      <p:sp>
        <p:nvSpPr>
          <p:cNvPr id="3" name="Content Placeholder 2"/>
          <p:cNvSpPr>
            <a:spLocks noGrp="1"/>
          </p:cNvSpPr>
          <p:nvPr>
            <p:ph idx="1"/>
          </p:nvPr>
        </p:nvSpPr>
        <p:spPr/>
        <p:txBody>
          <a:bodyPr/>
          <a:lstStyle/>
          <a:p>
            <a:pPr marL="0" indent="0">
              <a:buNone/>
            </a:pPr>
            <a:r>
              <a:rPr lang="en-GB" dirty="0" smtClean="0"/>
              <a:t>     Let’s do the story about Coco the Butterfly</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57" y="2276872"/>
            <a:ext cx="8219199" cy="439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96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000" dirty="0" smtClean="0"/>
              <a:t>I hope you have enjoyed today’s learning and managed to go outdoors to </a:t>
            </a:r>
            <a:r>
              <a:rPr lang="en-GB" sz="4000" dirty="0"/>
              <a:t>p</a:t>
            </a:r>
            <a:r>
              <a:rPr lang="en-GB" sz="4000" dirty="0" smtClean="0"/>
              <a:t>lay.</a:t>
            </a:r>
            <a:endParaRPr lang="en-GB" sz="4000" dirty="0"/>
          </a:p>
        </p:txBody>
      </p:sp>
      <p:pic>
        <p:nvPicPr>
          <p:cNvPr id="3074" name="Picture 2" descr="C:\Users\jane.stanners\AppData\Local\Microsoft\Windows\INetCache\IE\WFCEVDBN\children-at-play-vector[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71800" y="1916832"/>
            <a:ext cx="3619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44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Literacy</a:t>
            </a:r>
            <a:br>
              <a:rPr lang="en-GB" sz="2800" dirty="0" smtClean="0"/>
            </a:br>
            <a:r>
              <a:rPr lang="en-GB" sz="2800" dirty="0" smtClean="0">
                <a:solidFill>
                  <a:srgbClr val="FF0000"/>
                </a:solidFill>
              </a:rPr>
              <a:t>L.I. I can recognise words which contain this sound.</a:t>
            </a:r>
            <a:endParaRPr lang="en-GB" sz="2800" dirty="0">
              <a:solidFill>
                <a:srgbClr val="FF0000"/>
              </a:solidFill>
            </a:endParaRPr>
          </a:p>
        </p:txBody>
      </p:sp>
      <p:sp>
        <p:nvSpPr>
          <p:cNvPr id="3" name="Content Placeholder 2"/>
          <p:cNvSpPr>
            <a:spLocks noGrp="1"/>
          </p:cNvSpPr>
          <p:nvPr>
            <p:ph idx="1"/>
          </p:nvPr>
        </p:nvSpPr>
        <p:spPr>
          <a:xfrm>
            <a:off x="457200" y="1600200"/>
            <a:ext cx="8229600" cy="5141168"/>
          </a:xfrm>
        </p:spPr>
        <p:txBody>
          <a:bodyPr/>
          <a:lstStyle/>
          <a:p>
            <a:pPr marL="0" indent="0">
              <a:buNone/>
            </a:pPr>
            <a:r>
              <a:rPr lang="en-GB" sz="2400" dirty="0" smtClean="0"/>
              <a:t>This week we are doing the ‘ll' </a:t>
            </a:r>
            <a:r>
              <a:rPr lang="en-GB" sz="2400" dirty="0" err="1" smtClean="0"/>
              <a:t>sound.</a:t>
            </a:r>
            <a:r>
              <a:rPr lang="en-GB" sz="2400" dirty="0" err="1" smtClean="0">
                <a:hlinkClick r:id="rId2"/>
              </a:rPr>
              <a:t>https</a:t>
            </a:r>
            <a:r>
              <a:rPr lang="en-GB" sz="2400" dirty="0">
                <a:hlinkClick r:id="rId2"/>
              </a:rPr>
              <a:t>://www.youtube.com/watch?v=r3YtQuyS1fc</a:t>
            </a:r>
            <a:endParaRPr lang="en-GB" sz="2400" dirty="0" smtClean="0"/>
          </a:p>
          <a:p>
            <a:pPr marL="0" indent="0">
              <a:buNone/>
            </a:pPr>
            <a:r>
              <a:rPr lang="en-GB" sz="2400" dirty="0" smtClean="0"/>
              <a:t>Once again you are going to become a detective.</a:t>
            </a:r>
          </a:p>
          <a:p>
            <a:pPr marL="0" indent="0">
              <a:buNone/>
            </a:pPr>
            <a:r>
              <a:rPr lang="en-GB" sz="2400" dirty="0" smtClean="0">
                <a:solidFill>
                  <a:srgbClr val="FF0000"/>
                </a:solidFill>
              </a:rPr>
              <a:t>Look around your house or garden for things which contain the </a:t>
            </a:r>
            <a:r>
              <a:rPr lang="en-GB" sz="2400" dirty="0" err="1" smtClean="0"/>
              <a:t>ll</a:t>
            </a:r>
            <a:r>
              <a:rPr lang="en-GB" sz="2400" dirty="0" smtClean="0">
                <a:solidFill>
                  <a:srgbClr val="FF0000"/>
                </a:solidFill>
              </a:rPr>
              <a:t> sound.</a:t>
            </a:r>
            <a:endParaRPr lang="en-GB" dirty="0" smtClean="0"/>
          </a:p>
          <a:p>
            <a:pPr marL="0" indent="0">
              <a:buNone/>
            </a:pPr>
            <a:r>
              <a:rPr lang="en-GB" dirty="0" smtClean="0"/>
              <a:t>Sound them out then try to write them. </a:t>
            </a:r>
          </a:p>
          <a:p>
            <a:pPr marL="0" indent="0">
              <a:buNone/>
            </a:pPr>
            <a:r>
              <a:rPr lang="en-GB" dirty="0" smtClean="0"/>
              <a:t>i.e.                             Shell </a:t>
            </a:r>
            <a:r>
              <a:rPr lang="en-GB" dirty="0" err="1" smtClean="0">
                <a:solidFill>
                  <a:srgbClr val="FF0000"/>
                </a:solidFill>
              </a:rPr>
              <a:t>sh</a:t>
            </a:r>
            <a:r>
              <a:rPr lang="en-GB" dirty="0" smtClean="0">
                <a:solidFill>
                  <a:srgbClr val="FF0000"/>
                </a:solidFill>
              </a:rPr>
              <a:t>   ell    </a:t>
            </a:r>
            <a:r>
              <a:rPr lang="en-GB" dirty="0" smtClean="0">
                <a:latin typeface="Adobe Gothic Std B" pitchFamily="34" charset="-128"/>
                <a:ea typeface="Adobe Gothic Std B" pitchFamily="34" charset="-128"/>
              </a:rPr>
              <a:t>shell</a:t>
            </a:r>
          </a:p>
          <a:p>
            <a:pPr marL="0" indent="0">
              <a:buNone/>
            </a:pPr>
            <a:r>
              <a:rPr lang="en-GB" dirty="0" smtClean="0"/>
              <a:t> </a:t>
            </a:r>
          </a:p>
          <a:p>
            <a:pPr marL="0" indent="0">
              <a:buNone/>
            </a:pPr>
            <a:r>
              <a:rPr lang="en-GB" b="1" dirty="0" smtClean="0"/>
              <a:t>Good Luck!   </a:t>
            </a:r>
            <a:endParaRPr lang="en-GB" b="1" dirty="0">
              <a:latin typeface="Adobe Gothic Std B" pitchFamily="34" charset="-128"/>
              <a:ea typeface="Adobe Gothic Std B" pitchFamily="34" charset="-128"/>
            </a:endParaRPr>
          </a:p>
        </p:txBody>
      </p:sp>
      <p:pic>
        <p:nvPicPr>
          <p:cNvPr id="1027" name="Picture 3" descr="C:\Users\jane.stanners\AppData\Local\Microsoft\Windows\INetCache\IE\H2T1I32K\14223-illustration-of-a-pencil-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944" y="4221088"/>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e.stanners\AppData\Local\Microsoft\Windows\INetCache\IE\R5OE7MSR\detective-clipart-detective_clipar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427" y="5157314"/>
            <a:ext cx="172553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ne.stanners\AppData\Local\Microsoft\Windows\INetCache\IE\OKRY2E2A\sea-1162770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3" y="4365104"/>
            <a:ext cx="1368153" cy="79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01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4664"/>
            <a:ext cx="6918920" cy="432048"/>
          </a:xfrm>
        </p:spPr>
        <p:txBody>
          <a:bodyPr>
            <a:normAutofit fontScale="90000"/>
          </a:bodyPr>
          <a:lstStyle/>
          <a:p>
            <a:r>
              <a:rPr lang="en-GB" dirty="0" smtClean="0"/>
              <a:t>Reading</a:t>
            </a:r>
            <a:endParaRPr lang="en-GB" dirty="0"/>
          </a:p>
        </p:txBody>
      </p:sp>
      <p:sp>
        <p:nvSpPr>
          <p:cNvPr id="3" name="Content Placeholder 2"/>
          <p:cNvSpPr>
            <a:spLocks noGrp="1"/>
          </p:cNvSpPr>
          <p:nvPr>
            <p:ph idx="1"/>
          </p:nvPr>
        </p:nvSpPr>
        <p:spPr>
          <a:xfrm>
            <a:off x="533400" y="836712"/>
            <a:ext cx="8287072" cy="5616624"/>
          </a:xfrm>
        </p:spPr>
        <p:txBody>
          <a:bodyPr>
            <a:normAutofit/>
          </a:bodyPr>
          <a:lstStyle/>
          <a:p>
            <a:pPr marL="0" indent="0">
              <a:buNone/>
            </a:pPr>
            <a:r>
              <a:rPr lang="en-GB" sz="1900" cap="none" dirty="0" smtClean="0">
                <a:latin typeface="SassoonCRInfant" panose="02010503020300020003" pitchFamily="2" charset="0"/>
                <a:hlinkClick r:id="rId2"/>
              </a:rPr>
              <a:t>https://www.oxfordowl.co.uk/?sellanguage=en&amp;mode=hub</a:t>
            </a:r>
            <a:r>
              <a:rPr lang="en-GB" sz="1900" cap="none" dirty="0" smtClean="0">
                <a:latin typeface="SassoonCRInfant" panose="02010503020300020003" pitchFamily="2" charset="0"/>
              </a:rPr>
              <a:t/>
            </a:r>
            <a:br>
              <a:rPr lang="en-GB" sz="1900" cap="none" dirty="0" smtClean="0">
                <a:latin typeface="SassoonCRInfant" panose="02010503020300020003" pitchFamily="2" charset="0"/>
              </a:rPr>
            </a:br>
            <a:r>
              <a:rPr lang="en-GB" sz="1900" i="1" cap="none" dirty="0" smtClean="0">
                <a:latin typeface="SassoonCRInfant" panose="02010503020300020003" pitchFamily="2" charset="0"/>
              </a:rPr>
              <a:t>username:</a:t>
            </a:r>
            <a:r>
              <a:rPr lang="en-GB" sz="1900" cap="none" dirty="0" smtClean="0">
                <a:latin typeface="SassoonCRInfant" panose="02010503020300020003" pitchFamily="2" charset="0"/>
              </a:rPr>
              <a:t> </a:t>
            </a:r>
            <a:r>
              <a:rPr lang="en-GB" sz="1800" cap="none" dirty="0" smtClean="0">
                <a:latin typeface="SassoonCRInfant" panose="02010503020300020003" pitchFamily="2" charset="0"/>
              </a:rPr>
              <a:t>stanothnysp12</a:t>
            </a:r>
            <a:r>
              <a:rPr lang="en-GB" sz="1800" dirty="0" smtClean="0">
                <a:latin typeface="SassoonCRInfant" panose="02010503020300020003" pitchFamily="2" charset="0"/>
              </a:rPr>
              <a:t>          </a:t>
            </a:r>
            <a:r>
              <a:rPr lang="en-GB" sz="1900" i="1" cap="none" dirty="0" smtClean="0">
                <a:latin typeface="SassoonCRInfant" panose="02010503020300020003" pitchFamily="2" charset="0"/>
              </a:rPr>
              <a:t>password:</a:t>
            </a:r>
            <a:r>
              <a:rPr lang="en-GB" sz="1900" cap="none" dirty="0" smtClean="0">
                <a:latin typeface="SassoonCRInfant" panose="02010503020300020003" pitchFamily="2" charset="0"/>
              </a:rPr>
              <a:t> </a:t>
            </a:r>
            <a:r>
              <a:rPr lang="en-GB" sz="1900" dirty="0" err="1">
                <a:latin typeface="SassoonCRInfant" panose="02010503020300020003" pitchFamily="2" charset="0"/>
              </a:rPr>
              <a:t>H</a:t>
            </a:r>
            <a:r>
              <a:rPr lang="en-GB" sz="1900" cap="none" dirty="0" err="1" smtClean="0">
                <a:latin typeface="SassoonCRInfant" panose="02010503020300020003" pitchFamily="2" charset="0"/>
              </a:rPr>
              <a:t>omelearning</a:t>
            </a:r>
            <a:r>
              <a:rPr lang="en-GB" sz="1900" cap="none" dirty="0" smtClean="0">
                <a:latin typeface="SassoonCRInfant" panose="02010503020300020003" pitchFamily="2" charset="0"/>
              </a:rPr>
              <a:t>*1 </a:t>
            </a:r>
          </a:p>
          <a:p>
            <a:pPr marL="0" indent="0">
              <a:buNone/>
            </a:pPr>
            <a:endParaRPr lang="en-GB" sz="1900" dirty="0">
              <a:latin typeface="SassoonCRInfant" panose="02010503020300020003" pitchFamily="2" charset="0"/>
            </a:endParaRPr>
          </a:p>
          <a:p>
            <a:pPr marL="0" indent="0">
              <a:buNone/>
            </a:pPr>
            <a:r>
              <a:rPr lang="en-GB" sz="2000" b="1" dirty="0" smtClean="0">
                <a:solidFill>
                  <a:schemeClr val="tx1"/>
                </a:solidFill>
                <a:latin typeface="Comic Sans MS" panose="030F0702030302020204" pitchFamily="66" charset="0"/>
              </a:rPr>
              <a:t>LI: We are learning to read and spell this weeks common words. </a:t>
            </a:r>
          </a:p>
          <a:p>
            <a:pPr marL="0" indent="0">
              <a:buNone/>
            </a:pPr>
            <a:r>
              <a:rPr lang="en-GB" sz="1900" cap="none" dirty="0" smtClean="0">
                <a:latin typeface="SassoonCRInfant" panose="02010503020300020003" pitchFamily="2" charset="0"/>
              </a:rPr>
              <a:t>Using your online reading book from yesterday can you look for your spelling words. </a:t>
            </a:r>
          </a:p>
          <a:p>
            <a:pPr marL="0" indent="0">
              <a:buNone/>
            </a:pPr>
            <a:r>
              <a:rPr lang="en-GB" sz="1900" b="1" dirty="0">
                <a:solidFill>
                  <a:srgbClr val="7030A0"/>
                </a:solidFill>
                <a:latin typeface="SassoonCRInfant" panose="02010503020300020003" pitchFamily="2" charset="0"/>
              </a:rPr>
              <a:t> </a:t>
            </a:r>
            <a:r>
              <a:rPr lang="en-GB" sz="1900" b="1" dirty="0" smtClean="0">
                <a:solidFill>
                  <a:srgbClr val="7030A0"/>
                </a:solidFill>
                <a:latin typeface="SassoonCRInfant" panose="02010503020300020003" pitchFamily="2" charset="0"/>
              </a:rPr>
              <a:t>                    </a:t>
            </a:r>
            <a:r>
              <a:rPr lang="en-GB" sz="4000" b="1" dirty="0">
                <a:solidFill>
                  <a:srgbClr val="7030A0"/>
                </a:solidFill>
                <a:latin typeface="SassoonCRInfant" panose="02010503020300020003" pitchFamily="2" charset="0"/>
              </a:rPr>
              <a:t>w</a:t>
            </a:r>
            <a:r>
              <a:rPr lang="en-GB" sz="4000" b="1" dirty="0" smtClean="0">
                <a:solidFill>
                  <a:srgbClr val="7030A0"/>
                </a:solidFill>
                <a:latin typeface="SassoonCRInfant" panose="02010503020300020003" pitchFamily="2" charset="0"/>
              </a:rPr>
              <a:t>ell  will  fell  call</a:t>
            </a:r>
            <a:endParaRPr lang="en-GB" sz="4000" u="sng" dirty="0">
              <a:latin typeface="SassoonCRInfant" panose="02010503020300020003" pitchFamily="2" charset="0"/>
            </a:endParaRPr>
          </a:p>
          <a:p>
            <a:pPr marL="0" indent="0" algn="ctr">
              <a:buNone/>
            </a:pPr>
            <a:r>
              <a:rPr lang="en-GB" sz="2400" cap="none" dirty="0" smtClean="0">
                <a:latin typeface="SassoonCRInfant" panose="02010503020300020003" pitchFamily="2" charset="0"/>
              </a:rPr>
              <a:t>When or if you find your spelling words show them to someone.</a:t>
            </a:r>
          </a:p>
          <a:p>
            <a:pPr marL="0" indent="0" algn="ctr">
              <a:buNone/>
            </a:pPr>
            <a:r>
              <a:rPr lang="en-GB" sz="2400" dirty="0" smtClean="0">
                <a:solidFill>
                  <a:srgbClr val="FF0000"/>
                </a:solidFill>
                <a:latin typeface="SassoonCRInfant" panose="02010503020300020003" pitchFamily="2" charset="0"/>
              </a:rPr>
              <a:t>In your jotter can you write </a:t>
            </a:r>
            <a:r>
              <a:rPr lang="en-GB" sz="2400" b="1" dirty="0" smtClean="0">
                <a:solidFill>
                  <a:srgbClr val="FF0000"/>
                </a:solidFill>
                <a:latin typeface="SassoonCRInfant" panose="02010503020300020003" pitchFamily="2" charset="0"/>
              </a:rPr>
              <a:t>one</a:t>
            </a:r>
            <a:r>
              <a:rPr lang="en-GB" sz="2400" dirty="0" smtClean="0">
                <a:solidFill>
                  <a:srgbClr val="FF0000"/>
                </a:solidFill>
                <a:latin typeface="SassoonCRInfant" panose="02010503020300020003" pitchFamily="2" charset="0"/>
              </a:rPr>
              <a:t> sentence using all of the spelling words?</a:t>
            </a:r>
          </a:p>
          <a:p>
            <a:pPr marL="0" indent="0" algn="ctr">
              <a:buNone/>
            </a:pPr>
            <a:r>
              <a:rPr lang="en-GB" sz="2400" dirty="0" smtClean="0">
                <a:latin typeface="SassoonCRInfant" panose="02010503020300020003" pitchFamily="2" charset="0"/>
              </a:rPr>
              <a:t>Plan it before you write.</a:t>
            </a:r>
          </a:p>
          <a:p>
            <a:pPr marL="0" indent="0" algn="ctr">
              <a:buNone/>
            </a:pPr>
            <a:endParaRPr lang="en-GB" sz="2400" cap="none" dirty="0" smtClean="0">
              <a:solidFill>
                <a:srgbClr val="00B050"/>
              </a:solidFill>
              <a:latin typeface="SassoonCRInfant" panose="02010503020300020003" pitchFamily="2" charset="0"/>
            </a:endParaRPr>
          </a:p>
        </p:txBody>
      </p:sp>
      <p:pic>
        <p:nvPicPr>
          <p:cNvPr id="6" name="Picture 10" descr="Oxford Owl for School and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88640"/>
            <a:ext cx="1518521" cy="15843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e.stanners\AppData\Local\Microsoft\Windows\INetCache\IE\R5OE7MSR\obod6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5229200"/>
            <a:ext cx="2604120"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9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792087"/>
          </a:xfrm>
        </p:spPr>
        <p:txBody>
          <a:bodyPr>
            <a:normAutofit/>
          </a:bodyPr>
          <a:lstStyle/>
          <a:p>
            <a:r>
              <a:rPr lang="en-GB" sz="2000" dirty="0" smtClean="0"/>
              <a:t>Today’s Story</a:t>
            </a:r>
            <a:r>
              <a:rPr lang="en-GB" sz="1800" dirty="0" smtClean="0"/>
              <a:t/>
            </a:r>
            <a:br>
              <a:rPr lang="en-GB" sz="1800" dirty="0" smtClean="0"/>
            </a:br>
            <a:endParaRPr lang="en-GB" sz="1800" dirty="0"/>
          </a:p>
        </p:txBody>
      </p:sp>
      <p:sp>
        <p:nvSpPr>
          <p:cNvPr id="3" name="Subtitle 2"/>
          <p:cNvSpPr>
            <a:spLocks noGrp="1"/>
          </p:cNvSpPr>
          <p:nvPr>
            <p:ph type="subTitle" idx="1"/>
          </p:nvPr>
        </p:nvSpPr>
        <p:spPr/>
        <p:txBody>
          <a:bodyPr/>
          <a:lstStyle/>
          <a:p>
            <a:endParaRPr lang="en-GB"/>
          </a:p>
        </p:txBody>
      </p:sp>
      <p:pic>
        <p:nvPicPr>
          <p:cNvPr id="1026" name="Picture 2" descr="https://blackwells.co.uk/jacket/sshot/l/978140637888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018015" cy="5184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03648" y="764705"/>
            <a:ext cx="5454352" cy="369332"/>
          </a:xfrm>
          <a:prstGeom prst="rect">
            <a:avLst/>
          </a:prstGeom>
        </p:spPr>
        <p:txBody>
          <a:bodyPr wrap="square">
            <a:spAutoFit/>
          </a:bodyPr>
          <a:lstStyle/>
          <a:p>
            <a:r>
              <a:rPr lang="en-GB" dirty="0">
                <a:hlinkClick r:id="rId3"/>
              </a:rPr>
              <a:t>https://www.youtube.com/watch?v=G8WrScDZVes</a:t>
            </a:r>
            <a:endParaRPr lang="en-GB" dirty="0"/>
          </a:p>
        </p:txBody>
      </p:sp>
    </p:spTree>
    <p:extLst>
      <p:ext uri="{BB962C8B-B14F-4D97-AF65-F5344CB8AC3E}">
        <p14:creationId xmlns:p14="http://schemas.microsoft.com/office/powerpoint/2010/main" val="3360513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t>Hopes and Dreams</a:t>
            </a:r>
          </a:p>
        </p:txBody>
      </p:sp>
      <p:sp>
        <p:nvSpPr>
          <p:cNvPr id="15" name="Rounded Rectangle 14"/>
          <p:cNvSpPr/>
          <p:nvPr/>
        </p:nvSpPr>
        <p:spPr>
          <a:xfrm>
            <a:off x="1702590" y="1448911"/>
            <a:ext cx="2869411" cy="1140936"/>
          </a:xfrm>
          <a:prstGeom prst="roundRect">
            <a:avLst>
              <a:gd name="adj" fmla="val 50000"/>
            </a:avLst>
          </a:prstGeom>
          <a:solidFill>
            <a:srgbClr val="653B8F"/>
          </a:solidFill>
          <a:ln w="28575">
            <a:solidFill>
              <a:schemeClr val="bg1"/>
            </a:solidFill>
          </a:ln>
        </p:spPr>
        <p:txBody>
          <a:bodyPr wrap="square" lIns="180000" tIns="36000" rIns="180000" bIns="36000">
            <a:spAutoFit/>
          </a:bodyPr>
          <a:lstStyle/>
          <a:p>
            <a:pPr algn="ctr"/>
            <a:r>
              <a:rPr lang="en-GB" sz="2400" b="1" dirty="0">
                <a:solidFill>
                  <a:schemeClr val="bg1"/>
                </a:solidFill>
                <a:latin typeface="Twinkl" pitchFamily="2" charset="0"/>
              </a:rPr>
              <a:t>“I have a dream.”</a:t>
            </a: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143001" y="2216991"/>
            <a:ext cx="4438790" cy="4641011"/>
          </a:xfrm>
          <a:prstGeom prst="rect">
            <a:avLst/>
          </a:prstGeom>
        </p:spPr>
      </p:pic>
      <p:sp>
        <p:nvSpPr>
          <p:cNvPr id="3" name="Rectangle 2"/>
          <p:cNvSpPr/>
          <p:nvPr/>
        </p:nvSpPr>
        <p:spPr>
          <a:xfrm>
            <a:off x="4526711" y="2262697"/>
            <a:ext cx="2946370" cy="1200329"/>
          </a:xfrm>
          <a:prstGeom prst="rect">
            <a:avLst/>
          </a:prstGeom>
        </p:spPr>
        <p:txBody>
          <a:bodyPr wrap="square">
            <a:spAutoFit/>
          </a:bodyPr>
          <a:lstStyle/>
          <a:p>
            <a:r>
              <a:rPr lang="en-GB" dirty="0">
                <a:latin typeface="Twinkl" pitchFamily="2" charset="0"/>
              </a:rPr>
              <a:t>This is part of a famous speech given by Martin Luther King Jr. in 1963.</a:t>
            </a:r>
          </a:p>
        </p:txBody>
      </p:sp>
      <p:sp>
        <p:nvSpPr>
          <p:cNvPr id="5" name="Oval 4"/>
          <p:cNvSpPr/>
          <p:nvPr/>
        </p:nvSpPr>
        <p:spPr>
          <a:xfrm>
            <a:off x="5361483" y="3252496"/>
            <a:ext cx="2059332" cy="2745776"/>
          </a:xfrm>
          <a:prstGeom prst="ellipse">
            <a:avLst/>
          </a:prstGeom>
          <a:solidFill>
            <a:schemeClr val="bg1"/>
          </a:solid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His dream was that all people, regardless of race or colour, would be treated as equals.</a:t>
            </a:r>
          </a:p>
        </p:txBody>
      </p:sp>
      <p:sp>
        <p:nvSpPr>
          <p:cNvPr id="23" name="Arc 22"/>
          <p:cNvSpPr/>
          <p:nvPr/>
        </p:nvSpPr>
        <p:spPr>
          <a:xfrm flipH="1" flipV="1">
            <a:off x="2112820" y="1545228"/>
            <a:ext cx="1249575" cy="1363800"/>
          </a:xfrm>
          <a:prstGeom prst="arc">
            <a:avLst>
              <a:gd name="adj1" fmla="val 15453049"/>
              <a:gd name="adj2" fmla="val 0"/>
            </a:avLst>
          </a:prstGeom>
          <a:ln w="38100">
            <a:solidFill>
              <a:srgbClr val="653B8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rot="10800000" flipH="1" flipV="1">
            <a:off x="4289585" y="1488922"/>
            <a:ext cx="1249575" cy="1363800"/>
          </a:xfrm>
          <a:prstGeom prst="arc">
            <a:avLst>
              <a:gd name="adj1" fmla="val 15453049"/>
              <a:gd name="adj2" fmla="val 0"/>
            </a:avLst>
          </a:prstGeom>
          <a:ln w="38100">
            <a:solidFill>
              <a:srgbClr val="653B8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rot="900000" flipH="1" flipV="1">
            <a:off x="5377822" y="2655709"/>
            <a:ext cx="942954" cy="1029150"/>
          </a:xfrm>
          <a:prstGeom prst="arc">
            <a:avLst>
              <a:gd name="adj1" fmla="val 15453049"/>
              <a:gd name="adj2" fmla="val 0"/>
            </a:avLst>
          </a:prstGeom>
          <a:ln w="38100">
            <a:solidFill>
              <a:srgbClr val="653B8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65559" y="5244473"/>
            <a:ext cx="985397" cy="1313863"/>
          </a:xfrm>
          <a:prstGeom prst="rect">
            <a:avLst/>
          </a:prstGeom>
        </p:spPr>
      </p:pic>
    </p:spTree>
    <p:extLst>
      <p:ext uri="{BB962C8B-B14F-4D97-AF65-F5344CB8AC3E}">
        <p14:creationId xmlns:p14="http://schemas.microsoft.com/office/powerpoint/2010/main" val="394331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39304" fill="hold"/>
                                        <p:tgtEl>
                                          <p:spTgt spid="4"/>
                                        </p:tgtEl>
                                      </p:cBhvr>
                                    </p:cmd>
                                  </p:childTnLst>
                                </p:cTn>
                              </p:par>
                            </p:childTnLst>
                          </p:cTn>
                        </p:par>
                      </p:childTnLst>
                    </p:cTn>
                  </p:par>
                </p:childTnLst>
              </p:cTn>
              <p:nextCondLst>
                <p:cond evt="onClick" delay="0">
                  <p:tgtEl>
                    <p:spTgt spid="4"/>
                  </p:tgtEl>
                </p:cond>
              </p:nextCondLst>
            </p:seq>
            <p:audio>
              <p:cMediaNode vol="80000">
                <p:cTn id="35" fill="hold" display="0">
                  <p:stCondLst>
                    <p:cond delay="indefinite"/>
                  </p:stCondLst>
                  <p:endCondLst>
                    <p:cond evt="onStopAudio" delay="0">
                      <p:tgtEl>
                        <p:sldTgt/>
                      </p:tgtEl>
                    </p:cond>
                  </p:endCondLst>
                </p:cTn>
                <p:tgtEl>
                  <p:spTgt spid="4"/>
                </p:tgtEl>
              </p:cMediaNode>
            </p:audio>
          </p:childTnLst>
        </p:cTn>
      </p:par>
    </p:tnLst>
    <p:bldLst>
      <p:bldP spid="15" grpId="0" animBg="1"/>
      <p:bldP spid="3" grpId="0"/>
      <p:bldP spid="5"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t>Hopes and Dreams</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00" y="2770319"/>
            <a:ext cx="3395183" cy="4087683"/>
          </a:xfrm>
          <a:prstGeom prst="rect">
            <a:avLst/>
          </a:prstGeom>
        </p:spPr>
      </p:pic>
      <p:sp>
        <p:nvSpPr>
          <p:cNvPr id="15" name="Rounded Rectangle 14"/>
          <p:cNvSpPr/>
          <p:nvPr/>
        </p:nvSpPr>
        <p:spPr>
          <a:xfrm>
            <a:off x="2550212" y="1364976"/>
            <a:ext cx="3919542" cy="967819"/>
          </a:xfrm>
          <a:prstGeom prst="roundRect">
            <a:avLst>
              <a:gd name="adj" fmla="val 50000"/>
            </a:avLst>
          </a:prstGeom>
          <a:solidFill>
            <a:srgbClr val="653B8F"/>
          </a:solidFill>
          <a:ln w="28575">
            <a:solidFill>
              <a:schemeClr val="bg1"/>
            </a:solidFill>
          </a:ln>
        </p:spPr>
        <p:txBody>
          <a:bodyPr wrap="square" lIns="180000" tIns="36000" rIns="180000" bIns="36000">
            <a:spAutoFit/>
          </a:bodyPr>
          <a:lstStyle/>
          <a:p>
            <a:pPr algn="ctr"/>
            <a:r>
              <a:rPr lang="en-GB" sz="2000" b="1" dirty="0">
                <a:solidFill>
                  <a:schemeClr val="bg1"/>
                </a:solidFill>
                <a:latin typeface="Twinkl" pitchFamily="2" charset="0"/>
              </a:rPr>
              <a:t>What are your hopes and dreams?</a:t>
            </a:r>
          </a:p>
        </p:txBody>
      </p:sp>
      <p:sp>
        <p:nvSpPr>
          <p:cNvPr id="3" name="Rectangle 2"/>
          <p:cNvSpPr/>
          <p:nvPr/>
        </p:nvSpPr>
        <p:spPr>
          <a:xfrm>
            <a:off x="2359786" y="2093003"/>
            <a:ext cx="4829892" cy="923330"/>
          </a:xfrm>
          <a:prstGeom prst="rect">
            <a:avLst/>
          </a:prstGeom>
        </p:spPr>
        <p:txBody>
          <a:bodyPr wrap="square">
            <a:spAutoFit/>
          </a:bodyPr>
          <a:lstStyle/>
          <a:p>
            <a:r>
              <a:rPr lang="en-GB" dirty="0">
                <a:latin typeface="Twinkl" pitchFamily="2" charset="0"/>
              </a:rPr>
              <a:t>Perhaps you have a hope or dream for yourself or one for a wider group of people.</a:t>
            </a:r>
          </a:p>
        </p:txBody>
      </p:sp>
      <p:sp>
        <p:nvSpPr>
          <p:cNvPr id="5" name="Oval 4"/>
          <p:cNvSpPr/>
          <p:nvPr/>
        </p:nvSpPr>
        <p:spPr>
          <a:xfrm>
            <a:off x="5205330" y="2640754"/>
            <a:ext cx="1352699" cy="1803598"/>
          </a:xfrm>
          <a:prstGeom prst="ellipse">
            <a:avLst/>
          </a:prstGeom>
          <a:solidFill>
            <a:schemeClr val="bg1"/>
          </a:solid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4B3485"/>
                </a:solidFill>
                <a:latin typeface="Twinkl" pitchFamily="2" charset="0"/>
              </a:rPr>
              <a:t>I hope that…</a:t>
            </a:r>
          </a:p>
        </p:txBody>
      </p:sp>
      <p:sp>
        <p:nvSpPr>
          <p:cNvPr id="23" name="Arc 22"/>
          <p:cNvSpPr/>
          <p:nvPr/>
        </p:nvSpPr>
        <p:spPr>
          <a:xfrm rot="5583397" flipH="1" flipV="1">
            <a:off x="1526736" y="2049349"/>
            <a:ext cx="1666100" cy="1022850"/>
          </a:xfrm>
          <a:prstGeom prst="arc">
            <a:avLst>
              <a:gd name="adj1" fmla="val 15453049"/>
              <a:gd name="adj2" fmla="val 0"/>
            </a:avLst>
          </a:prstGeom>
          <a:ln w="38100">
            <a:solidFill>
              <a:srgbClr val="653B8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rot="15277277" flipH="1" flipV="1">
            <a:off x="6002547" y="2157965"/>
            <a:ext cx="1485405" cy="949239"/>
          </a:xfrm>
          <a:prstGeom prst="arc">
            <a:avLst>
              <a:gd name="adj1" fmla="val 15453049"/>
              <a:gd name="adj2" fmla="val 0"/>
            </a:avLst>
          </a:prstGeom>
          <a:ln w="38100">
            <a:solidFill>
              <a:srgbClr val="653B8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Oval 9"/>
          <p:cNvSpPr/>
          <p:nvPr/>
        </p:nvSpPr>
        <p:spPr>
          <a:xfrm>
            <a:off x="4270759" y="4444352"/>
            <a:ext cx="1352699" cy="1803598"/>
          </a:xfrm>
          <a:prstGeom prst="ellipse">
            <a:avLst/>
          </a:prstGeom>
          <a:solidFill>
            <a:schemeClr val="bg1"/>
          </a:solid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4B3485"/>
                </a:solidFill>
                <a:latin typeface="Twinkl" pitchFamily="2" charset="0"/>
              </a:rPr>
              <a:t>I like to think that…</a:t>
            </a:r>
          </a:p>
        </p:txBody>
      </p:sp>
      <p:sp>
        <p:nvSpPr>
          <p:cNvPr id="11" name="Oval 10"/>
          <p:cNvSpPr/>
          <p:nvPr/>
        </p:nvSpPr>
        <p:spPr>
          <a:xfrm>
            <a:off x="6139900" y="4444352"/>
            <a:ext cx="1352699" cy="1803598"/>
          </a:xfrm>
          <a:prstGeom prst="ellipse">
            <a:avLst/>
          </a:prstGeom>
          <a:solidFill>
            <a:schemeClr val="bg1"/>
          </a:solid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4B3485"/>
                </a:solidFill>
                <a:latin typeface="Twinkl" pitchFamily="2" charset="0"/>
              </a:rPr>
              <a:t>I dream that one day…</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98119" y="5707335"/>
            <a:ext cx="810923" cy="1081230"/>
          </a:xfrm>
          <a:prstGeom prst="rect">
            <a:avLst/>
          </a:prstGeom>
        </p:spPr>
      </p:pic>
    </p:spTree>
    <p:extLst>
      <p:ext uri="{BB962C8B-B14F-4D97-AF65-F5344CB8AC3E}">
        <p14:creationId xmlns:p14="http://schemas.microsoft.com/office/powerpoint/2010/main" val="80890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2201" fill="hold"/>
                                        <p:tgtEl>
                                          <p:spTgt spid="2"/>
                                        </p:tgtEl>
                                      </p:cBhvr>
                                    </p:cmd>
                                  </p:childTnLst>
                                </p:cTn>
                              </p:par>
                            </p:childTnLst>
                          </p:cTn>
                        </p:par>
                      </p:childTnLst>
                    </p:cTn>
                  </p:par>
                </p:childTnLst>
              </p:cTn>
              <p:nextCondLst>
                <p:cond evt="onClick" delay="0">
                  <p:tgtEl>
                    <p:spTgt spid="2"/>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bldLst>
      <p:bldP spid="15" grpId="0" animBg="1"/>
      <p:bldP spid="3" grpId="0"/>
      <p:bldP spid="5" grpId="0" animBg="1"/>
      <p:bldP spid="23" grpId="0" animBg="1"/>
      <p:bldP spid="24"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2277"/>
            <a:ext cx="6226851" cy="924475"/>
          </a:xfrm>
        </p:spPr>
        <p:txBody>
          <a:bodyPr>
            <a:noAutofit/>
          </a:bodyPr>
          <a:lstStyle/>
          <a:p>
            <a:pPr algn="ctr"/>
            <a:r>
              <a:rPr lang="en-GB" sz="3600" b="1" u="sng" dirty="0" smtClean="0">
                <a:latin typeface="Comic Sans MS" panose="030F0702030302020204" pitchFamily="66" charset="0"/>
              </a:rPr>
              <a:t>Numeracy – Warm Up </a:t>
            </a:r>
            <a:endParaRPr lang="en-GB" sz="3600" b="1"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1560" y="119675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28360" y="1515425"/>
            <a:ext cx="6804080" cy="707886"/>
          </a:xfrm>
          <a:prstGeom prst="rect">
            <a:avLst/>
          </a:prstGeom>
          <a:noFill/>
        </p:spPr>
        <p:txBody>
          <a:bodyPr wrap="square" rtlCol="0">
            <a:spAutoFit/>
          </a:bodyPr>
          <a:lstStyle/>
          <a:p>
            <a:r>
              <a:rPr lang="en-GB" sz="2000" b="1" dirty="0" smtClean="0">
                <a:latin typeface="Comic Sans MS" panose="030F0702030302020204" pitchFamily="66" charset="0"/>
              </a:rPr>
              <a:t>LI: To use mental strategies to solve maths problems and be able to explain my strategy </a:t>
            </a:r>
            <a:endParaRPr lang="en-GB" sz="2000" b="1" dirty="0">
              <a:latin typeface="Comic Sans MS" panose="030F0702030302020204" pitchFamily="66" charset="0"/>
            </a:endParaRPr>
          </a:p>
        </p:txBody>
      </p:sp>
      <p:sp>
        <p:nvSpPr>
          <p:cNvPr id="8" name="Rectangle 7"/>
          <p:cNvSpPr/>
          <p:nvPr/>
        </p:nvSpPr>
        <p:spPr>
          <a:xfrm>
            <a:off x="155575" y="2276872"/>
            <a:ext cx="8880921" cy="4320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0838"/>
          <a:stretch/>
        </p:blipFill>
        <p:spPr bwMode="auto">
          <a:xfrm>
            <a:off x="709524" y="2421117"/>
            <a:ext cx="7773022" cy="403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823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5636" y="3692351"/>
            <a:ext cx="1682624" cy="1645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57200" y="644351"/>
            <a:ext cx="1557866" cy="1335314"/>
            <a:chOff x="2286000" y="2590800"/>
            <a:chExt cx="3200400" cy="2743200"/>
          </a:xfrm>
        </p:grpSpPr>
        <p:sp>
          <p:nvSpPr>
            <p:cNvPr id="97283" name="Oval 9"/>
            <p:cNvSpPr>
              <a:spLocks noChangeArrowheads="1"/>
            </p:cNvSpPr>
            <p:nvPr/>
          </p:nvSpPr>
          <p:spPr bwMode="auto">
            <a:xfrm>
              <a:off x="35814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7291" name="Oval 19"/>
            <p:cNvSpPr>
              <a:spLocks noChangeArrowheads="1"/>
            </p:cNvSpPr>
            <p:nvPr/>
          </p:nvSpPr>
          <p:spPr bwMode="auto">
            <a:xfrm>
              <a:off x="4876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7289" name="Oval 17"/>
            <p:cNvSpPr>
              <a:spLocks noChangeArrowheads="1"/>
            </p:cNvSpPr>
            <p:nvPr/>
          </p:nvSpPr>
          <p:spPr bwMode="auto">
            <a:xfrm>
              <a:off x="2286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7290" name="Oval 18"/>
            <p:cNvSpPr>
              <a:spLocks noChangeArrowheads="1"/>
            </p:cNvSpPr>
            <p:nvPr/>
          </p:nvSpPr>
          <p:spPr bwMode="auto">
            <a:xfrm>
              <a:off x="3581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7293" name="Oval 21"/>
            <p:cNvSpPr>
              <a:spLocks noChangeArrowheads="1"/>
            </p:cNvSpPr>
            <p:nvPr/>
          </p:nvSpPr>
          <p:spPr bwMode="auto">
            <a:xfrm>
              <a:off x="35814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0"/>
            <p:cNvSpPr>
              <a:spLocks noChangeArrowheads="1"/>
            </p:cNvSpPr>
            <p:nvPr/>
          </p:nvSpPr>
          <p:spPr bwMode="auto">
            <a:xfrm>
              <a:off x="48768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7"/>
            <p:cNvSpPr>
              <a:spLocks noChangeArrowheads="1"/>
            </p:cNvSpPr>
            <p:nvPr/>
          </p:nvSpPr>
          <p:spPr bwMode="auto">
            <a:xfrm>
              <a:off x="22860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8" name="Group 17"/>
          <p:cNvGrpSpPr/>
          <p:nvPr/>
        </p:nvGrpSpPr>
        <p:grpSpPr>
          <a:xfrm>
            <a:off x="3810000" y="644351"/>
            <a:ext cx="1557866" cy="1335314"/>
            <a:chOff x="2286000" y="2590800"/>
            <a:chExt cx="3200400" cy="2743200"/>
          </a:xfrm>
        </p:grpSpPr>
        <p:sp>
          <p:nvSpPr>
            <p:cNvPr id="19" name="Oval 9"/>
            <p:cNvSpPr>
              <a:spLocks noChangeArrowheads="1"/>
            </p:cNvSpPr>
            <p:nvPr/>
          </p:nvSpPr>
          <p:spPr bwMode="auto">
            <a:xfrm>
              <a:off x="35814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19"/>
            <p:cNvSpPr>
              <a:spLocks noChangeArrowheads="1"/>
            </p:cNvSpPr>
            <p:nvPr/>
          </p:nvSpPr>
          <p:spPr bwMode="auto">
            <a:xfrm>
              <a:off x="4876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17"/>
            <p:cNvSpPr>
              <a:spLocks noChangeArrowheads="1"/>
            </p:cNvSpPr>
            <p:nvPr/>
          </p:nvSpPr>
          <p:spPr bwMode="auto">
            <a:xfrm>
              <a:off x="2286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2" name="Oval 18"/>
            <p:cNvSpPr>
              <a:spLocks noChangeArrowheads="1"/>
            </p:cNvSpPr>
            <p:nvPr/>
          </p:nvSpPr>
          <p:spPr bwMode="auto">
            <a:xfrm>
              <a:off x="3581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21"/>
            <p:cNvSpPr>
              <a:spLocks noChangeArrowheads="1"/>
            </p:cNvSpPr>
            <p:nvPr/>
          </p:nvSpPr>
          <p:spPr bwMode="auto">
            <a:xfrm>
              <a:off x="35814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10"/>
            <p:cNvSpPr>
              <a:spLocks noChangeArrowheads="1"/>
            </p:cNvSpPr>
            <p:nvPr/>
          </p:nvSpPr>
          <p:spPr bwMode="auto">
            <a:xfrm>
              <a:off x="48768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7"/>
            <p:cNvSpPr>
              <a:spLocks noChangeArrowheads="1"/>
            </p:cNvSpPr>
            <p:nvPr/>
          </p:nvSpPr>
          <p:spPr bwMode="auto">
            <a:xfrm>
              <a:off x="22860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6" name="Group 25"/>
          <p:cNvGrpSpPr/>
          <p:nvPr/>
        </p:nvGrpSpPr>
        <p:grpSpPr>
          <a:xfrm>
            <a:off x="7205134" y="644351"/>
            <a:ext cx="1557866" cy="1335314"/>
            <a:chOff x="2286000" y="2590800"/>
            <a:chExt cx="3200400" cy="2743200"/>
          </a:xfrm>
        </p:grpSpPr>
        <p:sp>
          <p:nvSpPr>
            <p:cNvPr id="27" name="Oval 9"/>
            <p:cNvSpPr>
              <a:spLocks noChangeArrowheads="1"/>
            </p:cNvSpPr>
            <p:nvPr/>
          </p:nvSpPr>
          <p:spPr bwMode="auto">
            <a:xfrm>
              <a:off x="35814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7"/>
            <p:cNvSpPr>
              <a:spLocks noChangeArrowheads="1"/>
            </p:cNvSpPr>
            <p:nvPr/>
          </p:nvSpPr>
          <p:spPr bwMode="auto">
            <a:xfrm>
              <a:off x="4876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7"/>
            <p:cNvSpPr>
              <a:spLocks noChangeArrowheads="1"/>
            </p:cNvSpPr>
            <p:nvPr/>
          </p:nvSpPr>
          <p:spPr bwMode="auto">
            <a:xfrm>
              <a:off x="2286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18"/>
            <p:cNvSpPr>
              <a:spLocks noChangeArrowheads="1"/>
            </p:cNvSpPr>
            <p:nvPr/>
          </p:nvSpPr>
          <p:spPr bwMode="auto">
            <a:xfrm>
              <a:off x="3581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21"/>
            <p:cNvSpPr>
              <a:spLocks noChangeArrowheads="1"/>
            </p:cNvSpPr>
            <p:nvPr/>
          </p:nvSpPr>
          <p:spPr bwMode="auto">
            <a:xfrm>
              <a:off x="35814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10"/>
            <p:cNvSpPr>
              <a:spLocks noChangeArrowheads="1"/>
            </p:cNvSpPr>
            <p:nvPr/>
          </p:nvSpPr>
          <p:spPr bwMode="auto">
            <a:xfrm>
              <a:off x="48768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7"/>
            <p:cNvSpPr>
              <a:spLocks noChangeArrowheads="1"/>
            </p:cNvSpPr>
            <p:nvPr/>
          </p:nvSpPr>
          <p:spPr bwMode="auto">
            <a:xfrm>
              <a:off x="22860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2" name="Group 41"/>
          <p:cNvGrpSpPr/>
          <p:nvPr/>
        </p:nvGrpSpPr>
        <p:grpSpPr>
          <a:xfrm>
            <a:off x="3810000" y="3846286"/>
            <a:ext cx="1557866" cy="1335314"/>
            <a:chOff x="2286000" y="2590800"/>
            <a:chExt cx="3200400" cy="2743200"/>
          </a:xfrm>
        </p:grpSpPr>
        <p:sp>
          <p:nvSpPr>
            <p:cNvPr id="43" name="Oval 9"/>
            <p:cNvSpPr>
              <a:spLocks noChangeArrowheads="1"/>
            </p:cNvSpPr>
            <p:nvPr/>
          </p:nvSpPr>
          <p:spPr bwMode="auto">
            <a:xfrm>
              <a:off x="35814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43"/>
            <p:cNvSpPr>
              <a:spLocks noChangeArrowheads="1"/>
            </p:cNvSpPr>
            <p:nvPr/>
          </p:nvSpPr>
          <p:spPr bwMode="auto">
            <a:xfrm>
              <a:off x="4876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17"/>
            <p:cNvSpPr>
              <a:spLocks noChangeArrowheads="1"/>
            </p:cNvSpPr>
            <p:nvPr/>
          </p:nvSpPr>
          <p:spPr bwMode="auto">
            <a:xfrm>
              <a:off x="2286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18"/>
            <p:cNvSpPr>
              <a:spLocks noChangeArrowheads="1"/>
            </p:cNvSpPr>
            <p:nvPr/>
          </p:nvSpPr>
          <p:spPr bwMode="auto">
            <a:xfrm>
              <a:off x="3581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21"/>
            <p:cNvSpPr>
              <a:spLocks noChangeArrowheads="1"/>
            </p:cNvSpPr>
            <p:nvPr/>
          </p:nvSpPr>
          <p:spPr bwMode="auto">
            <a:xfrm>
              <a:off x="35814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10"/>
            <p:cNvSpPr>
              <a:spLocks noChangeArrowheads="1"/>
            </p:cNvSpPr>
            <p:nvPr/>
          </p:nvSpPr>
          <p:spPr bwMode="auto">
            <a:xfrm>
              <a:off x="48768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7"/>
            <p:cNvSpPr>
              <a:spLocks noChangeArrowheads="1"/>
            </p:cNvSpPr>
            <p:nvPr/>
          </p:nvSpPr>
          <p:spPr bwMode="auto">
            <a:xfrm>
              <a:off x="22860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0" name="Group 49"/>
          <p:cNvGrpSpPr/>
          <p:nvPr/>
        </p:nvGrpSpPr>
        <p:grpSpPr>
          <a:xfrm>
            <a:off x="7205134" y="3846286"/>
            <a:ext cx="1557866" cy="1335314"/>
            <a:chOff x="2286000" y="2590800"/>
            <a:chExt cx="3200400" cy="2743200"/>
          </a:xfrm>
        </p:grpSpPr>
        <p:sp>
          <p:nvSpPr>
            <p:cNvPr id="51" name="Oval 9"/>
            <p:cNvSpPr>
              <a:spLocks noChangeArrowheads="1"/>
            </p:cNvSpPr>
            <p:nvPr/>
          </p:nvSpPr>
          <p:spPr bwMode="auto">
            <a:xfrm>
              <a:off x="35814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51"/>
            <p:cNvSpPr>
              <a:spLocks noChangeArrowheads="1"/>
            </p:cNvSpPr>
            <p:nvPr/>
          </p:nvSpPr>
          <p:spPr bwMode="auto">
            <a:xfrm>
              <a:off x="4876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17"/>
            <p:cNvSpPr>
              <a:spLocks noChangeArrowheads="1"/>
            </p:cNvSpPr>
            <p:nvPr/>
          </p:nvSpPr>
          <p:spPr bwMode="auto">
            <a:xfrm>
              <a:off x="2286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18"/>
            <p:cNvSpPr>
              <a:spLocks noChangeArrowheads="1"/>
            </p:cNvSpPr>
            <p:nvPr/>
          </p:nvSpPr>
          <p:spPr bwMode="auto">
            <a:xfrm>
              <a:off x="3581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21"/>
            <p:cNvSpPr>
              <a:spLocks noChangeArrowheads="1"/>
            </p:cNvSpPr>
            <p:nvPr/>
          </p:nvSpPr>
          <p:spPr bwMode="auto">
            <a:xfrm>
              <a:off x="35814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0"/>
            <p:cNvSpPr>
              <a:spLocks noChangeArrowheads="1"/>
            </p:cNvSpPr>
            <p:nvPr/>
          </p:nvSpPr>
          <p:spPr bwMode="auto">
            <a:xfrm>
              <a:off x="48768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7"/>
            <p:cNvSpPr>
              <a:spLocks noChangeArrowheads="1"/>
            </p:cNvSpPr>
            <p:nvPr/>
          </p:nvSpPr>
          <p:spPr bwMode="auto">
            <a:xfrm>
              <a:off x="22860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8" name="Group 57"/>
          <p:cNvGrpSpPr/>
          <p:nvPr/>
        </p:nvGrpSpPr>
        <p:grpSpPr>
          <a:xfrm>
            <a:off x="457200" y="3846286"/>
            <a:ext cx="1557866" cy="1335314"/>
            <a:chOff x="2286000" y="2590800"/>
            <a:chExt cx="3200400" cy="2743200"/>
          </a:xfrm>
        </p:grpSpPr>
        <p:sp>
          <p:nvSpPr>
            <p:cNvPr id="59" name="Oval 9"/>
            <p:cNvSpPr>
              <a:spLocks noChangeArrowheads="1"/>
            </p:cNvSpPr>
            <p:nvPr/>
          </p:nvSpPr>
          <p:spPr bwMode="auto">
            <a:xfrm>
              <a:off x="35814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19"/>
            <p:cNvSpPr>
              <a:spLocks noChangeArrowheads="1"/>
            </p:cNvSpPr>
            <p:nvPr/>
          </p:nvSpPr>
          <p:spPr bwMode="auto">
            <a:xfrm>
              <a:off x="4876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17"/>
            <p:cNvSpPr>
              <a:spLocks noChangeArrowheads="1"/>
            </p:cNvSpPr>
            <p:nvPr/>
          </p:nvSpPr>
          <p:spPr bwMode="auto">
            <a:xfrm>
              <a:off x="2286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18"/>
            <p:cNvSpPr>
              <a:spLocks noChangeArrowheads="1"/>
            </p:cNvSpPr>
            <p:nvPr/>
          </p:nvSpPr>
          <p:spPr bwMode="auto">
            <a:xfrm>
              <a:off x="3581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21"/>
            <p:cNvSpPr>
              <a:spLocks noChangeArrowheads="1"/>
            </p:cNvSpPr>
            <p:nvPr/>
          </p:nvSpPr>
          <p:spPr bwMode="auto">
            <a:xfrm>
              <a:off x="35814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10"/>
            <p:cNvSpPr>
              <a:spLocks noChangeArrowheads="1"/>
            </p:cNvSpPr>
            <p:nvPr/>
          </p:nvSpPr>
          <p:spPr bwMode="auto">
            <a:xfrm>
              <a:off x="4876800" y="47244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7"/>
            <p:cNvSpPr>
              <a:spLocks noChangeArrowheads="1"/>
            </p:cNvSpPr>
            <p:nvPr/>
          </p:nvSpPr>
          <p:spPr bwMode="auto">
            <a:xfrm>
              <a:off x="2286000" y="2590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2" name="Rounded Rectangle 1"/>
          <p:cNvSpPr/>
          <p:nvPr/>
        </p:nvSpPr>
        <p:spPr>
          <a:xfrm>
            <a:off x="7162800" y="568712"/>
            <a:ext cx="1050265" cy="9900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381000" y="1121508"/>
            <a:ext cx="1676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990600" y="1640797"/>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2168351"/>
            <a:ext cx="1316386" cy="369332"/>
          </a:xfrm>
          <a:prstGeom prst="rect">
            <a:avLst/>
          </a:prstGeom>
          <a:noFill/>
        </p:spPr>
        <p:txBody>
          <a:bodyPr wrap="none" rtlCol="0">
            <a:spAutoFit/>
          </a:bodyPr>
          <a:lstStyle/>
          <a:p>
            <a:r>
              <a:rPr lang="en-US" b="1" dirty="0" smtClean="0"/>
              <a:t>2 + 3 + 2 = 7</a:t>
            </a:r>
            <a:endParaRPr lang="en-US" b="1" dirty="0"/>
          </a:p>
        </p:txBody>
      </p:sp>
      <p:sp>
        <p:nvSpPr>
          <p:cNvPr id="93" name="Rounded Rectangle 92"/>
          <p:cNvSpPr/>
          <p:nvPr/>
        </p:nvSpPr>
        <p:spPr>
          <a:xfrm rot="2423851">
            <a:off x="4280750" y="856212"/>
            <a:ext cx="1241583"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2423851">
            <a:off x="3536340" y="1111705"/>
            <a:ext cx="2052734"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851">
            <a:off x="3648495" y="1403617"/>
            <a:ext cx="1241583"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86200" y="2168351"/>
            <a:ext cx="1316386" cy="369332"/>
          </a:xfrm>
          <a:prstGeom prst="rect">
            <a:avLst/>
          </a:prstGeom>
          <a:noFill/>
        </p:spPr>
        <p:txBody>
          <a:bodyPr wrap="none" rtlCol="0">
            <a:spAutoFit/>
          </a:bodyPr>
          <a:lstStyle/>
          <a:p>
            <a:r>
              <a:rPr lang="en-US" b="1" dirty="0" smtClean="0"/>
              <a:t>2 + 3 + 2 = 7</a:t>
            </a:r>
            <a:endParaRPr lang="en-US" b="1" dirty="0"/>
          </a:p>
        </p:txBody>
      </p:sp>
      <p:sp>
        <p:nvSpPr>
          <p:cNvPr id="99" name="Rounded Rectangle 98"/>
          <p:cNvSpPr/>
          <p:nvPr/>
        </p:nvSpPr>
        <p:spPr>
          <a:xfrm>
            <a:off x="381000" y="603873"/>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788935" y="1102112"/>
            <a:ext cx="1050265" cy="9900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7315200" y="2168351"/>
            <a:ext cx="1316386" cy="369332"/>
          </a:xfrm>
          <a:prstGeom prst="rect">
            <a:avLst/>
          </a:prstGeom>
          <a:noFill/>
        </p:spPr>
        <p:txBody>
          <a:bodyPr wrap="none" rtlCol="0">
            <a:spAutoFit/>
          </a:bodyPr>
          <a:lstStyle/>
          <a:p>
            <a:r>
              <a:rPr lang="en-US" b="1" dirty="0" smtClean="0"/>
              <a:t>4 + 4 – 1 = 7</a:t>
            </a:r>
            <a:endParaRPr lang="en-US" b="1" dirty="0"/>
          </a:p>
        </p:txBody>
      </p:sp>
      <p:sp>
        <p:nvSpPr>
          <p:cNvPr id="105" name="Oval 9"/>
          <p:cNvSpPr>
            <a:spLocks noChangeArrowheads="1"/>
          </p:cNvSpPr>
          <p:nvPr/>
        </p:nvSpPr>
        <p:spPr bwMode="auto">
          <a:xfrm>
            <a:off x="1696107" y="3846286"/>
            <a:ext cx="296736" cy="296736"/>
          </a:xfrm>
          <a:prstGeom prst="ellipse">
            <a:avLst/>
          </a:prstGeom>
          <a:noFill/>
          <a:ln w="19050">
            <a:solidFill>
              <a:schemeClr val="tx1"/>
            </a:solidFill>
            <a:round/>
            <a:headEnd/>
            <a:tailEnd/>
          </a:ln>
        </p:spPr>
        <p:txBody>
          <a:bodyPr wrap="none" anchor="ctr"/>
          <a:lstStyle/>
          <a:p>
            <a:endParaRPr lang="en-US">
              <a:latin typeface="Calibri" pitchFamily="34" charset="0"/>
            </a:endParaRPr>
          </a:p>
        </p:txBody>
      </p:sp>
      <p:sp>
        <p:nvSpPr>
          <p:cNvPr id="106" name="Oval 9"/>
          <p:cNvSpPr>
            <a:spLocks noChangeArrowheads="1"/>
          </p:cNvSpPr>
          <p:nvPr/>
        </p:nvSpPr>
        <p:spPr bwMode="auto">
          <a:xfrm>
            <a:off x="457200" y="4884864"/>
            <a:ext cx="296736" cy="296736"/>
          </a:xfrm>
          <a:prstGeom prst="ellipse">
            <a:avLst/>
          </a:prstGeom>
          <a:noFill/>
          <a:ln w="19050">
            <a:solidFill>
              <a:schemeClr val="tx1"/>
            </a:solidFill>
            <a:round/>
            <a:headEnd/>
            <a:tailEnd/>
          </a:ln>
        </p:spPr>
        <p:txBody>
          <a:bodyPr wrap="none" anchor="ctr"/>
          <a:lstStyle/>
          <a:p>
            <a:endParaRPr lang="en-US">
              <a:latin typeface="Calibri" pitchFamily="34" charset="0"/>
            </a:endParaRPr>
          </a:p>
        </p:txBody>
      </p:sp>
      <p:sp>
        <p:nvSpPr>
          <p:cNvPr id="107" name="TextBox 106"/>
          <p:cNvSpPr txBox="1"/>
          <p:nvPr/>
        </p:nvSpPr>
        <p:spPr>
          <a:xfrm>
            <a:off x="685800" y="5345668"/>
            <a:ext cx="978153" cy="369332"/>
          </a:xfrm>
          <a:prstGeom prst="rect">
            <a:avLst/>
          </a:prstGeom>
          <a:noFill/>
        </p:spPr>
        <p:txBody>
          <a:bodyPr wrap="none" rtlCol="0">
            <a:spAutoFit/>
          </a:bodyPr>
          <a:lstStyle/>
          <a:p>
            <a:r>
              <a:rPr lang="en-US" b="1" dirty="0" smtClean="0"/>
              <a:t>9 – 2 = 7</a:t>
            </a:r>
            <a:endParaRPr lang="en-US" b="1" dirty="0"/>
          </a:p>
        </p:txBody>
      </p:sp>
      <p:cxnSp>
        <p:nvCxnSpPr>
          <p:cNvPr id="6" name="Straight Connector 5"/>
          <p:cNvCxnSpPr>
            <a:stCxn id="45" idx="2"/>
            <a:endCxn id="44" idx="6"/>
          </p:cNvCxnSpPr>
          <p:nvPr/>
        </p:nvCxnSpPr>
        <p:spPr>
          <a:xfrm>
            <a:off x="3810000" y="4513943"/>
            <a:ext cx="155786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43" idx="0"/>
          </p:cNvCxnSpPr>
          <p:nvPr/>
        </p:nvCxnSpPr>
        <p:spPr>
          <a:xfrm flipV="1">
            <a:off x="4588933" y="3846286"/>
            <a:ext cx="0" cy="13389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4127247" y="5337628"/>
            <a:ext cx="978153" cy="369332"/>
          </a:xfrm>
          <a:prstGeom prst="rect">
            <a:avLst/>
          </a:prstGeom>
          <a:noFill/>
        </p:spPr>
        <p:txBody>
          <a:bodyPr wrap="none" rtlCol="0">
            <a:spAutoFit/>
          </a:bodyPr>
          <a:lstStyle/>
          <a:p>
            <a:r>
              <a:rPr lang="en-US" b="1" dirty="0" smtClean="0"/>
              <a:t>5 + 2 = 7</a:t>
            </a:r>
            <a:endParaRPr lang="en-US" b="1" dirty="0"/>
          </a:p>
        </p:txBody>
      </p:sp>
      <p:grpSp>
        <p:nvGrpSpPr>
          <p:cNvPr id="34" name="Group 33"/>
          <p:cNvGrpSpPr/>
          <p:nvPr/>
        </p:nvGrpSpPr>
        <p:grpSpPr>
          <a:xfrm>
            <a:off x="7359307" y="3951112"/>
            <a:ext cx="778933" cy="704748"/>
            <a:chOff x="7353502" y="3957563"/>
            <a:chExt cx="778933" cy="704748"/>
          </a:xfrm>
        </p:grpSpPr>
        <p:cxnSp>
          <p:nvCxnSpPr>
            <p:cNvPr id="108" name="Straight Connector 107"/>
            <p:cNvCxnSpPr>
              <a:endCxn id="51" idx="6"/>
            </p:cNvCxnSpPr>
            <p:nvPr/>
          </p:nvCxnSpPr>
          <p:spPr>
            <a:xfrm>
              <a:off x="7391400" y="3994654"/>
              <a:ext cx="7410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53" idx="4"/>
            </p:cNvCxnSpPr>
            <p:nvPr/>
          </p:nvCxnSpPr>
          <p:spPr>
            <a:xfrm flipV="1">
              <a:off x="7353502" y="3957563"/>
              <a:ext cx="0" cy="7047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7991872" y="4474721"/>
            <a:ext cx="778933" cy="704748"/>
            <a:chOff x="7353502" y="2810935"/>
            <a:chExt cx="778933" cy="704748"/>
          </a:xfrm>
        </p:grpSpPr>
        <p:cxnSp>
          <p:nvCxnSpPr>
            <p:cNvPr id="111" name="Straight Connector 110"/>
            <p:cNvCxnSpPr/>
            <p:nvPr/>
          </p:nvCxnSpPr>
          <p:spPr>
            <a:xfrm>
              <a:off x="7391400" y="2848026"/>
              <a:ext cx="7410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7353502" y="2810935"/>
              <a:ext cx="0" cy="7047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7480047" y="5337628"/>
            <a:ext cx="1316386" cy="369332"/>
          </a:xfrm>
          <a:prstGeom prst="rect">
            <a:avLst/>
          </a:prstGeom>
          <a:noFill/>
        </p:spPr>
        <p:txBody>
          <a:bodyPr wrap="none" rtlCol="0">
            <a:spAutoFit/>
          </a:bodyPr>
          <a:lstStyle/>
          <a:p>
            <a:r>
              <a:rPr lang="en-US" b="1" dirty="0" smtClean="0"/>
              <a:t>3 + 3 + 1 = 7</a:t>
            </a:r>
            <a:endParaRPr lang="en-US" b="1" dirty="0"/>
          </a:p>
        </p:txBody>
      </p:sp>
    </p:spTree>
    <p:extLst>
      <p:ext uri="{BB962C8B-B14F-4D97-AF65-F5344CB8AC3E}">
        <p14:creationId xmlns:p14="http://schemas.microsoft.com/office/powerpoint/2010/main" val="36543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91" grpId="0" animBg="1"/>
      <p:bldP spid="92" grpId="0" animBg="1"/>
      <p:bldP spid="4" grpId="0"/>
      <p:bldP spid="93" grpId="0" animBg="1"/>
      <p:bldP spid="96" grpId="0" animBg="1"/>
      <p:bldP spid="97" grpId="0" animBg="1"/>
      <p:bldP spid="98" grpId="0"/>
      <p:bldP spid="99" grpId="0" animBg="1"/>
      <p:bldP spid="101" grpId="0" animBg="1"/>
      <p:bldP spid="102" grpId="0"/>
      <p:bldP spid="105" grpId="0" animBg="1"/>
      <p:bldP spid="106" grpId="0" animBg="1"/>
      <p:bldP spid="107" grpId="0"/>
      <p:bldP spid="100" grpId="0"/>
      <p:bldP spid="1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3628" y="2"/>
            <a:ext cx="5994666" cy="1304255"/>
          </a:xfrm>
        </p:spPr>
        <p:txBody>
          <a:bodyPr>
            <a:normAutofit fontScale="90000"/>
          </a:bodyPr>
          <a:lstStyle/>
          <a:p>
            <a:pPr algn="l"/>
            <a:r>
              <a:rPr lang="en-GB" dirty="0" smtClean="0">
                <a:latin typeface="SassoonCRInfant" panose="02010503020300020003" pitchFamily="2" charset="0"/>
              </a:rPr>
              <a:t/>
            </a:r>
            <a:br>
              <a:rPr lang="en-GB" dirty="0" smtClean="0">
                <a:latin typeface="SassoonCRInfant" panose="02010503020300020003" pitchFamily="2" charset="0"/>
              </a:rPr>
            </a:br>
            <a:r>
              <a:rPr lang="en-GB" dirty="0">
                <a:latin typeface="SassoonCRInfant" panose="02010503020300020003" pitchFamily="2" charset="0"/>
              </a:rPr>
              <a:t/>
            </a:r>
            <a:br>
              <a:rPr lang="en-GB" dirty="0">
                <a:latin typeface="SassoonCRInfant" panose="02010503020300020003" pitchFamily="2" charset="0"/>
              </a:rPr>
            </a:br>
            <a:r>
              <a:rPr lang="en-GB" cap="none" dirty="0">
                <a:solidFill>
                  <a:schemeClr val="accent6">
                    <a:lumMod val="75000"/>
                  </a:schemeClr>
                </a:solidFill>
                <a:latin typeface="SassoonCRInfant" panose="02010503020300020003" pitchFamily="2" charset="0"/>
              </a:rPr>
              <a:t>M</a:t>
            </a:r>
            <a:r>
              <a:rPr lang="en-GB" cap="none" dirty="0" smtClean="0">
                <a:solidFill>
                  <a:schemeClr val="accent6">
                    <a:lumMod val="75000"/>
                  </a:schemeClr>
                </a:solidFill>
                <a:latin typeface="SassoonCRInfant" panose="02010503020300020003" pitchFamily="2" charset="0"/>
              </a:rPr>
              <a:t>athematics  </a:t>
            </a:r>
            <a:br>
              <a:rPr lang="en-GB" cap="none" dirty="0" smtClean="0">
                <a:solidFill>
                  <a:schemeClr val="accent6">
                    <a:lumMod val="75000"/>
                  </a:schemeClr>
                </a:solidFill>
                <a:latin typeface="SassoonCRInfant" panose="02010503020300020003" pitchFamily="2" charset="0"/>
              </a:rPr>
            </a:br>
            <a:r>
              <a:rPr lang="en-GB" cap="none" dirty="0" smtClean="0">
                <a:solidFill>
                  <a:schemeClr val="accent6">
                    <a:lumMod val="75000"/>
                  </a:schemeClr>
                </a:solidFill>
                <a:latin typeface="SassoonCRInfant" panose="02010503020300020003" pitchFamily="2" charset="0"/>
              </a:rPr>
              <a:t>Position and Movement</a:t>
            </a:r>
            <a:r>
              <a:rPr lang="en-GB" dirty="0" smtClean="0">
                <a:solidFill>
                  <a:schemeClr val="accent6">
                    <a:lumMod val="75000"/>
                  </a:schemeClr>
                </a:solidFill>
                <a:latin typeface="SassoonCRInfant" panose="02010503020300020003" pitchFamily="2" charset="0"/>
              </a:rPr>
              <a:t/>
            </a:r>
            <a:br>
              <a:rPr lang="en-GB" dirty="0" smtClean="0">
                <a:solidFill>
                  <a:schemeClr val="accent6">
                    <a:lumMod val="75000"/>
                  </a:schemeClr>
                </a:solidFill>
                <a:latin typeface="SassoonCRInfant" panose="02010503020300020003" pitchFamily="2" charset="0"/>
              </a:rPr>
            </a:br>
            <a:r>
              <a:rPr lang="en-GB" dirty="0" smtClean="0">
                <a:solidFill>
                  <a:schemeClr val="accent6">
                    <a:lumMod val="75000"/>
                  </a:schemeClr>
                </a:solidFill>
                <a:latin typeface="SassoonCRInfant" panose="02010503020300020003" pitchFamily="2" charset="0"/>
              </a:rPr>
              <a:t/>
            </a:r>
            <a:br>
              <a:rPr lang="en-GB" dirty="0" smtClean="0">
                <a:solidFill>
                  <a:schemeClr val="accent6">
                    <a:lumMod val="75000"/>
                  </a:schemeClr>
                </a:solidFill>
                <a:latin typeface="SassoonCRInfant" panose="02010503020300020003" pitchFamily="2" charset="0"/>
              </a:rPr>
            </a:br>
            <a:endParaRPr lang="en-GB" sz="2000" dirty="0">
              <a:solidFill>
                <a:schemeClr val="accent6">
                  <a:lumMod val="75000"/>
                </a:schemeClr>
              </a:solidFill>
              <a:latin typeface="SassoonCRInfant" panose="02010503020300020003" pitchFamily="2" charset="0"/>
            </a:endParaRPr>
          </a:p>
        </p:txBody>
      </p:sp>
      <p:sp>
        <p:nvSpPr>
          <p:cNvPr id="2" name="Content Placeholder 1"/>
          <p:cNvSpPr>
            <a:spLocks noGrp="1"/>
          </p:cNvSpPr>
          <p:nvPr>
            <p:ph idx="1"/>
          </p:nvPr>
        </p:nvSpPr>
        <p:spPr>
          <a:xfrm>
            <a:off x="715192" y="1750657"/>
            <a:ext cx="7524206" cy="3304669"/>
          </a:xfrm>
        </p:spPr>
        <p:txBody>
          <a:bodyPr>
            <a:normAutofit/>
          </a:bodyPr>
          <a:lstStyle/>
          <a:p>
            <a:pPr marL="0" indent="0">
              <a:buNone/>
            </a:pPr>
            <a:r>
              <a:rPr lang="en-GB" sz="2200" dirty="0">
                <a:latin typeface="SassoonCRInfant" panose="02010503020300020003" pitchFamily="2" charset="0"/>
              </a:rPr>
              <a:t>L.I – I can follow instructions and understand positional language.</a:t>
            </a:r>
          </a:p>
          <a:p>
            <a:pPr marL="0" indent="0">
              <a:buNone/>
            </a:pPr>
            <a:r>
              <a:rPr lang="en-GB" sz="2200" dirty="0">
                <a:solidFill>
                  <a:srgbClr val="FF0000"/>
                </a:solidFill>
                <a:latin typeface="SassoonCRInfant" panose="02010503020300020003" pitchFamily="2" charset="0"/>
              </a:rPr>
              <a:t>Watch  </a:t>
            </a:r>
            <a:r>
              <a:rPr lang="en-GB" sz="2200" dirty="0" smtClean="0">
                <a:latin typeface="SassoonCRInfant" panose="02010503020300020003" pitchFamily="2" charset="0"/>
              </a:rPr>
              <a:t>-</a:t>
            </a:r>
            <a:r>
              <a:rPr lang="en-GB" sz="2400" dirty="0" smtClean="0">
                <a:hlinkClick r:id="rId2"/>
              </a:rPr>
              <a:t>https</a:t>
            </a:r>
            <a:r>
              <a:rPr lang="en-GB" sz="2400" dirty="0">
                <a:hlinkClick r:id="rId2"/>
              </a:rPr>
              <a:t>://learnenglishkids.britishcouncil.org/short-stories/the-treasure-map</a:t>
            </a:r>
            <a:endParaRPr lang="en-GB" sz="2400" dirty="0"/>
          </a:p>
          <a:p>
            <a:pPr marL="0" indent="0">
              <a:buNone/>
            </a:pPr>
            <a:r>
              <a:rPr lang="en-GB" sz="2200" dirty="0">
                <a:solidFill>
                  <a:srgbClr val="FF0000"/>
                </a:solidFill>
                <a:latin typeface="SassoonCRInfant" panose="02010503020300020003" pitchFamily="2" charset="0"/>
              </a:rPr>
              <a:t>Position and Movement workbook </a:t>
            </a:r>
            <a:r>
              <a:rPr lang="en-GB" sz="2200" dirty="0">
                <a:latin typeface="SassoonCRInfant" panose="02010503020300020003" pitchFamily="2" charset="0"/>
              </a:rPr>
              <a:t>– Complete page </a:t>
            </a:r>
            <a:r>
              <a:rPr lang="en-GB" sz="2200" dirty="0" smtClean="0">
                <a:latin typeface="SassoonCRInfant" panose="02010503020300020003" pitchFamily="2" charset="0"/>
              </a:rPr>
              <a:t>308 ‘Showing a Journey’ </a:t>
            </a:r>
            <a:r>
              <a:rPr lang="en-GB" sz="2200" dirty="0">
                <a:latin typeface="SassoonCRInfant" panose="02010503020300020003" pitchFamily="2" charset="0"/>
              </a:rPr>
              <a:t>in your workbook.</a:t>
            </a:r>
          </a:p>
          <a:p>
            <a:pPr marL="0" indent="0">
              <a:buNone/>
            </a:pPr>
            <a:endParaRPr lang="en-GB" sz="7200" dirty="0">
              <a:solidFill>
                <a:srgbClr val="FF0000"/>
              </a:solidFill>
              <a:latin typeface="SassoonCRInfant" panose="02010503020300020003" pitchFamily="2" charset="0"/>
            </a:endParaRPr>
          </a:p>
          <a:p>
            <a:pPr marL="0" indent="0">
              <a:buNone/>
            </a:pPr>
            <a:endParaRPr lang="en-GB" cap="none" dirty="0">
              <a:latin typeface="Comic Sans MS" panose="030F0702030302020204" pitchFamily="66" charset="0"/>
            </a:endParaRPr>
          </a:p>
        </p:txBody>
      </p:sp>
      <p:sp>
        <p:nvSpPr>
          <p:cNvPr id="5" name="TextBox 4"/>
          <p:cNvSpPr txBox="1"/>
          <p:nvPr/>
        </p:nvSpPr>
        <p:spPr>
          <a:xfrm>
            <a:off x="578032" y="4180115"/>
            <a:ext cx="4318004" cy="2369880"/>
          </a:xfrm>
          <a:prstGeom prst="rect">
            <a:avLst/>
          </a:prstGeom>
          <a:noFill/>
        </p:spPr>
        <p:txBody>
          <a:bodyPr wrap="square" rtlCol="0">
            <a:spAutoFit/>
          </a:bodyPr>
          <a:lstStyle/>
          <a:p>
            <a:r>
              <a:rPr lang="en-GB" sz="2400" dirty="0">
                <a:latin typeface="SassoonCRInfant" panose="02010503020300020003" pitchFamily="2" charset="0"/>
              </a:rPr>
              <a:t>Try playing this direction </a:t>
            </a:r>
            <a:r>
              <a:rPr lang="en-GB" sz="2400" dirty="0" smtClean="0">
                <a:latin typeface="SassoonCRInfant" panose="02010503020300020003" pitchFamily="2" charset="0"/>
              </a:rPr>
              <a:t> game again.</a:t>
            </a:r>
            <a:endParaRPr lang="en-GB" sz="2400" dirty="0">
              <a:latin typeface="SassoonCRInfant" panose="02010503020300020003" pitchFamily="2" charset="0"/>
            </a:endParaRPr>
          </a:p>
          <a:p>
            <a:r>
              <a:rPr lang="en-GB" sz="2000" dirty="0">
                <a:latin typeface="SassoonCRInfant" panose="02010503020300020003" pitchFamily="2" charset="0"/>
                <a:hlinkClick r:id="rId3"/>
              </a:rPr>
              <a:t>https://</a:t>
            </a:r>
            <a:r>
              <a:rPr lang="en-GB" sz="2000" dirty="0" smtClean="0">
                <a:latin typeface="SassoonCRInfant" panose="02010503020300020003" pitchFamily="2" charset="0"/>
                <a:hlinkClick r:id="rId3"/>
              </a:rPr>
              <a:t>learnenglishkids.britishcouncil.org/word-games/directions</a:t>
            </a:r>
            <a:endParaRPr lang="en-GB" sz="2000" dirty="0" smtClean="0">
              <a:latin typeface="SassoonCRInfant" panose="02010503020300020003" pitchFamily="2" charset="0"/>
            </a:endParaRPr>
          </a:p>
          <a:p>
            <a:r>
              <a:rPr lang="en-GB" sz="2000" dirty="0" smtClean="0">
                <a:solidFill>
                  <a:srgbClr val="FF0000"/>
                </a:solidFill>
                <a:latin typeface="SassoonCRInfant" panose="02010503020300020003" pitchFamily="2" charset="0"/>
              </a:rPr>
              <a:t>Using your direction words can you send someone successfully to another room or part of your garden?</a:t>
            </a:r>
            <a:endParaRPr lang="en-GB" sz="2000" dirty="0">
              <a:solidFill>
                <a:srgbClr val="FF0000"/>
              </a:solidFill>
              <a:latin typeface="SassoonCRInfant" panose="02010503020300020003" pitchFamily="2" charset="0"/>
            </a:endParaRPr>
          </a:p>
        </p:txBody>
      </p:sp>
      <p:cxnSp>
        <p:nvCxnSpPr>
          <p:cNvPr id="8" name="Straight Arrow Connector 7"/>
          <p:cNvCxnSpPr/>
          <p:nvPr/>
        </p:nvCxnSpPr>
        <p:spPr>
          <a:xfrm>
            <a:off x="3761910" y="2963389"/>
            <a:ext cx="1620180" cy="1370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Y1 position and direction activity | Teaching Resources"/>
          <p:cNvPicPr>
            <a:picLocks noChangeAspect="1" noChangeArrowheads="1"/>
          </p:cNvPicPr>
          <p:nvPr/>
        </p:nvPicPr>
        <p:blipFill rotWithShape="1">
          <a:blip r:embed="rId4">
            <a:extLst>
              <a:ext uri="{28A0092B-C50C-407E-A947-70E740481C1C}">
                <a14:useLocalDpi xmlns:a14="http://schemas.microsoft.com/office/drawing/2010/main" val="0"/>
              </a:ext>
            </a:extLst>
          </a:blip>
          <a:srcRect t="63958"/>
          <a:stretch/>
        </p:blipFill>
        <p:spPr bwMode="auto">
          <a:xfrm>
            <a:off x="6588224" y="114309"/>
            <a:ext cx="2016224" cy="11110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9" y="3861049"/>
            <a:ext cx="1924376" cy="256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982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500</Words>
  <Application>Microsoft Office PowerPoint</Application>
  <PresentationFormat>On-screen Show (4:3)</PresentationFormat>
  <Paragraphs>75</Paragraphs>
  <Slides>12</Slides>
  <Notes>2</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Wednesday 10th of June</vt:lpstr>
      <vt:lpstr>Literacy L.I. I can recognise words which contain this sound.</vt:lpstr>
      <vt:lpstr>Reading</vt:lpstr>
      <vt:lpstr>Today’s Story </vt:lpstr>
      <vt:lpstr>Hopes and Dreams</vt:lpstr>
      <vt:lpstr>Hopes and Dreams</vt:lpstr>
      <vt:lpstr>Numeracy – Warm Up </vt:lpstr>
      <vt:lpstr>PowerPoint Presentation</vt:lpstr>
      <vt:lpstr>  Mathematics   Position and Movement  </vt:lpstr>
      <vt:lpstr>PowerPoint Presentation</vt:lpstr>
      <vt:lpstr>Relax and exercise with Cosmic Kids https://www.youtube.com/watch?v=pT-s1-phgxs</vt:lpstr>
      <vt:lpstr> I hope you have enjoyed today’s learning and managed to go outdoors to play.</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Stanners</dc:creator>
  <cp:lastModifiedBy>Jane Stanners</cp:lastModifiedBy>
  <cp:revision>23</cp:revision>
  <dcterms:created xsi:type="dcterms:W3CDTF">2020-06-09T07:36:30Z</dcterms:created>
  <dcterms:modified xsi:type="dcterms:W3CDTF">2020-06-09T19:33:54Z</dcterms:modified>
</cp:coreProperties>
</file>