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1"/>
  </p:notesMasterIdLst>
  <p:sldIdLst>
    <p:sldId id="256" r:id="rId2"/>
    <p:sldId id="257" r:id="rId3"/>
    <p:sldId id="258" r:id="rId4"/>
    <p:sldId id="263" r:id="rId5"/>
    <p:sldId id="259" r:id="rId6"/>
    <p:sldId id="260" r:id="rId7"/>
    <p:sldId id="264" r:id="rId8"/>
    <p:sldId id="265" r:id="rId9"/>
    <p:sldId id="261"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82"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80517959ec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80517959ec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80517959e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80517959e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80517959ec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80517959ec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80517959ec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80517959ec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80517959ec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80517959ec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hyperlink" Target="https://www.teachyourmonstertoread.com/" TargetMode="External"/><Relationship Id="rId18" Type="http://schemas.openxmlformats.org/officeDocument/2006/relationships/image" Target="../media/image11.pn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hyperlink" Target="https://appuk.idlsgroup.com/#/login" TargetMode="External"/><Relationship Id="rId2" Type="http://schemas.openxmlformats.org/officeDocument/2006/relationships/notesSlide" Target="../notesSlides/notesSlide1.xml"/><Relationship Id="rId16" Type="http://schemas.openxmlformats.org/officeDocument/2006/relationships/image" Target="../media/image10.png"/><Relationship Id="rId20" Type="http://schemas.openxmlformats.org/officeDocument/2006/relationships/image" Target="../media/image12.png"/><Relationship Id="rId1" Type="http://schemas.openxmlformats.org/officeDocument/2006/relationships/slideLayout" Target="../slideLayouts/slideLayout11.xml"/><Relationship Id="rId6" Type="http://schemas.openxmlformats.org/officeDocument/2006/relationships/image" Target="../media/image4.png"/><Relationship Id="rId11" Type="http://schemas.openxmlformats.org/officeDocument/2006/relationships/hyperlink" Target="https://www.getepic.com/" TargetMode="External"/><Relationship Id="rId5" Type="http://schemas.openxmlformats.org/officeDocument/2006/relationships/image" Target="../media/image3.png"/><Relationship Id="rId15" Type="http://schemas.openxmlformats.org/officeDocument/2006/relationships/hyperlink" Target="https://blogs.glowscotland.org.uk/wl/stanthonypsblog/category/primary-4-5/" TargetMode="External"/><Relationship Id="rId10" Type="http://schemas.openxmlformats.org/officeDocument/2006/relationships/image" Target="../media/image7.png"/><Relationship Id="rId19" Type="http://schemas.openxmlformats.org/officeDocument/2006/relationships/hyperlink" Target="https://www.doorwayonline.org.uk/activities/speller/" TargetMode="External"/><Relationship Id="rId4" Type="http://schemas.openxmlformats.org/officeDocument/2006/relationships/image" Target="../media/image2.jpg"/><Relationship Id="rId9" Type="http://schemas.openxmlformats.org/officeDocument/2006/relationships/hyperlink" Target="https://www.sumdog.com/user/sign_in?_ga=2.173771171.1069118646.1589645397-293771469.1582490612" TargetMode="External"/><Relationship Id="rId1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8" Type="http://schemas.openxmlformats.org/officeDocument/2006/relationships/hyperlink" Target="https://www.youtube.com/user/CosmicKidsYoga" TargetMode="External"/><Relationship Id="rId3" Type="http://schemas.openxmlformats.org/officeDocument/2006/relationships/image" Target="../media/image2.jpg"/><Relationship Id="rId7" Type="http://schemas.openxmlformats.org/officeDocument/2006/relationships/image" Target="../media/image19.jpeg"/><Relationship Id="rId2" Type="http://schemas.openxmlformats.org/officeDocument/2006/relationships/image" Target="../media/image13.jpg"/><Relationship Id="rId1" Type="http://schemas.openxmlformats.org/officeDocument/2006/relationships/slideLayout" Target="../slideLayouts/slideLayout11.xml"/><Relationship Id="rId6" Type="http://schemas.openxmlformats.org/officeDocument/2006/relationships/hyperlink" Target="https://www.youtube.com/user/mosetsanagape/videos" TargetMode="External"/><Relationship Id="rId5" Type="http://schemas.openxmlformats.org/officeDocument/2006/relationships/image" Target="../media/image18.jpeg"/><Relationship Id="rId10" Type="http://schemas.openxmlformats.org/officeDocument/2006/relationships/image" Target="../media/image21.png"/><Relationship Id="rId4" Type="http://schemas.openxmlformats.org/officeDocument/2006/relationships/hyperlink" Target="https://www.youtube.com/channel/UCAxW1XT0iEJo0TYlRfn6rYQ" TargetMode="External"/><Relationship Id="rId9" Type="http://schemas.openxmlformats.org/officeDocument/2006/relationships/image" Target="../media/image20.jpeg"/></Relationships>
</file>

<file path=ppt/slides/_rels/slide5.xml.rels><?xml version="1.0" encoding="UTF-8" standalone="yes"?>
<Relationships xmlns="http://schemas.openxmlformats.org/package/2006/relationships"><Relationship Id="rId8" Type="http://schemas.openxmlformats.org/officeDocument/2006/relationships/hyperlink" Target="https://glowscotland.sharepoint.com/sites/Primary5105/Shared%20Documents/Forms/AllItems.aspx?FolderCTID=0x01200015072989F414C74FB6683389261691DF&amp;id=%2Fsites%2FPrimary5105%2FShared%20Documents%2FGeneral%2FReading%2FDavid%20Walliams%2FWednesday%2010th%20June%202020%2FMaking%20a%20courage%20jar%2Epdf&amp;parent=%2Fsites%2FPrimary5105%2FShared%20Documents%2FGeneral%2FReading%2FDavid%20Walliams%2FWednesday%2010th%20June%202020" TargetMode="External"/><Relationship Id="rId13" Type="http://schemas.openxmlformats.org/officeDocument/2006/relationships/hyperlink" Target="https://glowscotland.sharepoint.com/sites/Primary5105/Shared%20Documents/Forms/AllItems.aspx?FolderCTID=0x01200015072989F414C74FB6683389261691DF&amp;id=%2Fsites%2FPrimary5105%2FShared%20Documents%2FGeneral%2FSpelling%2FPrimary%205%2FWednesday%2010th%20June%202020%2Fstory%20of%20ch%20%28extension%29%2Ejpeg&amp;parent=%2Fsites%2FPrimary5105%2FShared%20Documents%2FGeneral%2FSpelling%2FPrimary%205%2FWednesday%2010th%20June%202020" TargetMode="External"/><Relationship Id="rId18" Type="http://schemas.openxmlformats.org/officeDocument/2006/relationships/hyperlink" Target="https://glowscotland.sharepoint.com/sites/Primary5105/Shared%20Documents/Forms/AllItems.aspx?FolderCTID=0x01200015072989F414C74FB6683389261691DF&amp;id=%2Fsites%2FPrimary5105%2FShared%20Documents%2FGeneral%2FReading%2FTom%20Fletcher%2FWednesday%2010th%20June%202020%2FChapter%202%20%2D%20Visualiser%2Epdf&amp;parent=%2Fsites%2FPrimary5105%2FShared%20Documents%2FGeneral%2FReading%2FTom%20Fletcher%2FWednesday%2010th%20June%202020" TargetMode="External"/><Relationship Id="rId3" Type="http://schemas.openxmlformats.org/officeDocument/2006/relationships/image" Target="../media/image13.jpg"/><Relationship Id="rId7" Type="http://schemas.openxmlformats.org/officeDocument/2006/relationships/hyperlink" Target="https://glowscotland.sharepoint.com/sites/Primary5105/_layouts/15/Doc.aspx?sourcedoc=%7B60CCE37B-7089-41EC-8F04-E4E59F9C0A5C%7D&amp;file=t-l-53376-the-making-of-milton-story-powerpoint_ver_4.ppt&amp;action=edit&amp;mobileredirect=true&amp;CT=1591597094703&amp;OR=ItemsView" TargetMode="External"/><Relationship Id="rId12" Type="http://schemas.openxmlformats.org/officeDocument/2006/relationships/hyperlink" Target="https://glowscotland.sharepoint.com/sites/Primary5105/Shared%20Documents/Forms/AllItems.aspx?FolderCTID=0x01200015072989F414C74FB6683389261691DF&amp;id=%2Fsites%2FPrimary5105%2FShared%20Documents%2FGeneral%2FSpelling%2FPrimary%204%2FWednesday%2010th%20June%202020%2Fstory%20of%20oo%20%28extension%29%2Ejpeg&amp;parent=%2Fsites%2FPrimary5105%2FShared%20Documents%2FGeneral%2FSpelling%2FPrimary%204%2FWednesday%2010th%20June%202020" TargetMode="External"/><Relationship Id="rId17" Type="http://schemas.openxmlformats.org/officeDocument/2006/relationships/image" Target="../media/image25.png"/><Relationship Id="rId2" Type="http://schemas.openxmlformats.org/officeDocument/2006/relationships/notesSlide" Target="../notesSlides/notesSlide4.xml"/><Relationship Id="rId16" Type="http://schemas.openxmlformats.org/officeDocument/2006/relationships/image" Target="../media/image8.png"/><Relationship Id="rId1" Type="http://schemas.openxmlformats.org/officeDocument/2006/relationships/slideLayout" Target="../slideLayouts/slideLayout11.xml"/><Relationship Id="rId6" Type="http://schemas.openxmlformats.org/officeDocument/2006/relationships/hyperlink" Target="https://glowscotland.sharepoint.com/:w:/r/sites/Primary5105/_layouts/15/Doc.aspx?sourcedoc=%7B3BE326D4-9596-456B-827C-F2D6297973E5%7D&amp;file=ow%20(owl)%20common%20words.docx&amp;action=default&amp;mobileredirect=true" TargetMode="External"/><Relationship Id="rId11" Type="http://schemas.openxmlformats.org/officeDocument/2006/relationships/image" Target="../media/image24.jpg"/><Relationship Id="rId5" Type="http://schemas.openxmlformats.org/officeDocument/2006/relationships/hyperlink" Target="https://glowscotland.sharepoint.com/sites/Primary5105/Shared%20Documents/Forms/AllItems.aspx?FolderCTID=0x01200015072989F414C74FB6683389261691DF&amp;id=%2Fsites%2FPrimary5105%2FShared%20Documents%2FGeneral%2FSpelling%2FDavid%20Walliams%2FMonday%208th%20June%202020%2Fow%20%28owl%29%20phoneme%20board%2Ejpeg&amp;parent=%2Fsites%2FPrimary5105%2FShared%20Documents%2FGeneral%2FSpelling%2FDavid%20Walliams%2FMonday%208th%20June%202020" TargetMode="External"/><Relationship Id="rId15" Type="http://schemas.openxmlformats.org/officeDocument/2006/relationships/hyperlink" Target="https://www.getepic.com/" TargetMode="External"/><Relationship Id="rId10" Type="http://schemas.openxmlformats.org/officeDocument/2006/relationships/image" Target="../media/image23.jpg"/><Relationship Id="rId4" Type="http://schemas.openxmlformats.org/officeDocument/2006/relationships/image" Target="../media/image2.jpg"/><Relationship Id="rId9" Type="http://schemas.openxmlformats.org/officeDocument/2006/relationships/image" Target="../media/image22.jpg"/><Relationship Id="rId14" Type="http://schemas.openxmlformats.org/officeDocument/2006/relationships/hyperlink" Target="https://glowscotland.sharepoint.com/sites/Primary5105/Shared%20Documents/Forms/AllItems.aspx?FolderCTID=0x01200015072989F414C74FB6683389261691DF&amp;id=%2Fsites%2FPrimary5105%2FShared%20Documents%2FGeneral%2FReading%2FRoald%20Dahl%2FWednesday%2010th%20June%202020%2FPrior%20Knowledge%2Epdf&amp;parent=%2Fsites%2FPrimary5105%2FShared%20Documents%2FGeneral%2FReading%2FRoald%20Dahl%2FWednesday%2010th%20June%202020"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hyperlink" Target="https://whiterosemaths.com/homelearning/year-5/" TargetMode="External"/><Relationship Id="rId3" Type="http://schemas.openxmlformats.org/officeDocument/2006/relationships/image" Target="../media/image13.jpg"/><Relationship Id="rId7" Type="http://schemas.openxmlformats.org/officeDocument/2006/relationships/hyperlink" Target="https://www.bbc.co.uk/bitesize/articles/zbcnf4j" TargetMode="External"/><Relationship Id="rId12" Type="http://schemas.openxmlformats.org/officeDocument/2006/relationships/image" Target="../media/image29.png"/><Relationship Id="rId17" Type="http://schemas.openxmlformats.org/officeDocument/2006/relationships/image" Target="../media/image31.png"/><Relationship Id="rId2" Type="http://schemas.openxmlformats.org/officeDocument/2006/relationships/notesSlide" Target="../notesSlides/notesSlide5.xml"/><Relationship Id="rId16" Type="http://schemas.openxmlformats.org/officeDocument/2006/relationships/image" Target="../media/image11.png"/><Relationship Id="rId1" Type="http://schemas.openxmlformats.org/officeDocument/2006/relationships/slideLayout" Target="../slideLayouts/slideLayout11.xml"/><Relationship Id="rId6" Type="http://schemas.openxmlformats.org/officeDocument/2006/relationships/image" Target="../media/image27.png"/><Relationship Id="rId11" Type="http://schemas.openxmlformats.org/officeDocument/2006/relationships/hyperlink" Target="https://play.ttrockstars.com/auth/school/student/79128" TargetMode="External"/><Relationship Id="rId5" Type="http://schemas.openxmlformats.org/officeDocument/2006/relationships/hyperlink" Target="https://glowscotland.sharepoint.com/sites/Primary5105/Shared%20Documents/Forms/AllItems.aspx?FolderCTID=0x01200015072989F414C74FB6683389261691DF&amp;id=%2Fsites%2FPrimary5105%2FShared%20Documents%2FGeneral%2FMaths%2FLength%2FTriangles%2FWednesday%2010%20June%202020%2FEstimating%20Length%2Epdf&amp;parent=%2Fsites%2FPrimary5105%2FShared%20Documents%2FGeneral%2FMaths%2FLength%2FTriangles%2FWednesday%2010%20June%202020" TargetMode="External"/><Relationship Id="rId15" Type="http://schemas.openxmlformats.org/officeDocument/2006/relationships/hyperlink" Target="https://appuk.idlsgroup.com/#/login" TargetMode="External"/><Relationship Id="rId10" Type="http://schemas.openxmlformats.org/officeDocument/2006/relationships/image" Target="../media/image7.png"/><Relationship Id="rId4" Type="http://schemas.openxmlformats.org/officeDocument/2006/relationships/image" Target="../media/image26.jpg"/><Relationship Id="rId9" Type="http://schemas.openxmlformats.org/officeDocument/2006/relationships/hyperlink" Target="https://www.sumdog.com/user/sign_in?_ga=2.173771171.1069118646.1589645397-293771469.1582490612" TargetMode="External"/><Relationship Id="rId1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3.jpg"/><Relationship Id="rId1" Type="http://schemas.openxmlformats.org/officeDocument/2006/relationships/slideLayout" Target="../slideLayouts/slideLayout11.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3.jpg"/><Relationship Id="rId1" Type="http://schemas.openxmlformats.org/officeDocument/2006/relationships/slideLayout" Target="../slideLayouts/slideLayout11.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38.png"/><Relationship Id="rId4"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a:blip r:embed="rId4">
            <a:alphaModFix/>
          </a:blip>
          <a:stretch>
            <a:fillRect/>
          </a:stretch>
        </p:blipFill>
        <p:spPr>
          <a:xfrm>
            <a:off x="3306825" y="423625"/>
            <a:ext cx="3821875" cy="2328950"/>
          </a:xfrm>
          <a:prstGeom prst="rect">
            <a:avLst/>
          </a:prstGeom>
          <a:noFill/>
          <a:ln>
            <a:noFill/>
          </a:ln>
        </p:spPr>
      </p:pic>
      <p:pic>
        <p:nvPicPr>
          <p:cNvPr id="55" name="Google Shape;55;p13"/>
          <p:cNvPicPr preferRelativeResize="0"/>
          <p:nvPr/>
        </p:nvPicPr>
        <p:blipFill>
          <a:blip r:embed="rId5">
            <a:alphaModFix/>
          </a:blip>
          <a:stretch>
            <a:fillRect/>
          </a:stretch>
        </p:blipFill>
        <p:spPr>
          <a:xfrm>
            <a:off x="5840300" y="2011475"/>
            <a:ext cx="3303695" cy="2557699"/>
          </a:xfrm>
          <a:prstGeom prst="rect">
            <a:avLst/>
          </a:prstGeom>
          <a:noFill/>
          <a:ln>
            <a:noFill/>
          </a:ln>
        </p:spPr>
      </p:pic>
      <p:pic>
        <p:nvPicPr>
          <p:cNvPr id="56" name="Google Shape;56;p13"/>
          <p:cNvPicPr preferRelativeResize="0"/>
          <p:nvPr/>
        </p:nvPicPr>
        <p:blipFill>
          <a:blip r:embed="rId6">
            <a:alphaModFix/>
          </a:blip>
          <a:stretch>
            <a:fillRect/>
          </a:stretch>
        </p:blipFill>
        <p:spPr>
          <a:xfrm>
            <a:off x="7244800" y="192575"/>
            <a:ext cx="1002875" cy="1002875"/>
          </a:xfrm>
          <a:prstGeom prst="rect">
            <a:avLst/>
          </a:prstGeom>
          <a:noFill/>
          <a:ln>
            <a:noFill/>
          </a:ln>
        </p:spPr>
      </p:pic>
      <p:pic>
        <p:nvPicPr>
          <p:cNvPr id="57" name="Google Shape;57;p13"/>
          <p:cNvPicPr preferRelativeResize="0"/>
          <p:nvPr/>
        </p:nvPicPr>
        <p:blipFill>
          <a:blip r:embed="rId7">
            <a:alphaModFix/>
          </a:blip>
          <a:stretch>
            <a:fillRect/>
          </a:stretch>
        </p:blipFill>
        <p:spPr>
          <a:xfrm>
            <a:off x="-388375" y="61950"/>
            <a:ext cx="3956400" cy="3956400"/>
          </a:xfrm>
          <a:prstGeom prst="rect">
            <a:avLst/>
          </a:prstGeom>
          <a:noFill/>
          <a:ln>
            <a:noFill/>
          </a:ln>
        </p:spPr>
      </p:pic>
      <p:pic>
        <p:nvPicPr>
          <p:cNvPr id="58" name="Google Shape;58;p13" descr="Bitmoji Image"/>
          <p:cNvPicPr preferRelativeResize="0"/>
          <p:nvPr/>
        </p:nvPicPr>
        <p:blipFill>
          <a:blip r:embed="rId8">
            <a:alphaModFix/>
          </a:blip>
          <a:stretch>
            <a:fillRect/>
          </a:stretch>
        </p:blipFill>
        <p:spPr>
          <a:xfrm>
            <a:off x="5921050" y="1145275"/>
            <a:ext cx="3790950" cy="3790950"/>
          </a:xfrm>
          <a:prstGeom prst="rect">
            <a:avLst/>
          </a:prstGeom>
          <a:noFill/>
          <a:ln>
            <a:noFill/>
          </a:ln>
        </p:spPr>
      </p:pic>
      <p:pic>
        <p:nvPicPr>
          <p:cNvPr id="59" name="Google Shape;59;p13">
            <a:hlinkClick r:id="rId9"/>
          </p:cNvPr>
          <p:cNvPicPr preferRelativeResize="0"/>
          <p:nvPr/>
        </p:nvPicPr>
        <p:blipFill>
          <a:blip r:embed="rId10">
            <a:alphaModFix/>
          </a:blip>
          <a:stretch>
            <a:fillRect/>
          </a:stretch>
        </p:blipFill>
        <p:spPr>
          <a:xfrm>
            <a:off x="723300" y="1374238"/>
            <a:ext cx="554425" cy="551800"/>
          </a:xfrm>
          <a:prstGeom prst="rect">
            <a:avLst/>
          </a:prstGeom>
          <a:noFill/>
          <a:ln>
            <a:noFill/>
          </a:ln>
        </p:spPr>
      </p:pic>
      <p:pic>
        <p:nvPicPr>
          <p:cNvPr id="60" name="Google Shape;60;p13">
            <a:hlinkClick r:id="rId11"/>
          </p:cNvPr>
          <p:cNvPicPr preferRelativeResize="0"/>
          <p:nvPr/>
        </p:nvPicPr>
        <p:blipFill>
          <a:blip r:embed="rId12">
            <a:alphaModFix/>
          </a:blip>
          <a:stretch>
            <a:fillRect/>
          </a:stretch>
        </p:blipFill>
        <p:spPr>
          <a:xfrm>
            <a:off x="1778175" y="1368927"/>
            <a:ext cx="554425" cy="562424"/>
          </a:xfrm>
          <a:prstGeom prst="rect">
            <a:avLst/>
          </a:prstGeom>
          <a:noFill/>
          <a:ln>
            <a:noFill/>
          </a:ln>
        </p:spPr>
      </p:pic>
      <p:pic>
        <p:nvPicPr>
          <p:cNvPr id="61" name="Google Shape;61;p13">
            <a:hlinkClick r:id="rId13"/>
          </p:cNvPr>
          <p:cNvPicPr preferRelativeResize="0"/>
          <p:nvPr/>
        </p:nvPicPr>
        <p:blipFill>
          <a:blip r:embed="rId14">
            <a:alphaModFix/>
          </a:blip>
          <a:stretch>
            <a:fillRect/>
          </a:stretch>
        </p:blipFill>
        <p:spPr>
          <a:xfrm>
            <a:off x="679713" y="2508797"/>
            <a:ext cx="554425" cy="517553"/>
          </a:xfrm>
          <a:prstGeom prst="rect">
            <a:avLst/>
          </a:prstGeom>
          <a:noFill/>
          <a:ln>
            <a:noFill/>
          </a:ln>
        </p:spPr>
      </p:pic>
      <p:pic>
        <p:nvPicPr>
          <p:cNvPr id="62" name="Google Shape;62;p13">
            <a:hlinkClick r:id="rId15"/>
          </p:cNvPr>
          <p:cNvPicPr preferRelativeResize="0"/>
          <p:nvPr/>
        </p:nvPicPr>
        <p:blipFill>
          <a:blip r:embed="rId16">
            <a:alphaModFix/>
          </a:blip>
          <a:stretch>
            <a:fillRect/>
          </a:stretch>
        </p:blipFill>
        <p:spPr>
          <a:xfrm>
            <a:off x="1848475" y="2505702"/>
            <a:ext cx="554425" cy="523736"/>
          </a:xfrm>
          <a:prstGeom prst="rect">
            <a:avLst/>
          </a:prstGeom>
          <a:noFill/>
          <a:ln>
            <a:noFill/>
          </a:ln>
        </p:spPr>
      </p:pic>
      <p:sp>
        <p:nvSpPr>
          <p:cNvPr id="63" name="Google Shape;63;p13"/>
          <p:cNvSpPr txBox="1"/>
          <p:nvPr/>
        </p:nvSpPr>
        <p:spPr>
          <a:xfrm>
            <a:off x="3485925" y="642950"/>
            <a:ext cx="3435600" cy="186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500" dirty="0">
                <a:latin typeface="Comic Sans MS"/>
                <a:ea typeface="Comic Sans MS"/>
                <a:cs typeface="Comic Sans MS"/>
                <a:sym typeface="Comic Sans MS"/>
              </a:rPr>
              <a:t>Good Morning P5/4</a:t>
            </a:r>
            <a:endParaRPr sz="2500" dirty="0">
              <a:latin typeface="Comic Sans MS"/>
              <a:ea typeface="Comic Sans MS"/>
              <a:cs typeface="Comic Sans MS"/>
              <a:sym typeface="Comic Sans MS"/>
            </a:endParaRPr>
          </a:p>
          <a:p>
            <a:pPr marL="0" lvl="0" indent="0" algn="l" rtl="0">
              <a:spcBef>
                <a:spcPts val="0"/>
              </a:spcBef>
              <a:spcAft>
                <a:spcPts val="0"/>
              </a:spcAft>
              <a:buNone/>
            </a:pPr>
            <a:endParaRPr dirty="0"/>
          </a:p>
          <a:p>
            <a:pPr marL="0" lvl="0" indent="0" algn="ctr" rtl="0">
              <a:spcBef>
                <a:spcPts val="0"/>
              </a:spcBef>
              <a:spcAft>
                <a:spcPts val="0"/>
              </a:spcAft>
              <a:buNone/>
            </a:pPr>
            <a:r>
              <a:rPr lang="en-GB" dirty="0">
                <a:latin typeface="Comic Sans MS"/>
                <a:ea typeface="Comic Sans MS"/>
                <a:cs typeface="Comic Sans MS"/>
                <a:sym typeface="Comic Sans MS"/>
              </a:rPr>
              <a:t>Week 12 Home Learning</a:t>
            </a:r>
            <a:endParaRPr dirty="0">
              <a:latin typeface="Comic Sans MS"/>
              <a:ea typeface="Comic Sans MS"/>
              <a:cs typeface="Comic Sans MS"/>
              <a:sym typeface="Comic Sans MS"/>
            </a:endParaRPr>
          </a:p>
          <a:p>
            <a:pPr marL="0" lvl="0" indent="0" algn="ctr" rtl="0">
              <a:spcBef>
                <a:spcPts val="0"/>
              </a:spcBef>
              <a:spcAft>
                <a:spcPts val="0"/>
              </a:spcAft>
              <a:buNone/>
            </a:pPr>
            <a:endParaRPr dirty="0">
              <a:latin typeface="Comic Sans MS"/>
              <a:ea typeface="Comic Sans MS"/>
              <a:cs typeface="Comic Sans MS"/>
              <a:sym typeface="Comic Sans MS"/>
            </a:endParaRPr>
          </a:p>
          <a:p>
            <a:pPr marL="0" lvl="0" indent="0" algn="ctr" rtl="0">
              <a:spcBef>
                <a:spcPts val="0"/>
              </a:spcBef>
              <a:spcAft>
                <a:spcPts val="0"/>
              </a:spcAft>
              <a:buNone/>
            </a:pPr>
            <a:endParaRPr dirty="0">
              <a:latin typeface="Comic Sans MS"/>
              <a:ea typeface="Comic Sans MS"/>
              <a:cs typeface="Comic Sans MS"/>
              <a:sym typeface="Comic Sans MS"/>
            </a:endParaRPr>
          </a:p>
          <a:p>
            <a:pPr marL="0" lvl="0" indent="0" algn="ctr" rtl="0">
              <a:spcBef>
                <a:spcPts val="0"/>
              </a:spcBef>
              <a:spcAft>
                <a:spcPts val="0"/>
              </a:spcAft>
              <a:buNone/>
            </a:pPr>
            <a:r>
              <a:rPr lang="en-GB" dirty="0">
                <a:latin typeface="Comic Sans MS"/>
                <a:ea typeface="Comic Sans MS"/>
                <a:cs typeface="Comic Sans MS"/>
                <a:sym typeface="Comic Sans MS"/>
              </a:rPr>
              <a:t>Wednesday 10</a:t>
            </a:r>
            <a:r>
              <a:rPr lang="en-GB" baseline="30000" dirty="0">
                <a:latin typeface="Comic Sans MS"/>
                <a:ea typeface="Comic Sans MS"/>
                <a:cs typeface="Comic Sans MS"/>
                <a:sym typeface="Comic Sans MS"/>
              </a:rPr>
              <a:t>th</a:t>
            </a:r>
            <a:r>
              <a:rPr lang="en-GB" dirty="0">
                <a:latin typeface="Comic Sans MS"/>
                <a:ea typeface="Comic Sans MS"/>
                <a:cs typeface="Comic Sans MS"/>
                <a:sym typeface="Comic Sans MS"/>
              </a:rPr>
              <a:t> June 2020</a:t>
            </a:r>
            <a:endParaRPr dirty="0">
              <a:latin typeface="Comic Sans MS"/>
              <a:ea typeface="Comic Sans MS"/>
              <a:cs typeface="Comic Sans MS"/>
              <a:sym typeface="Comic Sans MS"/>
            </a:endParaRPr>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pic>
        <p:nvPicPr>
          <p:cNvPr id="64" name="Google Shape;64;p13">
            <a:hlinkClick r:id="rId17"/>
          </p:cNvPr>
          <p:cNvPicPr preferRelativeResize="0"/>
          <p:nvPr/>
        </p:nvPicPr>
        <p:blipFill>
          <a:blip r:embed="rId18">
            <a:alphaModFix/>
          </a:blip>
          <a:stretch>
            <a:fillRect/>
          </a:stretch>
        </p:blipFill>
        <p:spPr>
          <a:xfrm>
            <a:off x="1312617" y="765285"/>
            <a:ext cx="554425" cy="490467"/>
          </a:xfrm>
          <a:prstGeom prst="rect">
            <a:avLst/>
          </a:prstGeom>
          <a:noFill/>
          <a:ln>
            <a:noFill/>
          </a:ln>
        </p:spPr>
      </p:pic>
      <p:pic>
        <p:nvPicPr>
          <p:cNvPr id="65" name="Google Shape;65;p13">
            <a:hlinkClick r:id="rId19"/>
          </p:cNvPr>
          <p:cNvPicPr preferRelativeResize="0"/>
          <p:nvPr/>
        </p:nvPicPr>
        <p:blipFill>
          <a:blip r:embed="rId20">
            <a:alphaModFix/>
          </a:blip>
          <a:stretch>
            <a:fillRect/>
          </a:stretch>
        </p:blipFill>
        <p:spPr>
          <a:xfrm>
            <a:off x="1344588" y="3122688"/>
            <a:ext cx="490475" cy="4904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9"/>
        <p:cNvGrpSpPr/>
        <p:nvPr/>
      </p:nvGrpSpPr>
      <p:grpSpPr>
        <a:xfrm>
          <a:off x="0" y="0"/>
          <a:ext cx="0" cy="0"/>
          <a:chOff x="0" y="0"/>
          <a:chExt cx="0" cy="0"/>
        </a:xfrm>
      </p:grpSpPr>
      <p:pic>
        <p:nvPicPr>
          <p:cNvPr id="70" name="Google Shape;70;p14"/>
          <p:cNvPicPr preferRelativeResize="0"/>
          <p:nvPr/>
        </p:nvPicPr>
        <p:blipFill>
          <a:blip r:embed="rId4">
            <a:alphaModFix/>
          </a:blip>
          <a:stretch>
            <a:fillRect/>
          </a:stretch>
        </p:blipFill>
        <p:spPr>
          <a:xfrm>
            <a:off x="3016875" y="-146900"/>
            <a:ext cx="6460572" cy="4838699"/>
          </a:xfrm>
          <a:prstGeom prst="rect">
            <a:avLst/>
          </a:prstGeom>
          <a:noFill/>
          <a:ln>
            <a:noFill/>
          </a:ln>
        </p:spPr>
      </p:pic>
      <p:cxnSp>
        <p:nvCxnSpPr>
          <p:cNvPr id="71" name="Google Shape;71;p14"/>
          <p:cNvCxnSpPr/>
          <p:nvPr/>
        </p:nvCxnSpPr>
        <p:spPr>
          <a:xfrm flipH="1">
            <a:off x="6440450" y="121950"/>
            <a:ext cx="11100" cy="3214800"/>
          </a:xfrm>
          <a:prstGeom prst="straightConnector1">
            <a:avLst/>
          </a:prstGeom>
          <a:noFill/>
          <a:ln w="9525" cap="flat" cmpd="sng">
            <a:solidFill>
              <a:srgbClr val="000000"/>
            </a:solidFill>
            <a:prstDash val="solid"/>
            <a:round/>
            <a:headEnd type="none" w="med" len="med"/>
            <a:tailEnd type="none" w="med" len="med"/>
          </a:ln>
        </p:spPr>
      </p:cxnSp>
      <p:cxnSp>
        <p:nvCxnSpPr>
          <p:cNvPr id="72" name="Google Shape;72;p14"/>
          <p:cNvCxnSpPr>
            <a:endCxn id="73" idx="1"/>
          </p:cNvCxnSpPr>
          <p:nvPr/>
        </p:nvCxnSpPr>
        <p:spPr>
          <a:xfrm>
            <a:off x="3525050" y="1605050"/>
            <a:ext cx="2915400" cy="18900"/>
          </a:xfrm>
          <a:prstGeom prst="straightConnector1">
            <a:avLst/>
          </a:prstGeom>
          <a:noFill/>
          <a:ln w="9525" cap="flat" cmpd="sng">
            <a:solidFill>
              <a:srgbClr val="000000"/>
            </a:solidFill>
            <a:prstDash val="solid"/>
            <a:round/>
            <a:headEnd type="none" w="med" len="med"/>
            <a:tailEnd type="none" w="med" len="med"/>
          </a:ln>
        </p:spPr>
      </p:cxnSp>
      <p:sp>
        <p:nvSpPr>
          <p:cNvPr id="74" name="Google Shape;74;p14"/>
          <p:cNvSpPr txBox="1"/>
          <p:nvPr/>
        </p:nvSpPr>
        <p:spPr>
          <a:xfrm>
            <a:off x="3615575" y="343625"/>
            <a:ext cx="2689800" cy="1252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700" dirty="0" err="1"/>
              <a:t>Aujord’hui</a:t>
            </a:r>
            <a:r>
              <a:rPr lang="en-GB" sz="1700" dirty="0"/>
              <a:t> </a:t>
            </a:r>
            <a:r>
              <a:rPr lang="en-GB" sz="1700" dirty="0" err="1"/>
              <a:t>c’est</a:t>
            </a:r>
            <a:r>
              <a:rPr lang="en-GB" sz="1700" dirty="0"/>
              <a:t> </a:t>
            </a:r>
            <a:r>
              <a:rPr lang="en-GB" sz="1700" dirty="0" err="1"/>
              <a:t>jeudi</a:t>
            </a:r>
            <a:r>
              <a:rPr lang="en-GB" sz="1700" dirty="0"/>
              <a:t> dix </a:t>
            </a:r>
            <a:r>
              <a:rPr lang="en-GB" sz="1700" dirty="0" err="1"/>
              <a:t>juin</a:t>
            </a:r>
            <a:r>
              <a:rPr lang="en-GB" sz="1700" dirty="0"/>
              <a:t>.</a:t>
            </a:r>
            <a:endParaRPr sz="1700" dirty="0"/>
          </a:p>
          <a:p>
            <a:pPr marL="0" lvl="0" indent="0" algn="l" rtl="0">
              <a:lnSpc>
                <a:spcPct val="115000"/>
              </a:lnSpc>
              <a:spcBef>
                <a:spcPts val="1000"/>
              </a:spcBef>
              <a:spcAft>
                <a:spcPts val="0"/>
              </a:spcAft>
              <a:buClr>
                <a:schemeClr val="dk1"/>
              </a:buClr>
              <a:buSzPts val="1100"/>
              <a:buFont typeface="Arial"/>
              <a:buNone/>
            </a:pPr>
            <a:endParaRPr sz="1700" dirty="0">
              <a:solidFill>
                <a:srgbClr val="7F7F7F"/>
              </a:solidFill>
            </a:endParaRPr>
          </a:p>
          <a:p>
            <a:pPr marL="0" lvl="0" indent="0" algn="l" rtl="0">
              <a:spcBef>
                <a:spcPts val="1000"/>
              </a:spcBef>
              <a:spcAft>
                <a:spcPts val="0"/>
              </a:spcAft>
              <a:buNone/>
            </a:pPr>
            <a:endParaRPr dirty="0"/>
          </a:p>
        </p:txBody>
      </p:sp>
      <p:sp>
        <p:nvSpPr>
          <p:cNvPr id="75" name="Google Shape;75;p14"/>
          <p:cNvSpPr txBox="1"/>
          <p:nvPr/>
        </p:nvSpPr>
        <p:spPr>
          <a:xfrm>
            <a:off x="3615575" y="1718200"/>
            <a:ext cx="2560800" cy="1507500"/>
          </a:xfrm>
          <a:prstGeom prst="rect">
            <a:avLst/>
          </a:prstGeom>
          <a:noFill/>
          <a:ln>
            <a:noFill/>
          </a:ln>
        </p:spPr>
        <p:txBody>
          <a:bodyPr spcFirstLastPara="1" wrap="square" lIns="91425" tIns="91425" rIns="91425" bIns="91425" anchor="t" anchorCtr="0">
            <a:noAutofit/>
          </a:bodyPr>
          <a:lstStyle/>
          <a:p>
            <a:pPr lvl="0">
              <a:lnSpc>
                <a:spcPct val="115000"/>
              </a:lnSpc>
              <a:buClr>
                <a:schemeClr val="dk1"/>
              </a:buClr>
              <a:buSzPts val="1100"/>
            </a:pPr>
            <a:r>
              <a:rPr lang="fr-FR" sz="1700" dirty="0"/>
              <a:t>Il fait mauvais</a:t>
            </a:r>
            <a:r>
              <a:rPr lang="en-GB" sz="1700" dirty="0"/>
              <a:t>.</a:t>
            </a:r>
            <a:endParaRPr sz="1700" dirty="0"/>
          </a:p>
          <a:p>
            <a:pPr marL="0" lvl="0" indent="0" algn="l" rtl="0">
              <a:spcBef>
                <a:spcPts val="1000"/>
              </a:spcBef>
              <a:spcAft>
                <a:spcPts val="0"/>
              </a:spcAft>
              <a:buNone/>
            </a:pPr>
            <a:endParaRPr dirty="0"/>
          </a:p>
        </p:txBody>
      </p:sp>
      <p:sp>
        <p:nvSpPr>
          <p:cNvPr id="73" name="Google Shape;73;p14"/>
          <p:cNvSpPr txBox="1"/>
          <p:nvPr/>
        </p:nvSpPr>
        <p:spPr>
          <a:xfrm>
            <a:off x="6440450" y="293750"/>
            <a:ext cx="2560800" cy="2660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700"/>
              <a:t>Je suis content(e)</a:t>
            </a:r>
            <a:endParaRPr sz="1700"/>
          </a:p>
          <a:p>
            <a:pPr marL="0" lvl="0" indent="0" algn="l" rtl="0">
              <a:lnSpc>
                <a:spcPct val="115000"/>
              </a:lnSpc>
              <a:spcBef>
                <a:spcPts val="1000"/>
              </a:spcBef>
              <a:spcAft>
                <a:spcPts val="0"/>
              </a:spcAft>
              <a:buClr>
                <a:schemeClr val="dk1"/>
              </a:buClr>
              <a:buSzPts val="1100"/>
              <a:buFont typeface="Arial"/>
              <a:buNone/>
            </a:pPr>
            <a:endParaRPr sz="1700"/>
          </a:p>
          <a:p>
            <a:pPr marL="0" lvl="0" indent="0" algn="l" rtl="0">
              <a:lnSpc>
                <a:spcPct val="115000"/>
              </a:lnSpc>
              <a:spcBef>
                <a:spcPts val="1000"/>
              </a:spcBef>
              <a:spcAft>
                <a:spcPts val="0"/>
              </a:spcAft>
              <a:buClr>
                <a:schemeClr val="dk1"/>
              </a:buClr>
              <a:buSzPts val="1100"/>
              <a:buFont typeface="Arial"/>
              <a:buNone/>
            </a:pPr>
            <a:r>
              <a:rPr lang="en-GB" sz="1700"/>
              <a:t>Je suis d’accord</a:t>
            </a:r>
            <a:endParaRPr sz="1700"/>
          </a:p>
          <a:p>
            <a:pPr marL="0" lvl="0" indent="0" algn="l" rtl="0">
              <a:lnSpc>
                <a:spcPct val="115000"/>
              </a:lnSpc>
              <a:spcBef>
                <a:spcPts val="1000"/>
              </a:spcBef>
              <a:spcAft>
                <a:spcPts val="0"/>
              </a:spcAft>
              <a:buClr>
                <a:schemeClr val="dk1"/>
              </a:buClr>
              <a:buSzPts val="1100"/>
              <a:buFont typeface="Arial"/>
              <a:buNone/>
            </a:pPr>
            <a:endParaRPr sz="1700"/>
          </a:p>
          <a:p>
            <a:pPr marL="0" lvl="0" indent="0" algn="l" rtl="0">
              <a:lnSpc>
                <a:spcPct val="115000"/>
              </a:lnSpc>
              <a:spcBef>
                <a:spcPts val="1000"/>
              </a:spcBef>
              <a:spcAft>
                <a:spcPts val="0"/>
              </a:spcAft>
              <a:buClr>
                <a:schemeClr val="dk1"/>
              </a:buClr>
              <a:buSzPts val="1100"/>
              <a:buFont typeface="Arial"/>
              <a:buNone/>
            </a:pPr>
            <a:r>
              <a:rPr lang="en-GB" sz="1700"/>
              <a:t>Je suis mal</a:t>
            </a:r>
            <a:endParaRPr sz="1700"/>
          </a:p>
          <a:p>
            <a:pPr marL="0" lvl="0" indent="0" algn="l" rtl="0">
              <a:lnSpc>
                <a:spcPct val="115000"/>
              </a:lnSpc>
              <a:spcBef>
                <a:spcPts val="1000"/>
              </a:spcBef>
              <a:spcAft>
                <a:spcPts val="0"/>
              </a:spcAft>
              <a:buClr>
                <a:schemeClr val="dk1"/>
              </a:buClr>
              <a:buSzPts val="1100"/>
              <a:buFont typeface="Arial"/>
              <a:buNone/>
            </a:pPr>
            <a:endParaRPr sz="1700"/>
          </a:p>
          <a:p>
            <a:pPr marL="0" lvl="0" indent="0" algn="l" rtl="0">
              <a:spcBef>
                <a:spcPts val="1000"/>
              </a:spcBef>
              <a:spcAft>
                <a:spcPts val="0"/>
              </a:spcAft>
              <a:buNone/>
            </a:pPr>
            <a:endParaRPr/>
          </a:p>
        </p:txBody>
      </p:sp>
      <p:pic>
        <p:nvPicPr>
          <p:cNvPr id="76" name="Google Shape;76;p14" descr="Clientmoji"/>
          <p:cNvPicPr preferRelativeResize="0"/>
          <p:nvPr/>
        </p:nvPicPr>
        <p:blipFill>
          <a:blip r:embed="rId5">
            <a:alphaModFix/>
          </a:blip>
          <a:stretch>
            <a:fillRect/>
          </a:stretch>
        </p:blipFill>
        <p:spPr>
          <a:xfrm>
            <a:off x="-66500" y="1447125"/>
            <a:ext cx="3810000" cy="3810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0"/>
        <p:cNvGrpSpPr/>
        <p:nvPr/>
      </p:nvGrpSpPr>
      <p:grpSpPr>
        <a:xfrm>
          <a:off x="0" y="0"/>
          <a:ext cx="0" cy="0"/>
          <a:chOff x="0" y="0"/>
          <a:chExt cx="0" cy="0"/>
        </a:xfrm>
      </p:grpSpPr>
      <p:pic>
        <p:nvPicPr>
          <p:cNvPr id="81" name="Google Shape;81;p15"/>
          <p:cNvPicPr preferRelativeResize="0"/>
          <p:nvPr/>
        </p:nvPicPr>
        <p:blipFill>
          <a:blip r:embed="rId4">
            <a:alphaModFix/>
          </a:blip>
          <a:stretch>
            <a:fillRect/>
          </a:stretch>
        </p:blipFill>
        <p:spPr>
          <a:xfrm>
            <a:off x="1498550" y="102150"/>
            <a:ext cx="7593000" cy="4626975"/>
          </a:xfrm>
          <a:prstGeom prst="rect">
            <a:avLst/>
          </a:prstGeom>
          <a:noFill/>
          <a:ln>
            <a:noFill/>
          </a:ln>
        </p:spPr>
      </p:pic>
      <p:pic>
        <p:nvPicPr>
          <p:cNvPr id="82" name="Google Shape;82;p15"/>
          <p:cNvPicPr preferRelativeResize="0"/>
          <p:nvPr/>
        </p:nvPicPr>
        <p:blipFill>
          <a:blip r:embed="rId5">
            <a:alphaModFix/>
          </a:blip>
          <a:stretch>
            <a:fillRect/>
          </a:stretch>
        </p:blipFill>
        <p:spPr>
          <a:xfrm>
            <a:off x="-456050" y="2832950"/>
            <a:ext cx="2202049" cy="2752574"/>
          </a:xfrm>
          <a:prstGeom prst="rect">
            <a:avLst/>
          </a:prstGeom>
          <a:noFill/>
          <a:ln>
            <a:noFill/>
          </a:ln>
        </p:spPr>
      </p:pic>
      <p:pic>
        <p:nvPicPr>
          <p:cNvPr id="83" name="Google Shape;83;p15" descr="Bitmoji Image"/>
          <p:cNvPicPr preferRelativeResize="0"/>
          <p:nvPr/>
        </p:nvPicPr>
        <p:blipFill>
          <a:blip r:embed="rId6">
            <a:alphaModFix/>
          </a:blip>
          <a:stretch>
            <a:fillRect/>
          </a:stretch>
        </p:blipFill>
        <p:spPr>
          <a:xfrm>
            <a:off x="-554550" y="1479875"/>
            <a:ext cx="3980225" cy="4025275"/>
          </a:xfrm>
          <a:prstGeom prst="rect">
            <a:avLst/>
          </a:prstGeom>
          <a:noFill/>
          <a:ln>
            <a:noFill/>
          </a:ln>
        </p:spPr>
      </p:pic>
      <p:sp>
        <p:nvSpPr>
          <p:cNvPr id="84" name="Google Shape;84;p15"/>
          <p:cNvSpPr txBox="1"/>
          <p:nvPr/>
        </p:nvSpPr>
        <p:spPr>
          <a:xfrm>
            <a:off x="1864525" y="391800"/>
            <a:ext cx="7011900" cy="397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800"/>
              <a:t>Morning Starter</a:t>
            </a:r>
            <a:endParaRPr sz="1800"/>
          </a:p>
        </p:txBody>
      </p:sp>
      <p:sp>
        <p:nvSpPr>
          <p:cNvPr id="85" name="Google Shape;85;p15"/>
          <p:cNvSpPr txBox="1"/>
          <p:nvPr/>
        </p:nvSpPr>
        <p:spPr>
          <a:xfrm>
            <a:off x="2111973" y="853900"/>
            <a:ext cx="6882977" cy="3576300"/>
          </a:xfrm>
          <a:prstGeom prst="rect">
            <a:avLst/>
          </a:prstGeom>
          <a:noFill/>
          <a:ln>
            <a:noFill/>
          </a:ln>
        </p:spPr>
        <p:txBody>
          <a:bodyPr spcFirstLastPara="1" wrap="square" lIns="91425" tIns="91425" rIns="91425" bIns="91425" anchor="t" anchorCtr="0">
            <a:noAutofit/>
          </a:bodyPr>
          <a:lstStyle/>
          <a:p>
            <a:r>
              <a:rPr lang="en-US" dirty="0">
                <a:solidFill>
                  <a:srgbClr val="00B050"/>
                </a:solidFill>
              </a:rPr>
              <a:t>The recipe says I need 40 ml of milk and the only measuring spoon I have holds 3 ml.</a:t>
            </a:r>
          </a:p>
          <a:p>
            <a:r>
              <a:rPr lang="en-US" dirty="0">
                <a:solidFill>
                  <a:srgbClr val="00B050"/>
                </a:solidFill>
              </a:rPr>
              <a:t>How many 3 ml </a:t>
            </a:r>
            <a:r>
              <a:rPr lang="en-US" dirty="0" err="1">
                <a:solidFill>
                  <a:srgbClr val="00B050"/>
                </a:solidFill>
              </a:rPr>
              <a:t>spoonfuls</a:t>
            </a:r>
            <a:r>
              <a:rPr lang="en-US" dirty="0">
                <a:solidFill>
                  <a:srgbClr val="00B050"/>
                </a:solidFill>
              </a:rPr>
              <a:t> will I have to use and how much milk will be left over?</a:t>
            </a:r>
            <a:endParaRPr lang="en-US" dirty="0"/>
          </a:p>
          <a:p>
            <a:pPr lvl="0">
              <a:buClr>
                <a:schemeClr val="dk1"/>
              </a:buClr>
              <a:buSzPts val="1100"/>
            </a:pPr>
            <a:endParaRPr lang="en-US" dirty="0"/>
          </a:p>
          <a:p>
            <a:pPr lvl="0">
              <a:buClr>
                <a:schemeClr val="dk1"/>
              </a:buClr>
              <a:buSzPts val="1100"/>
            </a:pPr>
            <a:endParaRPr lang="en-US" dirty="0"/>
          </a:p>
          <a:p>
            <a:pPr lvl="0">
              <a:buClr>
                <a:schemeClr val="dk1"/>
              </a:buClr>
              <a:buSzPts val="1100"/>
            </a:pPr>
            <a:endParaRPr lang="en-US" dirty="0"/>
          </a:p>
          <a:p>
            <a:pPr lvl="0">
              <a:buClr>
                <a:schemeClr val="dk1"/>
              </a:buClr>
              <a:buSzPts val="1100"/>
            </a:pPr>
            <a:endParaRPr dirty="0"/>
          </a:p>
          <a:p>
            <a:r>
              <a:rPr lang="en-US" dirty="0">
                <a:solidFill>
                  <a:srgbClr val="FFC000"/>
                </a:solidFill>
              </a:rPr>
              <a:t>17 slices of </a:t>
            </a:r>
            <a:r>
              <a:rPr lang="en-US" dirty="0" err="1">
                <a:solidFill>
                  <a:srgbClr val="FFC000"/>
                </a:solidFill>
              </a:rPr>
              <a:t>lasagne</a:t>
            </a:r>
            <a:r>
              <a:rPr lang="en-US" dirty="0">
                <a:solidFill>
                  <a:srgbClr val="FFC000"/>
                </a:solidFill>
              </a:rPr>
              <a:t> were divided between 4 diners.</a:t>
            </a:r>
          </a:p>
          <a:p>
            <a:r>
              <a:rPr lang="en-US" dirty="0">
                <a:solidFill>
                  <a:srgbClr val="FFC000"/>
                </a:solidFill>
              </a:rPr>
              <a:t>How many slices did each get and how many were left over?</a:t>
            </a:r>
            <a:endParaRPr lang="en-US" dirty="0">
              <a:solidFill>
                <a:srgbClr val="FF9900"/>
              </a:solidFill>
            </a:endParaRPr>
          </a:p>
          <a:p>
            <a:pPr marL="0" lvl="0" indent="0" algn="l" rtl="0">
              <a:spcBef>
                <a:spcPts val="0"/>
              </a:spcBef>
              <a:spcAft>
                <a:spcPts val="0"/>
              </a:spcAft>
              <a:buNone/>
            </a:pPr>
            <a:endParaRPr lang="en-US" dirty="0">
              <a:solidFill>
                <a:srgbClr val="FF9900"/>
              </a:solidFill>
            </a:endParaRPr>
          </a:p>
          <a:p>
            <a:pPr marL="0" lvl="0" indent="0" algn="l" rtl="0">
              <a:spcBef>
                <a:spcPts val="0"/>
              </a:spcBef>
              <a:spcAft>
                <a:spcPts val="0"/>
              </a:spcAft>
              <a:buNone/>
            </a:pPr>
            <a:endParaRPr lang="en-GB" dirty="0">
              <a:solidFill>
                <a:srgbClr val="FF9900"/>
              </a:solidFill>
            </a:endParaRPr>
          </a:p>
          <a:p>
            <a:pPr marL="0" lvl="0" indent="0" algn="l" rtl="0">
              <a:spcBef>
                <a:spcPts val="0"/>
              </a:spcBef>
              <a:spcAft>
                <a:spcPts val="0"/>
              </a:spcAft>
              <a:buNone/>
            </a:pPr>
            <a:endParaRPr lang="en-GB" dirty="0">
              <a:solidFill>
                <a:srgbClr val="FF9900"/>
              </a:solidFill>
            </a:endParaRPr>
          </a:p>
          <a:p>
            <a:pPr marL="0" lvl="0" indent="0" algn="l" rtl="0">
              <a:spcBef>
                <a:spcPts val="0"/>
              </a:spcBef>
              <a:spcAft>
                <a:spcPts val="0"/>
              </a:spcAft>
              <a:buNone/>
            </a:pPr>
            <a:endParaRPr dirty="0">
              <a:solidFill>
                <a:srgbClr val="FF9900"/>
              </a:solidFill>
            </a:endParaRPr>
          </a:p>
          <a:p>
            <a:r>
              <a:rPr lang="en-US" dirty="0">
                <a:solidFill>
                  <a:srgbClr val="FF0000"/>
                </a:solidFill>
              </a:rPr>
              <a:t>When 100 paper clips are weighed, their total weight is 19.6 grams.</a:t>
            </a:r>
          </a:p>
          <a:p>
            <a:r>
              <a:rPr lang="en-US" dirty="0">
                <a:solidFill>
                  <a:srgbClr val="FF0000"/>
                </a:solidFill>
              </a:rPr>
              <a:t>What is the weight of 1 paper clip?</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urple Brick Wall Background Free Stock Photo - Public Domain Pictures">
            <a:extLst>
              <a:ext uri="{FF2B5EF4-FFF2-40B4-BE49-F238E27FC236}">
                <a16:creationId xmlns:a16="http://schemas.microsoft.com/office/drawing/2014/main" id="{44846F28-4647-438F-AB7D-3D33A6F11F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24" y="0"/>
            <a:ext cx="9156423" cy="5136530"/>
          </a:xfrm>
          <a:prstGeom prst="rect">
            <a:avLst/>
          </a:prstGeom>
          <a:noFill/>
          <a:extLst>
            <a:ext uri="{909E8E84-426E-40DD-AFC4-6F175D3DCCD1}">
              <a14:hiddenFill xmlns:a14="http://schemas.microsoft.com/office/drawing/2010/main">
                <a:solidFill>
                  <a:srgbClr val="FFFFFF"/>
                </a:solidFill>
              </a14:hiddenFill>
            </a:ext>
          </a:extLst>
        </p:spPr>
      </p:pic>
      <p:pic>
        <p:nvPicPr>
          <p:cNvPr id="3" name="Google Shape;81;p15">
            <a:extLst>
              <a:ext uri="{FF2B5EF4-FFF2-40B4-BE49-F238E27FC236}">
                <a16:creationId xmlns:a16="http://schemas.microsoft.com/office/drawing/2014/main" id="{D95809D8-BABC-4767-BAB5-B25134AEAB12}"/>
              </a:ext>
            </a:extLst>
          </p:cNvPr>
          <p:cNvPicPr preferRelativeResize="0"/>
          <p:nvPr/>
        </p:nvPicPr>
        <p:blipFill>
          <a:blip r:embed="rId3">
            <a:alphaModFix/>
          </a:blip>
          <a:stretch>
            <a:fillRect/>
          </a:stretch>
        </p:blipFill>
        <p:spPr>
          <a:xfrm>
            <a:off x="165936" y="116328"/>
            <a:ext cx="6544053" cy="3741712"/>
          </a:xfrm>
          <a:prstGeom prst="rect">
            <a:avLst/>
          </a:prstGeom>
          <a:noFill/>
          <a:ln>
            <a:noFill/>
          </a:ln>
        </p:spPr>
      </p:pic>
      <p:sp>
        <p:nvSpPr>
          <p:cNvPr id="2" name="TextBox 1">
            <a:extLst>
              <a:ext uri="{FF2B5EF4-FFF2-40B4-BE49-F238E27FC236}">
                <a16:creationId xmlns:a16="http://schemas.microsoft.com/office/drawing/2014/main" id="{7ED7367D-4B82-40F8-988C-43A18AB2EB3B}"/>
              </a:ext>
            </a:extLst>
          </p:cNvPr>
          <p:cNvSpPr txBox="1"/>
          <p:nvPr/>
        </p:nvSpPr>
        <p:spPr>
          <a:xfrm>
            <a:off x="545805" y="503274"/>
            <a:ext cx="6840279" cy="2862322"/>
          </a:xfrm>
          <a:prstGeom prst="rect">
            <a:avLst/>
          </a:prstGeom>
          <a:noFill/>
        </p:spPr>
        <p:txBody>
          <a:bodyPr wrap="square" rtlCol="0">
            <a:spAutoFit/>
          </a:bodyPr>
          <a:lstStyle/>
          <a:p>
            <a:r>
              <a:rPr lang="en-US" sz="2400" dirty="0"/>
              <a:t>PE tasks</a:t>
            </a:r>
          </a:p>
          <a:p>
            <a:endParaRPr lang="en-US" sz="2400" dirty="0"/>
          </a:p>
          <a:p>
            <a:pPr marL="0" indent="0">
              <a:buNone/>
            </a:pPr>
            <a:r>
              <a:rPr lang="en-US" sz="1200" dirty="0"/>
              <a:t>Wednesday is normally a PE day for us so here are some ways you can choose to get </a:t>
            </a:r>
          </a:p>
          <a:p>
            <a:pPr marL="0" indent="0">
              <a:buNone/>
            </a:pPr>
            <a:r>
              <a:rPr lang="en-US" sz="1200" dirty="0"/>
              <a:t>active today:</a:t>
            </a:r>
          </a:p>
          <a:p>
            <a:pPr marL="0" indent="0">
              <a:buNone/>
            </a:pPr>
            <a:endParaRPr lang="en-US" sz="1200" dirty="0"/>
          </a:p>
          <a:p>
            <a:pPr marL="0" indent="0">
              <a:buNone/>
            </a:pPr>
            <a:endParaRPr lang="en-US" sz="1200" dirty="0"/>
          </a:p>
          <a:p>
            <a:pPr marL="0" indent="0">
              <a:buNone/>
            </a:pPr>
            <a:r>
              <a:rPr lang="en-GB" sz="1200" dirty="0"/>
              <a:t>9am – Joe Wicks PE lesson – </a:t>
            </a:r>
          </a:p>
          <a:p>
            <a:pPr marL="0" indent="0">
              <a:buNone/>
            </a:pPr>
            <a:endParaRPr lang="en-GB" sz="1200" dirty="0"/>
          </a:p>
          <a:p>
            <a:pPr marL="0" indent="0">
              <a:buNone/>
            </a:pPr>
            <a:endParaRPr lang="en-GB" sz="1200" dirty="0"/>
          </a:p>
          <a:p>
            <a:pPr marL="0" indent="0">
              <a:buNone/>
            </a:pPr>
            <a:r>
              <a:rPr lang="en-GB" sz="1200" dirty="0"/>
              <a:t>11:30am – Dance Lesson with </a:t>
            </a:r>
            <a:r>
              <a:rPr lang="en-GB" sz="1200" dirty="0" err="1"/>
              <a:t>Oti</a:t>
            </a:r>
            <a:r>
              <a:rPr lang="en-GB" sz="1200" dirty="0"/>
              <a:t> </a:t>
            </a:r>
            <a:r>
              <a:rPr lang="en-GB" sz="1200" dirty="0" err="1"/>
              <a:t>Mabuse</a:t>
            </a:r>
            <a:r>
              <a:rPr lang="en-GB" sz="1200" dirty="0"/>
              <a:t> (Strictly professional) – </a:t>
            </a:r>
          </a:p>
          <a:p>
            <a:pPr marL="0" indent="0">
              <a:buNone/>
            </a:pPr>
            <a:r>
              <a:rPr lang="en-GB" sz="1200" dirty="0"/>
              <a:t>   </a:t>
            </a:r>
          </a:p>
          <a:p>
            <a:pPr marL="0" indent="0">
              <a:buNone/>
            </a:pPr>
            <a:endParaRPr lang="en-GB" sz="1200" dirty="0"/>
          </a:p>
          <a:p>
            <a:pPr marL="0" indent="0">
              <a:buNone/>
            </a:pPr>
            <a:r>
              <a:rPr lang="en-GB" sz="1200" dirty="0"/>
              <a:t>Any time – Cosmic Kids Yoga –  </a:t>
            </a:r>
          </a:p>
        </p:txBody>
      </p:sp>
      <p:pic>
        <p:nvPicPr>
          <p:cNvPr id="2052" name="Picture 4" descr="Joe Wicks - latest news, breaking stories and comment - The ...">
            <a:hlinkClick r:id="rId4"/>
            <a:extLst>
              <a:ext uri="{FF2B5EF4-FFF2-40B4-BE49-F238E27FC236}">
                <a16:creationId xmlns:a16="http://schemas.microsoft.com/office/drawing/2014/main" id="{F780D735-B447-4046-BBBD-32E404787A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5658" y="1820501"/>
            <a:ext cx="997019" cy="74776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BC One - Strictly Come Dancing - Oti Mabuse">
            <a:hlinkClick r:id="rId6"/>
            <a:extLst>
              <a:ext uri="{FF2B5EF4-FFF2-40B4-BE49-F238E27FC236}">
                <a16:creationId xmlns:a16="http://schemas.microsoft.com/office/drawing/2014/main" id="{2112F431-56D6-4C7F-BFA1-100E3BB3D85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0996" y="2418704"/>
            <a:ext cx="1329358" cy="74776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osmic Kids Yoga — Dream Big Sports">
            <a:hlinkClick r:id="rId8"/>
            <a:extLst>
              <a:ext uri="{FF2B5EF4-FFF2-40B4-BE49-F238E27FC236}">
                <a16:creationId xmlns:a16="http://schemas.microsoft.com/office/drawing/2014/main" id="{8F2ECE5C-83EE-43A3-8895-911B5D41CE9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67377" y="2953246"/>
            <a:ext cx="1150967" cy="64911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Bitmoji Image">
            <a:extLst>
              <a:ext uri="{FF2B5EF4-FFF2-40B4-BE49-F238E27FC236}">
                <a16:creationId xmlns:a16="http://schemas.microsoft.com/office/drawing/2014/main" id="{7D5FF503-3E88-4055-A315-4B9C37403A9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46671" y="1793440"/>
            <a:ext cx="4362110" cy="4362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807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1"/>
        <p:cNvGrpSpPr/>
        <p:nvPr/>
      </p:nvGrpSpPr>
      <p:grpSpPr>
        <a:xfrm>
          <a:off x="0" y="0"/>
          <a:ext cx="0" cy="0"/>
          <a:chOff x="0" y="0"/>
          <a:chExt cx="0" cy="0"/>
        </a:xfrm>
      </p:grpSpPr>
      <p:pic>
        <p:nvPicPr>
          <p:cNvPr id="92" name="Google Shape;92;p16"/>
          <p:cNvPicPr preferRelativeResize="0"/>
          <p:nvPr/>
        </p:nvPicPr>
        <p:blipFill>
          <a:blip r:embed="rId4">
            <a:alphaModFix/>
          </a:blip>
          <a:stretch>
            <a:fillRect/>
          </a:stretch>
        </p:blipFill>
        <p:spPr>
          <a:xfrm>
            <a:off x="94350" y="136463"/>
            <a:ext cx="8848725" cy="4709825"/>
          </a:xfrm>
          <a:prstGeom prst="rect">
            <a:avLst/>
          </a:prstGeom>
          <a:noFill/>
          <a:ln>
            <a:noFill/>
          </a:ln>
        </p:spPr>
      </p:pic>
      <p:sp>
        <p:nvSpPr>
          <p:cNvPr id="93" name="Google Shape;93;p16"/>
          <p:cNvSpPr txBox="1"/>
          <p:nvPr/>
        </p:nvSpPr>
        <p:spPr>
          <a:xfrm>
            <a:off x="422779" y="-160749"/>
            <a:ext cx="2738400" cy="4709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2400" dirty="0"/>
          </a:p>
          <a:p>
            <a:pPr marL="0" lvl="0" indent="0" algn="ctr" rtl="0">
              <a:spcBef>
                <a:spcPts val="0"/>
              </a:spcBef>
              <a:spcAft>
                <a:spcPts val="0"/>
              </a:spcAft>
              <a:buNone/>
            </a:pPr>
            <a:endParaRPr sz="2400" dirty="0"/>
          </a:p>
          <a:p>
            <a:pPr marL="0" lvl="0" indent="0" algn="ctr" rtl="0">
              <a:spcBef>
                <a:spcPts val="0"/>
              </a:spcBef>
              <a:spcAft>
                <a:spcPts val="0"/>
              </a:spcAft>
              <a:buNone/>
            </a:pPr>
            <a:endParaRPr sz="2400" dirty="0"/>
          </a:p>
          <a:p>
            <a:pPr marL="0" lvl="0" indent="0" algn="ctr" rtl="0">
              <a:spcBef>
                <a:spcPts val="0"/>
              </a:spcBef>
              <a:spcAft>
                <a:spcPts val="0"/>
              </a:spcAft>
              <a:buNone/>
            </a:pPr>
            <a:endParaRPr sz="2400" dirty="0"/>
          </a:p>
          <a:p>
            <a:pPr marL="0" lvl="0" indent="0" algn="l" rtl="0">
              <a:spcBef>
                <a:spcPts val="0"/>
              </a:spcBef>
              <a:spcAft>
                <a:spcPts val="0"/>
              </a:spcAft>
              <a:buNone/>
            </a:pPr>
            <a:endParaRPr sz="1800" dirty="0"/>
          </a:p>
          <a:p>
            <a:pPr lvl="0"/>
            <a:r>
              <a:rPr lang="en-US" sz="1800" dirty="0"/>
              <a:t>Spelling:	</a:t>
            </a:r>
            <a:r>
              <a:rPr lang="en-US" sz="1800" dirty="0">
                <a:hlinkClick r:id="rId5"/>
              </a:rPr>
              <a:t>Phonics Board    </a:t>
            </a:r>
            <a:endParaRPr lang="en-US" sz="1800" dirty="0"/>
          </a:p>
          <a:p>
            <a:pPr marL="457200" lvl="0" indent="-342900">
              <a:buSzPts val="1800"/>
              <a:buChar char="-"/>
            </a:pPr>
            <a:r>
              <a:rPr lang="en-US" sz="1800" dirty="0"/>
              <a:t>‘ow (owl)’</a:t>
            </a:r>
          </a:p>
          <a:p>
            <a:pPr lvl="0"/>
            <a:endParaRPr lang="en-US" sz="1800" dirty="0"/>
          </a:p>
          <a:p>
            <a:pPr lvl="0"/>
            <a:r>
              <a:rPr lang="en-US" sz="1800" dirty="0"/>
              <a:t>Read, Write, Spell</a:t>
            </a:r>
          </a:p>
          <a:p>
            <a:pPr marL="285750" lvl="0" indent="-285750">
              <a:buFontTx/>
              <a:buChar char="-"/>
            </a:pPr>
            <a:r>
              <a:rPr lang="en-US" sz="1800" dirty="0">
                <a:hlinkClick r:id="rId6"/>
              </a:rPr>
              <a:t>Common words</a:t>
            </a:r>
            <a:endParaRPr lang="en-US" sz="1800" dirty="0"/>
          </a:p>
          <a:p>
            <a:pPr lvl="0"/>
            <a:endParaRPr lang="en-US" sz="1800" dirty="0"/>
          </a:p>
          <a:p>
            <a:pPr lvl="0"/>
            <a:r>
              <a:rPr lang="en-US" sz="1800" dirty="0"/>
              <a:t>Reading: </a:t>
            </a:r>
            <a:r>
              <a:rPr lang="en-US" sz="1800" dirty="0">
                <a:solidFill>
                  <a:schemeClr val="tx1"/>
                </a:solidFill>
                <a:hlinkClick r:id="rId7"/>
              </a:rPr>
              <a:t>The Making of Milton</a:t>
            </a:r>
            <a:endParaRPr lang="en-US" sz="1800" dirty="0">
              <a:solidFill>
                <a:schemeClr val="tx1"/>
              </a:solidFill>
            </a:endParaRPr>
          </a:p>
          <a:p>
            <a:pPr marL="0" lvl="0" indent="0" algn="l" rtl="0">
              <a:spcBef>
                <a:spcPts val="0"/>
              </a:spcBef>
              <a:spcAft>
                <a:spcPts val="0"/>
              </a:spcAft>
              <a:buNone/>
            </a:pPr>
            <a:endParaRPr sz="1800" dirty="0"/>
          </a:p>
          <a:p>
            <a:pPr marL="0" lvl="0" indent="0" algn="l" rtl="0">
              <a:spcBef>
                <a:spcPts val="0"/>
              </a:spcBef>
              <a:spcAft>
                <a:spcPts val="0"/>
              </a:spcAft>
              <a:buNone/>
            </a:pPr>
            <a:r>
              <a:rPr lang="en-GB" sz="1800" dirty="0"/>
              <a:t>Task – </a:t>
            </a:r>
            <a:r>
              <a:rPr lang="en-GB" sz="1800" dirty="0">
                <a:hlinkClick r:id="rId8"/>
              </a:rPr>
              <a:t>Making a courage jar</a:t>
            </a:r>
            <a:endParaRPr sz="1600" dirty="0"/>
          </a:p>
        </p:txBody>
      </p:sp>
      <p:pic>
        <p:nvPicPr>
          <p:cNvPr id="94" name="Google Shape;94;p16"/>
          <p:cNvPicPr preferRelativeResize="0"/>
          <p:nvPr/>
        </p:nvPicPr>
        <p:blipFill>
          <a:blip r:embed="rId9">
            <a:alphaModFix/>
          </a:blip>
          <a:stretch>
            <a:fillRect/>
          </a:stretch>
        </p:blipFill>
        <p:spPr>
          <a:xfrm>
            <a:off x="1215550" y="401825"/>
            <a:ext cx="819825" cy="1104750"/>
          </a:xfrm>
          <a:prstGeom prst="rect">
            <a:avLst/>
          </a:prstGeom>
          <a:noFill/>
          <a:ln>
            <a:noFill/>
          </a:ln>
        </p:spPr>
      </p:pic>
      <p:pic>
        <p:nvPicPr>
          <p:cNvPr id="95" name="Google Shape;95;p16"/>
          <p:cNvPicPr preferRelativeResize="0"/>
          <p:nvPr/>
        </p:nvPicPr>
        <p:blipFill>
          <a:blip r:embed="rId10">
            <a:alphaModFix/>
          </a:blip>
          <a:stretch>
            <a:fillRect/>
          </a:stretch>
        </p:blipFill>
        <p:spPr>
          <a:xfrm>
            <a:off x="4088311" y="353313"/>
            <a:ext cx="866250" cy="1153275"/>
          </a:xfrm>
          <a:prstGeom prst="rect">
            <a:avLst/>
          </a:prstGeom>
          <a:noFill/>
          <a:ln>
            <a:noFill/>
          </a:ln>
        </p:spPr>
      </p:pic>
      <p:pic>
        <p:nvPicPr>
          <p:cNvPr id="96" name="Google Shape;96;p16"/>
          <p:cNvPicPr preferRelativeResize="0"/>
          <p:nvPr/>
        </p:nvPicPr>
        <p:blipFill>
          <a:blip r:embed="rId11">
            <a:alphaModFix/>
          </a:blip>
          <a:stretch>
            <a:fillRect/>
          </a:stretch>
        </p:blipFill>
        <p:spPr>
          <a:xfrm>
            <a:off x="7007475" y="353325"/>
            <a:ext cx="768824" cy="1153250"/>
          </a:xfrm>
          <a:prstGeom prst="rect">
            <a:avLst/>
          </a:prstGeom>
          <a:noFill/>
          <a:ln>
            <a:noFill/>
          </a:ln>
        </p:spPr>
      </p:pic>
      <p:sp>
        <p:nvSpPr>
          <p:cNvPr id="97" name="Google Shape;97;p16"/>
          <p:cNvSpPr txBox="1"/>
          <p:nvPr/>
        </p:nvSpPr>
        <p:spPr>
          <a:xfrm>
            <a:off x="3325550" y="0"/>
            <a:ext cx="3015000" cy="4620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GB" sz="2400" dirty="0">
                <a:solidFill>
                  <a:schemeClr val="dk1"/>
                </a:solidFill>
              </a:rPr>
              <a:t>Literacy Task Board</a:t>
            </a:r>
            <a:endParaRPr sz="2400" dirty="0">
              <a:solidFill>
                <a:schemeClr val="dk1"/>
              </a:solidFill>
            </a:endParaRPr>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lnSpc>
                <a:spcPct val="115000"/>
              </a:lnSpc>
              <a:spcBef>
                <a:spcPts val="0"/>
              </a:spcBef>
              <a:spcAft>
                <a:spcPts val="0"/>
              </a:spcAft>
              <a:buClr>
                <a:schemeClr val="dk1"/>
              </a:buClr>
              <a:buSzPts val="1100"/>
              <a:buFont typeface="Arial"/>
              <a:buNone/>
            </a:pPr>
            <a:r>
              <a:rPr lang="en-GB" sz="1800" dirty="0"/>
              <a:t>Spelling: Story of</a:t>
            </a:r>
          </a:p>
          <a:p>
            <a:pPr lvl="0">
              <a:lnSpc>
                <a:spcPct val="115000"/>
              </a:lnSpc>
              <a:buClr>
                <a:schemeClr val="dk1"/>
              </a:buClr>
              <a:buSzPts val="1100"/>
            </a:pPr>
            <a:r>
              <a:rPr lang="en-US" sz="1500" dirty="0"/>
              <a:t>Primary 4 – </a:t>
            </a:r>
            <a:r>
              <a:rPr lang="en-US" sz="1500" dirty="0">
                <a:hlinkClick r:id="rId12"/>
              </a:rPr>
              <a:t>unit 5 ‘</a:t>
            </a:r>
            <a:r>
              <a:rPr lang="en-US" sz="1500" dirty="0" err="1">
                <a:hlinkClick r:id="rId12"/>
              </a:rPr>
              <a:t>oo</a:t>
            </a:r>
            <a:r>
              <a:rPr lang="en-US" sz="1500" dirty="0">
                <a:hlinkClick r:id="rId12"/>
              </a:rPr>
              <a:t>’ - Extension</a:t>
            </a:r>
            <a:endParaRPr lang="en-US" sz="1500" dirty="0"/>
          </a:p>
          <a:p>
            <a:pPr lvl="0">
              <a:lnSpc>
                <a:spcPct val="115000"/>
              </a:lnSpc>
            </a:pPr>
            <a:r>
              <a:rPr lang="en-US" sz="1500" dirty="0"/>
              <a:t>Primary 5 – </a:t>
            </a:r>
            <a:r>
              <a:rPr lang="en-US" sz="1500" dirty="0">
                <a:hlinkClick r:id="rId13"/>
              </a:rPr>
              <a:t>unit 12 ‘</a:t>
            </a:r>
            <a:r>
              <a:rPr lang="en-US" sz="1500" dirty="0" err="1">
                <a:hlinkClick r:id="rId13"/>
              </a:rPr>
              <a:t>ch</a:t>
            </a:r>
            <a:r>
              <a:rPr lang="en-US" sz="1500" dirty="0">
                <a:hlinkClick r:id="rId13"/>
              </a:rPr>
              <a:t>’ - Extension</a:t>
            </a:r>
            <a:endParaRPr lang="en-US" sz="1500" dirty="0"/>
          </a:p>
          <a:p>
            <a:pPr marL="0" lvl="0" indent="0" algn="l" rtl="0">
              <a:lnSpc>
                <a:spcPct val="115000"/>
              </a:lnSpc>
              <a:spcBef>
                <a:spcPts val="0"/>
              </a:spcBef>
              <a:spcAft>
                <a:spcPts val="0"/>
              </a:spcAft>
              <a:buNone/>
            </a:pPr>
            <a:endParaRPr sz="1800" dirty="0"/>
          </a:p>
          <a:p>
            <a:pPr marL="0" lvl="0" indent="0" algn="l" rtl="0">
              <a:lnSpc>
                <a:spcPct val="115000"/>
              </a:lnSpc>
              <a:spcBef>
                <a:spcPts val="0"/>
              </a:spcBef>
              <a:spcAft>
                <a:spcPts val="0"/>
              </a:spcAft>
              <a:buNone/>
            </a:pPr>
            <a:r>
              <a:rPr lang="en-GB" sz="1800" dirty="0"/>
              <a:t>Reading: </a:t>
            </a:r>
            <a:endParaRPr sz="1800" dirty="0"/>
          </a:p>
          <a:p>
            <a:pPr marL="0" lvl="0" indent="0" algn="l" rtl="0">
              <a:lnSpc>
                <a:spcPct val="115000"/>
              </a:lnSpc>
              <a:spcBef>
                <a:spcPts val="0"/>
              </a:spcBef>
              <a:spcAft>
                <a:spcPts val="0"/>
              </a:spcAft>
              <a:buNone/>
            </a:pPr>
            <a:endParaRPr sz="1800" dirty="0"/>
          </a:p>
          <a:p>
            <a:pPr marL="0" lvl="0" indent="0" algn="l" rtl="0">
              <a:lnSpc>
                <a:spcPct val="115000"/>
              </a:lnSpc>
              <a:spcBef>
                <a:spcPts val="0"/>
              </a:spcBef>
              <a:spcAft>
                <a:spcPts val="0"/>
              </a:spcAft>
              <a:buClr>
                <a:schemeClr val="dk1"/>
              </a:buClr>
              <a:buSzPts val="1100"/>
              <a:buFont typeface="Arial"/>
              <a:buNone/>
            </a:pPr>
            <a:r>
              <a:rPr lang="en-GB" sz="1800" dirty="0"/>
              <a:t>Task – </a:t>
            </a:r>
            <a:r>
              <a:rPr lang="en-GB" sz="1800" dirty="0">
                <a:hlinkClick r:id="rId14"/>
              </a:rPr>
              <a:t>Prior Knowledge</a:t>
            </a:r>
            <a:endParaRPr dirty="0"/>
          </a:p>
        </p:txBody>
      </p:sp>
      <p:pic>
        <p:nvPicPr>
          <p:cNvPr id="98" name="Google Shape;98;p16">
            <a:hlinkClick r:id="rId15"/>
          </p:cNvPr>
          <p:cNvPicPr preferRelativeResize="0"/>
          <p:nvPr/>
        </p:nvPicPr>
        <p:blipFill>
          <a:blip r:embed="rId16">
            <a:alphaModFix/>
          </a:blip>
          <a:stretch>
            <a:fillRect/>
          </a:stretch>
        </p:blipFill>
        <p:spPr>
          <a:xfrm>
            <a:off x="4400136" y="3192271"/>
            <a:ext cx="554425" cy="562424"/>
          </a:xfrm>
          <a:prstGeom prst="rect">
            <a:avLst/>
          </a:prstGeom>
          <a:noFill/>
          <a:ln>
            <a:noFill/>
          </a:ln>
        </p:spPr>
      </p:pic>
      <p:pic>
        <p:nvPicPr>
          <p:cNvPr id="99" name="Google Shape;99;p16">
            <a:hlinkClick r:id="rId15"/>
          </p:cNvPr>
          <p:cNvPicPr preferRelativeResize="0"/>
          <p:nvPr/>
        </p:nvPicPr>
        <p:blipFill>
          <a:blip r:embed="rId16">
            <a:alphaModFix/>
          </a:blip>
          <a:stretch>
            <a:fillRect/>
          </a:stretch>
        </p:blipFill>
        <p:spPr>
          <a:xfrm>
            <a:off x="7329937" y="3051752"/>
            <a:ext cx="554425" cy="562424"/>
          </a:xfrm>
          <a:prstGeom prst="rect">
            <a:avLst/>
          </a:prstGeom>
          <a:noFill/>
          <a:ln>
            <a:noFill/>
          </a:ln>
        </p:spPr>
      </p:pic>
      <p:pic>
        <p:nvPicPr>
          <p:cNvPr id="100" name="Google Shape;100;p16" descr="Bitmoji Image"/>
          <p:cNvPicPr preferRelativeResize="0"/>
          <p:nvPr/>
        </p:nvPicPr>
        <p:blipFill>
          <a:blip r:embed="rId17">
            <a:alphaModFix/>
          </a:blip>
          <a:stretch>
            <a:fillRect/>
          </a:stretch>
        </p:blipFill>
        <p:spPr>
          <a:xfrm>
            <a:off x="6932425" y="2457625"/>
            <a:ext cx="2685875" cy="2685875"/>
          </a:xfrm>
          <a:prstGeom prst="rect">
            <a:avLst/>
          </a:prstGeom>
          <a:noFill/>
          <a:ln>
            <a:noFill/>
          </a:ln>
        </p:spPr>
      </p:pic>
      <p:sp>
        <p:nvSpPr>
          <p:cNvPr id="101" name="Google Shape;101;p16"/>
          <p:cNvSpPr txBox="1"/>
          <p:nvPr/>
        </p:nvSpPr>
        <p:spPr>
          <a:xfrm>
            <a:off x="6274175" y="1563000"/>
            <a:ext cx="2460900" cy="3126000"/>
          </a:xfrm>
          <a:prstGeom prst="rect">
            <a:avLst/>
          </a:prstGeom>
          <a:noFill/>
          <a:ln>
            <a:noFill/>
          </a:ln>
        </p:spPr>
        <p:txBody>
          <a:bodyPr spcFirstLastPara="1" wrap="square" lIns="91425" tIns="91425" rIns="91425" bIns="91425" anchor="t" anchorCtr="0">
            <a:noAutofit/>
          </a:bodyPr>
          <a:lstStyle/>
          <a:p>
            <a:pPr lvl="0">
              <a:lnSpc>
                <a:spcPct val="115000"/>
              </a:lnSpc>
              <a:buClr>
                <a:schemeClr val="dk1"/>
              </a:buClr>
              <a:buSzPts val="1100"/>
            </a:pPr>
            <a:r>
              <a:rPr lang="en-GB" sz="1800" dirty="0"/>
              <a:t>Spelling: Story of</a:t>
            </a:r>
          </a:p>
          <a:p>
            <a:pPr lvl="0">
              <a:lnSpc>
                <a:spcPct val="115000"/>
              </a:lnSpc>
              <a:buClr>
                <a:schemeClr val="dk1"/>
              </a:buClr>
              <a:buSzPts val="1100"/>
            </a:pPr>
            <a:r>
              <a:rPr lang="en-US" sz="1500" dirty="0"/>
              <a:t>Primary 4 – </a:t>
            </a:r>
            <a:r>
              <a:rPr lang="en-US" sz="1500" dirty="0">
                <a:hlinkClick r:id="rId12"/>
              </a:rPr>
              <a:t>unit 5 ‘</a:t>
            </a:r>
            <a:r>
              <a:rPr lang="en-US" sz="1500" dirty="0" err="1">
                <a:hlinkClick r:id="rId12"/>
              </a:rPr>
              <a:t>oo</a:t>
            </a:r>
            <a:r>
              <a:rPr lang="en-US" sz="1500" dirty="0">
                <a:hlinkClick r:id="rId12"/>
              </a:rPr>
              <a:t>’ - Extension</a:t>
            </a:r>
            <a:endParaRPr lang="en-US" sz="1500" dirty="0"/>
          </a:p>
          <a:p>
            <a:pPr lvl="0">
              <a:lnSpc>
                <a:spcPct val="115000"/>
              </a:lnSpc>
            </a:pPr>
            <a:r>
              <a:rPr lang="en-US" sz="1500" dirty="0"/>
              <a:t>Primary 5 – </a:t>
            </a:r>
            <a:r>
              <a:rPr lang="en-US" sz="1500" dirty="0">
                <a:hlinkClick r:id="rId13"/>
              </a:rPr>
              <a:t>unit 12 ‘</a:t>
            </a:r>
            <a:r>
              <a:rPr lang="en-US" sz="1500" dirty="0" err="1">
                <a:hlinkClick r:id="rId13"/>
              </a:rPr>
              <a:t>ch</a:t>
            </a:r>
            <a:r>
              <a:rPr lang="en-US" sz="1500" dirty="0">
                <a:hlinkClick r:id="rId13"/>
              </a:rPr>
              <a:t>’ - Extension</a:t>
            </a:r>
            <a:endParaRPr lang="en-US" sz="1500" dirty="0"/>
          </a:p>
          <a:p>
            <a:pPr marL="0" lvl="0" indent="0" algn="l" rtl="0">
              <a:lnSpc>
                <a:spcPct val="115000"/>
              </a:lnSpc>
              <a:spcBef>
                <a:spcPts val="0"/>
              </a:spcBef>
              <a:spcAft>
                <a:spcPts val="0"/>
              </a:spcAft>
              <a:buNone/>
            </a:pPr>
            <a:endParaRPr sz="1800" dirty="0"/>
          </a:p>
          <a:p>
            <a:pPr marL="0" lvl="0" indent="0" algn="l" rtl="0">
              <a:lnSpc>
                <a:spcPct val="115000"/>
              </a:lnSpc>
              <a:spcBef>
                <a:spcPts val="0"/>
              </a:spcBef>
              <a:spcAft>
                <a:spcPts val="0"/>
              </a:spcAft>
              <a:buNone/>
            </a:pPr>
            <a:r>
              <a:rPr lang="en-GB" sz="1800" dirty="0"/>
              <a:t>Reading:</a:t>
            </a:r>
            <a:endParaRPr sz="1800" dirty="0"/>
          </a:p>
          <a:p>
            <a:pPr marL="0" lvl="0" indent="0" algn="l" rtl="0">
              <a:lnSpc>
                <a:spcPct val="115000"/>
              </a:lnSpc>
              <a:spcBef>
                <a:spcPts val="0"/>
              </a:spcBef>
              <a:spcAft>
                <a:spcPts val="0"/>
              </a:spcAft>
              <a:buNone/>
            </a:pPr>
            <a:endParaRPr sz="1800" dirty="0"/>
          </a:p>
          <a:p>
            <a:pPr marL="0" lvl="0" indent="0" algn="l" rtl="0">
              <a:lnSpc>
                <a:spcPct val="115000"/>
              </a:lnSpc>
              <a:spcBef>
                <a:spcPts val="0"/>
              </a:spcBef>
              <a:spcAft>
                <a:spcPts val="0"/>
              </a:spcAft>
              <a:buNone/>
            </a:pPr>
            <a:r>
              <a:rPr lang="en-GB" sz="1800" dirty="0"/>
              <a:t>Task – </a:t>
            </a:r>
          </a:p>
          <a:p>
            <a:pPr marL="0" lvl="0" indent="0" algn="l" rtl="0">
              <a:spcBef>
                <a:spcPts val="0"/>
              </a:spcBef>
              <a:spcAft>
                <a:spcPts val="0"/>
              </a:spcAft>
              <a:buNone/>
            </a:pPr>
            <a:r>
              <a:rPr lang="en-US" dirty="0" err="1">
                <a:hlinkClick r:id="rId18"/>
              </a:rPr>
              <a:t>Visualiser</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5"/>
        <p:cNvGrpSpPr/>
        <p:nvPr/>
      </p:nvGrpSpPr>
      <p:grpSpPr>
        <a:xfrm>
          <a:off x="0" y="0"/>
          <a:ext cx="0" cy="0"/>
          <a:chOff x="0" y="0"/>
          <a:chExt cx="0" cy="0"/>
        </a:xfrm>
      </p:grpSpPr>
      <p:pic>
        <p:nvPicPr>
          <p:cNvPr id="106" name="Google Shape;106;p17"/>
          <p:cNvPicPr preferRelativeResize="0"/>
          <p:nvPr/>
        </p:nvPicPr>
        <p:blipFill>
          <a:blip r:embed="rId4">
            <a:alphaModFix/>
          </a:blip>
          <a:stretch>
            <a:fillRect/>
          </a:stretch>
        </p:blipFill>
        <p:spPr>
          <a:xfrm>
            <a:off x="162450" y="0"/>
            <a:ext cx="8848726" cy="5143500"/>
          </a:xfrm>
          <a:prstGeom prst="rect">
            <a:avLst/>
          </a:prstGeom>
          <a:noFill/>
          <a:ln>
            <a:noFill/>
          </a:ln>
        </p:spPr>
      </p:pic>
      <p:sp>
        <p:nvSpPr>
          <p:cNvPr id="107" name="Google Shape;107;p17"/>
          <p:cNvSpPr txBox="1"/>
          <p:nvPr/>
        </p:nvSpPr>
        <p:spPr>
          <a:xfrm>
            <a:off x="491738" y="567663"/>
            <a:ext cx="2692200" cy="461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dirty="0"/>
          </a:p>
          <a:p>
            <a:pPr marL="0" lvl="0" indent="0" algn="ctr" rtl="0">
              <a:spcBef>
                <a:spcPts val="0"/>
              </a:spcBef>
              <a:spcAft>
                <a:spcPts val="0"/>
              </a:spcAft>
              <a:buNone/>
            </a:pPr>
            <a:endParaRPr dirty="0"/>
          </a:p>
          <a:p>
            <a:pPr marL="0" lvl="0" indent="0" algn="ctr" rtl="0">
              <a:spcBef>
                <a:spcPts val="0"/>
              </a:spcBef>
              <a:spcAft>
                <a:spcPts val="0"/>
              </a:spcAft>
              <a:buNone/>
            </a:pPr>
            <a:endParaRPr dirty="0"/>
          </a:p>
          <a:p>
            <a:pPr marL="0" lvl="0" indent="0" algn="ctr" rtl="0">
              <a:spcBef>
                <a:spcPts val="0"/>
              </a:spcBef>
              <a:spcAft>
                <a:spcPts val="0"/>
              </a:spcAft>
              <a:buNone/>
            </a:pPr>
            <a:endParaRPr lang="en-US" dirty="0"/>
          </a:p>
          <a:p>
            <a:pPr marL="0" lvl="0" indent="0" algn="ctr" rtl="0">
              <a:spcBef>
                <a:spcPts val="0"/>
              </a:spcBef>
              <a:spcAft>
                <a:spcPts val="0"/>
              </a:spcAft>
              <a:buNone/>
            </a:pPr>
            <a:endParaRPr lang="en-US" dirty="0"/>
          </a:p>
          <a:p>
            <a:pPr marL="0" lvl="0" indent="0" algn="ctr" rtl="0">
              <a:spcBef>
                <a:spcPts val="0"/>
              </a:spcBef>
              <a:spcAft>
                <a:spcPts val="0"/>
              </a:spcAft>
              <a:buNone/>
            </a:pPr>
            <a:r>
              <a:rPr lang="en-GB" dirty="0">
                <a:hlinkClick r:id="rId5"/>
              </a:rPr>
              <a:t>Estimating Length</a:t>
            </a:r>
            <a:endParaRPr lang="en-GB" dirty="0"/>
          </a:p>
        </p:txBody>
      </p:sp>
      <p:pic>
        <p:nvPicPr>
          <p:cNvPr id="108" name="Google Shape;108;p17"/>
          <p:cNvPicPr preferRelativeResize="0"/>
          <p:nvPr/>
        </p:nvPicPr>
        <p:blipFill>
          <a:blip r:embed="rId6">
            <a:alphaModFix/>
          </a:blip>
          <a:stretch>
            <a:fillRect/>
          </a:stretch>
        </p:blipFill>
        <p:spPr>
          <a:xfrm>
            <a:off x="1430137" y="699658"/>
            <a:ext cx="815401" cy="713249"/>
          </a:xfrm>
          <a:prstGeom prst="rect">
            <a:avLst/>
          </a:prstGeom>
          <a:noFill/>
          <a:ln>
            <a:noFill/>
          </a:ln>
        </p:spPr>
      </p:pic>
      <p:sp>
        <p:nvSpPr>
          <p:cNvPr id="109" name="Google Shape;109;p17"/>
          <p:cNvSpPr txBox="1"/>
          <p:nvPr/>
        </p:nvSpPr>
        <p:spPr>
          <a:xfrm>
            <a:off x="3270199" y="141767"/>
            <a:ext cx="2868331" cy="504844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err="1"/>
              <a:t>Maths</a:t>
            </a:r>
            <a:r>
              <a:rPr lang="en-US" sz="2400" dirty="0"/>
              <a:t> Task Board</a:t>
            </a:r>
            <a:endParaRPr sz="2400" dirty="0"/>
          </a:p>
          <a:p>
            <a:pPr marL="0" lvl="0" indent="0" algn="ctr" rtl="0">
              <a:spcBef>
                <a:spcPts val="0"/>
              </a:spcBef>
              <a:spcAft>
                <a:spcPts val="0"/>
              </a:spcAft>
              <a:buNone/>
            </a:pPr>
            <a:endParaRPr dirty="0"/>
          </a:p>
          <a:p>
            <a:pPr marL="0" lvl="0" indent="0" algn="ctr" rtl="0">
              <a:spcBef>
                <a:spcPts val="0"/>
              </a:spcBef>
              <a:spcAft>
                <a:spcPts val="0"/>
              </a:spcAft>
              <a:buNone/>
            </a:pPr>
            <a:endParaRPr dirty="0"/>
          </a:p>
          <a:p>
            <a:pPr marL="0" lvl="0" indent="0" algn="ctr" rtl="0">
              <a:spcBef>
                <a:spcPts val="0"/>
              </a:spcBef>
              <a:spcAft>
                <a:spcPts val="0"/>
              </a:spcAft>
              <a:buNone/>
            </a:pPr>
            <a:endParaRPr dirty="0"/>
          </a:p>
          <a:p>
            <a:pPr marL="0" lvl="0" indent="0" algn="ctr" rtl="0">
              <a:spcBef>
                <a:spcPts val="0"/>
              </a:spcBef>
              <a:spcAft>
                <a:spcPts val="0"/>
              </a:spcAft>
              <a:buNone/>
            </a:pPr>
            <a:endParaRPr lang="en-US" dirty="0"/>
          </a:p>
          <a:p>
            <a:pPr marL="0" lvl="0" indent="0" algn="ctr" rtl="0">
              <a:spcBef>
                <a:spcPts val="0"/>
              </a:spcBef>
              <a:spcAft>
                <a:spcPts val="0"/>
              </a:spcAft>
              <a:buNone/>
            </a:pPr>
            <a:endParaRPr lang="en-US" dirty="0"/>
          </a:p>
          <a:p>
            <a:pPr lvl="0" algn="ctr"/>
            <a:r>
              <a:rPr lang="en-US" dirty="0"/>
              <a:t>You are learning about how to measure a perimeter.</a:t>
            </a:r>
          </a:p>
          <a:p>
            <a:pPr lvl="0" algn="ctr"/>
            <a:endParaRPr lang="en-US" dirty="0"/>
          </a:p>
          <a:p>
            <a:pPr lvl="0" algn="ctr"/>
            <a:r>
              <a:rPr lang="en-US" dirty="0"/>
              <a:t>Watch the videos and do the activities on this website.</a:t>
            </a:r>
          </a:p>
          <a:p>
            <a:pPr lvl="0" algn="ctr"/>
            <a:endParaRPr lang="en-US" dirty="0"/>
          </a:p>
          <a:p>
            <a:pPr lvl="0" algn="ctr"/>
            <a:r>
              <a:rPr lang="en-GB" dirty="0">
                <a:hlinkClick r:id="rId7"/>
              </a:rPr>
              <a:t>https://www.bbc.co.uk/bitesize/articles/zbcnf4j</a:t>
            </a:r>
            <a:endParaRPr lang="en-US" dirty="0"/>
          </a:p>
          <a:p>
            <a:pPr marL="0" lvl="0" indent="0" algn="ctr" rtl="0">
              <a:spcBef>
                <a:spcPts val="0"/>
              </a:spcBef>
              <a:spcAft>
                <a:spcPts val="0"/>
              </a:spcAft>
              <a:buNone/>
            </a:pPr>
            <a:endParaRPr dirty="0"/>
          </a:p>
          <a:p>
            <a:pPr marL="0" lvl="0" indent="0" algn="ctr" rtl="0">
              <a:spcBef>
                <a:spcPts val="0"/>
              </a:spcBef>
              <a:spcAft>
                <a:spcPts val="0"/>
              </a:spcAft>
              <a:buNone/>
            </a:pPr>
            <a:r>
              <a:rPr lang="en-GB" sz="1300" dirty="0"/>
              <a:t>Websites for all groups to use:</a:t>
            </a:r>
          </a:p>
          <a:p>
            <a:pPr marL="0" lvl="0" indent="0" algn="ctr" rtl="0">
              <a:spcBef>
                <a:spcPts val="0"/>
              </a:spcBef>
              <a:spcAft>
                <a:spcPts val="0"/>
              </a:spcAft>
              <a:buNone/>
            </a:pPr>
            <a:r>
              <a:rPr lang="en-US" sz="1300" dirty="0"/>
              <a:t>All groups have a task on </a:t>
            </a:r>
            <a:r>
              <a:rPr lang="en-US" sz="1300" dirty="0" err="1"/>
              <a:t>sumdog</a:t>
            </a:r>
            <a:r>
              <a:rPr lang="en-US" sz="1300" dirty="0"/>
              <a:t>.</a:t>
            </a:r>
            <a:endParaRPr sz="1300" dirty="0"/>
          </a:p>
        </p:txBody>
      </p:sp>
      <p:sp>
        <p:nvSpPr>
          <p:cNvPr id="110" name="Google Shape;110;p17"/>
          <p:cNvSpPr/>
          <p:nvPr/>
        </p:nvSpPr>
        <p:spPr>
          <a:xfrm>
            <a:off x="4304950" y="579207"/>
            <a:ext cx="815400" cy="833700"/>
          </a:xfrm>
          <a:prstGeom prst="ellipse">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7"/>
          <p:cNvSpPr txBox="1"/>
          <p:nvPr/>
        </p:nvSpPr>
        <p:spPr>
          <a:xfrm>
            <a:off x="6086685" y="579207"/>
            <a:ext cx="2692200" cy="461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dirty="0"/>
          </a:p>
          <a:p>
            <a:pPr marL="0" lvl="0" indent="0" algn="ctr" rtl="0">
              <a:spcBef>
                <a:spcPts val="0"/>
              </a:spcBef>
              <a:spcAft>
                <a:spcPts val="0"/>
              </a:spcAft>
              <a:buNone/>
            </a:pPr>
            <a:endParaRPr dirty="0"/>
          </a:p>
          <a:p>
            <a:pPr marL="0" lvl="0" indent="0" algn="ctr" rtl="0">
              <a:spcBef>
                <a:spcPts val="0"/>
              </a:spcBef>
              <a:spcAft>
                <a:spcPts val="0"/>
              </a:spcAft>
              <a:buNone/>
            </a:pPr>
            <a:endParaRPr dirty="0"/>
          </a:p>
          <a:p>
            <a:pPr marL="0" lvl="0" indent="0" algn="ctr" rtl="0">
              <a:spcBef>
                <a:spcPts val="0"/>
              </a:spcBef>
              <a:spcAft>
                <a:spcPts val="0"/>
              </a:spcAft>
              <a:buNone/>
            </a:pPr>
            <a:endParaRPr lang="en-US" dirty="0"/>
          </a:p>
          <a:p>
            <a:pPr marL="0" lvl="0" indent="0" algn="ctr" rtl="0">
              <a:spcBef>
                <a:spcPts val="0"/>
              </a:spcBef>
              <a:spcAft>
                <a:spcPts val="0"/>
              </a:spcAft>
              <a:buNone/>
            </a:pPr>
            <a:endParaRPr lang="en-US" dirty="0"/>
          </a:p>
          <a:p>
            <a:pPr marL="0" lvl="0" indent="0" algn="ctr" rtl="0">
              <a:spcBef>
                <a:spcPts val="0"/>
              </a:spcBef>
              <a:spcAft>
                <a:spcPts val="0"/>
              </a:spcAft>
              <a:buNone/>
            </a:pPr>
            <a:r>
              <a:rPr lang="en-US" dirty="0"/>
              <a:t>You are learning about how to measure a perimeter.</a:t>
            </a:r>
          </a:p>
          <a:p>
            <a:pPr marL="0" lvl="0" indent="0" algn="ctr" rtl="0">
              <a:spcBef>
                <a:spcPts val="0"/>
              </a:spcBef>
              <a:spcAft>
                <a:spcPts val="0"/>
              </a:spcAft>
              <a:buNone/>
            </a:pPr>
            <a:endParaRPr lang="en-US" dirty="0"/>
          </a:p>
          <a:p>
            <a:pPr marL="0" lvl="0" indent="0" algn="ctr" rtl="0">
              <a:spcBef>
                <a:spcPts val="0"/>
              </a:spcBef>
              <a:spcAft>
                <a:spcPts val="0"/>
              </a:spcAft>
              <a:buNone/>
            </a:pPr>
            <a:r>
              <a:rPr lang="en-US" dirty="0"/>
              <a:t>Watch the videos and do the activities on this website.</a:t>
            </a:r>
          </a:p>
          <a:p>
            <a:pPr marL="0" lvl="0" indent="0" algn="ctr" rtl="0">
              <a:spcBef>
                <a:spcPts val="0"/>
              </a:spcBef>
              <a:spcAft>
                <a:spcPts val="0"/>
              </a:spcAft>
              <a:buNone/>
            </a:pPr>
            <a:endParaRPr lang="en-US" dirty="0"/>
          </a:p>
          <a:p>
            <a:pPr lvl="0" algn="ctr"/>
            <a:r>
              <a:rPr lang="en-GB" dirty="0">
                <a:hlinkClick r:id="rId7"/>
              </a:rPr>
              <a:t>https://www.bbc.co.uk/bitesize/articles/zbcnf4j</a:t>
            </a:r>
            <a:endParaRPr lang="en-US" dirty="0"/>
          </a:p>
        </p:txBody>
      </p:sp>
      <p:pic>
        <p:nvPicPr>
          <p:cNvPr id="112" name="Google Shape;112;p17"/>
          <p:cNvPicPr preferRelativeResize="0"/>
          <p:nvPr/>
        </p:nvPicPr>
        <p:blipFill>
          <a:blip r:embed="rId8">
            <a:alphaModFix/>
          </a:blip>
          <a:stretch>
            <a:fillRect/>
          </a:stretch>
        </p:blipFill>
        <p:spPr>
          <a:xfrm>
            <a:off x="7111346" y="579207"/>
            <a:ext cx="833700" cy="833700"/>
          </a:xfrm>
          <a:prstGeom prst="rect">
            <a:avLst/>
          </a:prstGeom>
          <a:noFill/>
          <a:ln>
            <a:noFill/>
          </a:ln>
        </p:spPr>
      </p:pic>
      <p:pic>
        <p:nvPicPr>
          <p:cNvPr id="113" name="Google Shape;113;p17">
            <a:hlinkClick r:id="rId9"/>
          </p:cNvPr>
          <p:cNvPicPr preferRelativeResize="0"/>
          <p:nvPr/>
        </p:nvPicPr>
        <p:blipFill>
          <a:blip r:embed="rId10">
            <a:alphaModFix/>
          </a:blip>
          <a:stretch>
            <a:fillRect/>
          </a:stretch>
        </p:blipFill>
        <p:spPr>
          <a:xfrm>
            <a:off x="3920975" y="4085370"/>
            <a:ext cx="554425" cy="551800"/>
          </a:xfrm>
          <a:prstGeom prst="rect">
            <a:avLst/>
          </a:prstGeom>
          <a:noFill/>
          <a:ln>
            <a:noFill/>
          </a:ln>
        </p:spPr>
      </p:pic>
      <p:pic>
        <p:nvPicPr>
          <p:cNvPr id="114" name="Google Shape;114;p17">
            <a:hlinkClick r:id="rId11"/>
          </p:cNvPr>
          <p:cNvPicPr preferRelativeResize="0"/>
          <p:nvPr/>
        </p:nvPicPr>
        <p:blipFill>
          <a:blip r:embed="rId12">
            <a:alphaModFix/>
          </a:blip>
          <a:stretch>
            <a:fillRect/>
          </a:stretch>
        </p:blipFill>
        <p:spPr>
          <a:xfrm>
            <a:off x="4752612" y="4070223"/>
            <a:ext cx="554425" cy="554425"/>
          </a:xfrm>
          <a:prstGeom prst="rect">
            <a:avLst/>
          </a:prstGeom>
          <a:noFill/>
          <a:ln>
            <a:noFill/>
          </a:ln>
        </p:spPr>
      </p:pic>
      <p:pic>
        <p:nvPicPr>
          <p:cNvPr id="115" name="Google Shape;115;p17">
            <a:hlinkClick r:id="rId13"/>
          </p:cNvPr>
          <p:cNvPicPr preferRelativeResize="0"/>
          <p:nvPr/>
        </p:nvPicPr>
        <p:blipFill>
          <a:blip r:embed="rId14">
            <a:alphaModFix/>
          </a:blip>
          <a:stretch>
            <a:fillRect/>
          </a:stretch>
        </p:blipFill>
        <p:spPr>
          <a:xfrm>
            <a:off x="5686937" y="4070223"/>
            <a:ext cx="554425" cy="554425"/>
          </a:xfrm>
          <a:prstGeom prst="rect">
            <a:avLst/>
          </a:prstGeom>
          <a:noFill/>
          <a:ln>
            <a:noFill/>
          </a:ln>
        </p:spPr>
      </p:pic>
      <p:pic>
        <p:nvPicPr>
          <p:cNvPr id="116" name="Google Shape;116;p17">
            <a:hlinkClick r:id="rId15"/>
          </p:cNvPr>
          <p:cNvPicPr preferRelativeResize="0"/>
          <p:nvPr/>
        </p:nvPicPr>
        <p:blipFill>
          <a:blip r:embed="rId16">
            <a:alphaModFix/>
          </a:blip>
          <a:stretch>
            <a:fillRect/>
          </a:stretch>
        </p:blipFill>
        <p:spPr>
          <a:xfrm>
            <a:off x="3183938" y="4085370"/>
            <a:ext cx="554425" cy="490467"/>
          </a:xfrm>
          <a:prstGeom prst="rect">
            <a:avLst/>
          </a:prstGeom>
          <a:noFill/>
          <a:ln>
            <a:noFill/>
          </a:ln>
        </p:spPr>
      </p:pic>
      <p:pic>
        <p:nvPicPr>
          <p:cNvPr id="15" name="Picture 2" descr="Clientmoji">
            <a:extLst>
              <a:ext uri="{FF2B5EF4-FFF2-40B4-BE49-F238E27FC236}">
                <a16:creationId xmlns:a16="http://schemas.microsoft.com/office/drawing/2014/main" id="{03E57896-0ACC-4610-9863-18B64EA59A9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584558" y="3422699"/>
            <a:ext cx="1808301" cy="18083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urple Brick Wall Background Free Stock Photo - Public Domain Pictures">
            <a:extLst>
              <a:ext uri="{FF2B5EF4-FFF2-40B4-BE49-F238E27FC236}">
                <a16:creationId xmlns:a16="http://schemas.microsoft.com/office/drawing/2014/main" id="{FC620E95-3738-44BE-8C8C-BC4ABEC3D8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24" y="0"/>
            <a:ext cx="9156423" cy="5136530"/>
          </a:xfrm>
          <a:prstGeom prst="rect">
            <a:avLst/>
          </a:prstGeom>
          <a:noFill/>
          <a:extLst>
            <a:ext uri="{909E8E84-426E-40DD-AFC4-6F175D3DCCD1}">
              <a14:hiddenFill xmlns:a14="http://schemas.microsoft.com/office/drawing/2010/main">
                <a:solidFill>
                  <a:srgbClr val="FFFFFF"/>
                </a:solidFill>
              </a14:hiddenFill>
            </a:ext>
          </a:extLst>
        </p:spPr>
      </p:pic>
      <p:pic>
        <p:nvPicPr>
          <p:cNvPr id="3" name="Google Shape;81;p15">
            <a:extLst>
              <a:ext uri="{FF2B5EF4-FFF2-40B4-BE49-F238E27FC236}">
                <a16:creationId xmlns:a16="http://schemas.microsoft.com/office/drawing/2014/main" id="{80B80189-48C6-4953-8C3F-5F5F76E3B741}"/>
              </a:ext>
            </a:extLst>
          </p:cNvPr>
          <p:cNvPicPr preferRelativeResize="0"/>
          <p:nvPr/>
        </p:nvPicPr>
        <p:blipFill>
          <a:blip r:embed="rId3">
            <a:alphaModFix/>
          </a:blip>
          <a:stretch>
            <a:fillRect/>
          </a:stretch>
        </p:blipFill>
        <p:spPr>
          <a:xfrm>
            <a:off x="165936" y="116328"/>
            <a:ext cx="8283404" cy="4866798"/>
          </a:xfrm>
          <a:prstGeom prst="rect">
            <a:avLst/>
          </a:prstGeom>
          <a:noFill/>
          <a:ln>
            <a:noFill/>
          </a:ln>
        </p:spPr>
      </p:pic>
      <p:sp>
        <p:nvSpPr>
          <p:cNvPr id="4" name="TextBox 3">
            <a:extLst>
              <a:ext uri="{FF2B5EF4-FFF2-40B4-BE49-F238E27FC236}">
                <a16:creationId xmlns:a16="http://schemas.microsoft.com/office/drawing/2014/main" id="{F86B2AB0-F8C7-4460-A6DD-2C77F489CF6B}"/>
              </a:ext>
            </a:extLst>
          </p:cNvPr>
          <p:cNvSpPr txBox="1"/>
          <p:nvPr/>
        </p:nvSpPr>
        <p:spPr>
          <a:xfrm>
            <a:off x="411126" y="432391"/>
            <a:ext cx="7747590" cy="1692771"/>
          </a:xfrm>
          <a:prstGeom prst="rect">
            <a:avLst/>
          </a:prstGeom>
          <a:noFill/>
        </p:spPr>
        <p:txBody>
          <a:bodyPr wrap="square" rtlCol="0">
            <a:spAutoFit/>
          </a:bodyPr>
          <a:lstStyle/>
          <a:p>
            <a:r>
              <a:rPr lang="en-US" sz="2400" dirty="0"/>
              <a:t>Grammar task – Group 1</a:t>
            </a:r>
          </a:p>
          <a:p>
            <a:endParaRPr lang="en-US" dirty="0"/>
          </a:p>
          <a:p>
            <a:r>
              <a:rPr lang="en-US" dirty="0"/>
              <a:t>Nelson Grammar Book 1 Unit 19.</a:t>
            </a:r>
          </a:p>
          <a:p>
            <a:endParaRPr lang="en-US" dirty="0"/>
          </a:p>
          <a:p>
            <a:pPr marL="0" indent="0">
              <a:buNone/>
            </a:pPr>
            <a:r>
              <a:rPr lang="en-US" dirty="0"/>
              <a:t>L.I. I can revise conjunctions.</a:t>
            </a:r>
          </a:p>
          <a:p>
            <a:endParaRPr lang="en-GB" sz="2400" dirty="0"/>
          </a:p>
        </p:txBody>
      </p:sp>
      <p:pic>
        <p:nvPicPr>
          <p:cNvPr id="1028" name="Picture 4" descr="Clientmoji">
            <a:extLst>
              <a:ext uri="{FF2B5EF4-FFF2-40B4-BE49-F238E27FC236}">
                <a16:creationId xmlns:a16="http://schemas.microsoft.com/office/drawing/2014/main" id="{DEF619AB-5A68-4B5F-AFED-C461761058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24" y="1995713"/>
            <a:ext cx="3366407" cy="336640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DC9C474-F953-45A2-B353-29D93113D175}"/>
              </a:ext>
            </a:extLst>
          </p:cNvPr>
          <p:cNvPicPr>
            <a:picLocks noChangeAspect="1"/>
          </p:cNvPicPr>
          <p:nvPr/>
        </p:nvPicPr>
        <p:blipFill>
          <a:blip r:embed="rId5"/>
          <a:stretch>
            <a:fillRect/>
          </a:stretch>
        </p:blipFill>
        <p:spPr>
          <a:xfrm rot="10800000">
            <a:off x="3471544" y="1014969"/>
            <a:ext cx="2586076" cy="3556615"/>
          </a:xfrm>
          <a:prstGeom prst="rect">
            <a:avLst/>
          </a:prstGeom>
        </p:spPr>
      </p:pic>
      <p:pic>
        <p:nvPicPr>
          <p:cNvPr id="10" name="Picture 9">
            <a:extLst>
              <a:ext uri="{FF2B5EF4-FFF2-40B4-BE49-F238E27FC236}">
                <a16:creationId xmlns:a16="http://schemas.microsoft.com/office/drawing/2014/main" id="{EC1A6BFD-F4BD-4AED-8C0A-02F145E7F4FB}"/>
              </a:ext>
            </a:extLst>
          </p:cNvPr>
          <p:cNvPicPr>
            <a:picLocks noChangeAspect="1"/>
          </p:cNvPicPr>
          <p:nvPr/>
        </p:nvPicPr>
        <p:blipFill>
          <a:blip r:embed="rId6"/>
          <a:stretch>
            <a:fillRect/>
          </a:stretch>
        </p:blipFill>
        <p:spPr>
          <a:xfrm rot="10800000">
            <a:off x="5620777" y="1007711"/>
            <a:ext cx="2586074" cy="3556613"/>
          </a:xfrm>
          <a:prstGeom prst="rect">
            <a:avLst/>
          </a:prstGeom>
        </p:spPr>
      </p:pic>
    </p:spTree>
    <p:extLst>
      <p:ext uri="{BB962C8B-B14F-4D97-AF65-F5344CB8AC3E}">
        <p14:creationId xmlns:p14="http://schemas.microsoft.com/office/powerpoint/2010/main" val="712625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urple Brick Wall Background Free Stock Photo - Public Domain Pictures">
            <a:extLst>
              <a:ext uri="{FF2B5EF4-FFF2-40B4-BE49-F238E27FC236}">
                <a16:creationId xmlns:a16="http://schemas.microsoft.com/office/drawing/2014/main" id="{2D24430D-9B54-4CB8-90D4-D3B75250EF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24" y="0"/>
            <a:ext cx="9156423" cy="5136530"/>
          </a:xfrm>
          <a:prstGeom prst="rect">
            <a:avLst/>
          </a:prstGeom>
          <a:noFill/>
          <a:extLst>
            <a:ext uri="{909E8E84-426E-40DD-AFC4-6F175D3DCCD1}">
              <a14:hiddenFill xmlns:a14="http://schemas.microsoft.com/office/drawing/2010/main">
                <a:solidFill>
                  <a:srgbClr val="FFFFFF"/>
                </a:solidFill>
              </a14:hiddenFill>
            </a:ext>
          </a:extLst>
        </p:spPr>
      </p:pic>
      <p:pic>
        <p:nvPicPr>
          <p:cNvPr id="3" name="Google Shape;81;p15">
            <a:extLst>
              <a:ext uri="{FF2B5EF4-FFF2-40B4-BE49-F238E27FC236}">
                <a16:creationId xmlns:a16="http://schemas.microsoft.com/office/drawing/2014/main" id="{C39C11B4-384F-4D22-84B6-FC387130BCE1}"/>
              </a:ext>
            </a:extLst>
          </p:cNvPr>
          <p:cNvPicPr preferRelativeResize="0"/>
          <p:nvPr/>
        </p:nvPicPr>
        <p:blipFill>
          <a:blip r:embed="rId3">
            <a:alphaModFix/>
          </a:blip>
          <a:stretch>
            <a:fillRect/>
          </a:stretch>
        </p:blipFill>
        <p:spPr>
          <a:xfrm>
            <a:off x="165936" y="116328"/>
            <a:ext cx="8283404" cy="4866798"/>
          </a:xfrm>
          <a:prstGeom prst="rect">
            <a:avLst/>
          </a:prstGeom>
          <a:noFill/>
          <a:ln>
            <a:noFill/>
          </a:ln>
        </p:spPr>
      </p:pic>
      <p:sp>
        <p:nvSpPr>
          <p:cNvPr id="4" name="Rectangle 3">
            <a:extLst>
              <a:ext uri="{FF2B5EF4-FFF2-40B4-BE49-F238E27FC236}">
                <a16:creationId xmlns:a16="http://schemas.microsoft.com/office/drawing/2014/main" id="{E199AB2A-B5CF-48A1-A1B0-7DE0829B6D20}"/>
              </a:ext>
            </a:extLst>
          </p:cNvPr>
          <p:cNvSpPr/>
          <p:nvPr/>
        </p:nvSpPr>
        <p:spPr>
          <a:xfrm>
            <a:off x="414669" y="329324"/>
            <a:ext cx="4572000" cy="1323439"/>
          </a:xfrm>
          <a:prstGeom prst="rect">
            <a:avLst/>
          </a:prstGeom>
        </p:spPr>
        <p:txBody>
          <a:bodyPr>
            <a:spAutoFit/>
          </a:bodyPr>
          <a:lstStyle/>
          <a:p>
            <a:r>
              <a:rPr lang="en-US" sz="2400" dirty="0"/>
              <a:t>Grammar task – Group 2</a:t>
            </a:r>
          </a:p>
          <a:p>
            <a:endParaRPr lang="en-US" dirty="0"/>
          </a:p>
          <a:p>
            <a:r>
              <a:rPr lang="en-US" dirty="0"/>
              <a:t>Nelson Grammar Book 2 Unit 19.</a:t>
            </a:r>
          </a:p>
          <a:p>
            <a:endParaRPr lang="en-US" dirty="0"/>
          </a:p>
          <a:p>
            <a:pPr marL="0" indent="0">
              <a:buNone/>
            </a:pPr>
            <a:r>
              <a:rPr lang="en-US" dirty="0"/>
              <a:t>L.I. I can revise sentence structure.</a:t>
            </a:r>
          </a:p>
        </p:txBody>
      </p:sp>
      <p:pic>
        <p:nvPicPr>
          <p:cNvPr id="7" name="Picture 6">
            <a:extLst>
              <a:ext uri="{FF2B5EF4-FFF2-40B4-BE49-F238E27FC236}">
                <a16:creationId xmlns:a16="http://schemas.microsoft.com/office/drawing/2014/main" id="{6808BD59-D939-4B9B-BA18-9BBCEE5D1288}"/>
              </a:ext>
            </a:extLst>
          </p:cNvPr>
          <p:cNvPicPr>
            <a:picLocks noChangeAspect="1"/>
          </p:cNvPicPr>
          <p:nvPr/>
        </p:nvPicPr>
        <p:blipFill>
          <a:blip r:embed="rId4"/>
          <a:stretch>
            <a:fillRect/>
          </a:stretch>
        </p:blipFill>
        <p:spPr>
          <a:xfrm rot="10800000">
            <a:off x="3320065" y="827313"/>
            <a:ext cx="2723507" cy="3745623"/>
          </a:xfrm>
          <a:prstGeom prst="rect">
            <a:avLst/>
          </a:prstGeom>
        </p:spPr>
      </p:pic>
      <p:pic>
        <p:nvPicPr>
          <p:cNvPr id="10" name="Picture 9">
            <a:extLst>
              <a:ext uri="{FF2B5EF4-FFF2-40B4-BE49-F238E27FC236}">
                <a16:creationId xmlns:a16="http://schemas.microsoft.com/office/drawing/2014/main" id="{2D87B1E6-EA14-4E86-9518-1B932D65AC4C}"/>
              </a:ext>
            </a:extLst>
          </p:cNvPr>
          <p:cNvPicPr>
            <a:picLocks noChangeAspect="1"/>
          </p:cNvPicPr>
          <p:nvPr/>
        </p:nvPicPr>
        <p:blipFill>
          <a:blip r:embed="rId5"/>
          <a:stretch>
            <a:fillRect/>
          </a:stretch>
        </p:blipFill>
        <p:spPr>
          <a:xfrm rot="10800000">
            <a:off x="5611518" y="827313"/>
            <a:ext cx="2723510" cy="3745626"/>
          </a:xfrm>
          <a:prstGeom prst="rect">
            <a:avLst/>
          </a:prstGeom>
        </p:spPr>
      </p:pic>
      <p:pic>
        <p:nvPicPr>
          <p:cNvPr id="2050" name="Picture 2" descr="Clientmoji">
            <a:extLst>
              <a:ext uri="{FF2B5EF4-FFF2-40B4-BE49-F238E27FC236}">
                <a16:creationId xmlns:a16="http://schemas.microsoft.com/office/drawing/2014/main" id="{47766737-F6B7-4AB9-9E1D-F15D0F565B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943" y="1539526"/>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423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6" name="Picture 2" descr="Purple Brick Wall Background Free Stock Photo - Public Domain Pictures">
            <a:extLst>
              <a:ext uri="{FF2B5EF4-FFF2-40B4-BE49-F238E27FC236}">
                <a16:creationId xmlns:a16="http://schemas.microsoft.com/office/drawing/2014/main" id="{21B988DB-E0E6-4D24-A4D8-6795497192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24" y="0"/>
            <a:ext cx="9156423" cy="5136530"/>
          </a:xfrm>
          <a:prstGeom prst="rect">
            <a:avLst/>
          </a:prstGeom>
          <a:noFill/>
          <a:extLst>
            <a:ext uri="{909E8E84-426E-40DD-AFC4-6F175D3DCCD1}">
              <a14:hiddenFill xmlns:a14="http://schemas.microsoft.com/office/drawing/2010/main">
                <a:solidFill>
                  <a:srgbClr val="FFFFFF"/>
                </a:solidFill>
              </a14:hiddenFill>
            </a:ext>
          </a:extLst>
        </p:spPr>
      </p:pic>
      <p:pic>
        <p:nvPicPr>
          <p:cNvPr id="122" name="Google Shape;122;p18"/>
          <p:cNvPicPr preferRelativeResize="0"/>
          <p:nvPr/>
        </p:nvPicPr>
        <p:blipFill>
          <a:blip r:embed="rId4">
            <a:alphaModFix/>
          </a:blip>
          <a:stretch>
            <a:fillRect/>
          </a:stretch>
        </p:blipFill>
        <p:spPr>
          <a:xfrm>
            <a:off x="0" y="0"/>
            <a:ext cx="7930262" cy="4838699"/>
          </a:xfrm>
          <a:prstGeom prst="rect">
            <a:avLst/>
          </a:prstGeom>
          <a:noFill/>
          <a:ln>
            <a:noFill/>
          </a:ln>
        </p:spPr>
      </p:pic>
      <p:sp>
        <p:nvSpPr>
          <p:cNvPr id="123" name="Google Shape;123;p18"/>
          <p:cNvSpPr txBox="1"/>
          <p:nvPr/>
        </p:nvSpPr>
        <p:spPr>
          <a:xfrm>
            <a:off x="253225" y="291325"/>
            <a:ext cx="7423800" cy="258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lang="en-US" dirty="0">
              <a:solidFill>
                <a:schemeClr val="tx1"/>
              </a:solidFill>
            </a:endParaRPr>
          </a:p>
        </p:txBody>
      </p:sp>
      <p:sp>
        <p:nvSpPr>
          <p:cNvPr id="124" name="Google Shape;124;p18"/>
          <p:cNvSpPr txBox="1"/>
          <p:nvPr/>
        </p:nvSpPr>
        <p:spPr>
          <a:xfrm>
            <a:off x="253225" y="205563"/>
            <a:ext cx="7273200" cy="4042087"/>
          </a:xfrm>
          <a:prstGeom prst="rect">
            <a:avLst/>
          </a:prstGeom>
          <a:noFill/>
          <a:ln>
            <a:noFill/>
          </a:ln>
        </p:spPr>
        <p:txBody>
          <a:bodyPr spcFirstLastPara="1" wrap="square" lIns="91425" tIns="91425" rIns="91425" bIns="91425" anchor="t" anchorCtr="0">
            <a:noAutofit/>
          </a:bodyPr>
          <a:lstStyle/>
          <a:p>
            <a:pPr marL="0" indent="0">
              <a:buNone/>
            </a:pPr>
            <a:r>
              <a:rPr lang="en-GB" sz="2400" dirty="0"/>
              <a:t>Health and Wellbeing Task</a:t>
            </a:r>
          </a:p>
          <a:p>
            <a:pPr marL="0" indent="0">
              <a:buNone/>
            </a:pPr>
            <a:endParaRPr lang="en-GB" dirty="0"/>
          </a:p>
          <a:p>
            <a:pPr marL="0" indent="0">
              <a:buNone/>
            </a:pPr>
            <a:r>
              <a:rPr lang="en-GB" dirty="0"/>
              <a:t>This week we will be looking at the </a:t>
            </a:r>
            <a:r>
              <a:rPr lang="en-GB" b="1" dirty="0"/>
              <a:t>respected </a:t>
            </a:r>
            <a:r>
              <a:rPr lang="en-GB" dirty="0"/>
              <a:t>part of SHANARRI. Today is about </a:t>
            </a:r>
            <a:r>
              <a:rPr lang="en-GB" i="1" dirty="0"/>
              <a:t>Healthy Lifestyles.</a:t>
            </a:r>
          </a:p>
          <a:p>
            <a:pPr marL="0" indent="0">
              <a:buNone/>
            </a:pPr>
            <a:r>
              <a:rPr lang="en-US" dirty="0"/>
              <a:t> </a:t>
            </a:r>
            <a:endParaRPr lang="en-GB" dirty="0"/>
          </a:p>
          <a:p>
            <a:pPr marL="0" indent="0">
              <a:buNone/>
            </a:pPr>
            <a:r>
              <a:rPr lang="en-US" dirty="0"/>
              <a:t>We all need to think about the good things that happen to us. This improves our wellbeing. Make sure at the end of each school day or before bed we take time to focus on the positives.</a:t>
            </a:r>
          </a:p>
          <a:p>
            <a:pPr marL="0" indent="0">
              <a:buNone/>
            </a:pPr>
            <a:r>
              <a:rPr lang="en-US" dirty="0"/>
              <a:t>So, with an adult, share the small moments that made you happy. Try this every day this week and then try to make it a good habit! </a:t>
            </a:r>
          </a:p>
          <a:p>
            <a:pPr marL="0" indent="0">
              <a:buNone/>
            </a:pPr>
            <a:r>
              <a:rPr lang="en-US" dirty="0"/>
              <a:t>Get the adults to ask you every day about the “magic moments”!</a:t>
            </a:r>
          </a:p>
          <a:p>
            <a:pPr marL="0" indent="0">
              <a:buNone/>
            </a:pPr>
            <a:endParaRPr lang="en-US" b="1" dirty="0"/>
          </a:p>
          <a:p>
            <a:pPr marL="0" indent="0">
              <a:buNone/>
            </a:pPr>
            <a:r>
              <a:rPr lang="en-US" dirty="0"/>
              <a:t>I will also try to include my own ‘magic moments’ in my signing off message at the end</a:t>
            </a:r>
          </a:p>
          <a:p>
            <a:pPr marL="0" indent="0">
              <a:buNone/>
            </a:pPr>
            <a:r>
              <a:rPr lang="en-US" dirty="0"/>
              <a:t>of each day!</a:t>
            </a:r>
            <a:endParaRPr lang="en-GB" dirty="0"/>
          </a:p>
        </p:txBody>
      </p:sp>
      <p:pic>
        <p:nvPicPr>
          <p:cNvPr id="125" name="Google Shape;125;p18"/>
          <p:cNvPicPr preferRelativeResize="0"/>
          <p:nvPr/>
        </p:nvPicPr>
        <p:blipFill>
          <a:blip r:embed="rId5">
            <a:alphaModFix/>
          </a:blip>
          <a:stretch>
            <a:fillRect/>
          </a:stretch>
        </p:blipFill>
        <p:spPr>
          <a:xfrm>
            <a:off x="6504050" y="1665850"/>
            <a:ext cx="3790950" cy="37909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447</TotalTime>
  <Words>529</Words>
  <Application>Microsoft Office PowerPoint</Application>
  <PresentationFormat>On-screen Show (16:9)</PresentationFormat>
  <Paragraphs>128</Paragraphs>
  <Slides>9</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Comic Sans MS</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33HV</dc:creator>
  <cp:lastModifiedBy>Mrs Moffat</cp:lastModifiedBy>
  <cp:revision>32</cp:revision>
  <dcterms:modified xsi:type="dcterms:W3CDTF">2020-06-09T21:34:05Z</dcterms:modified>
</cp:coreProperties>
</file>