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4"/>
  </p:notesMasterIdLst>
  <p:sldIdLst>
    <p:sldId id="308" r:id="rId2"/>
    <p:sldId id="315" r:id="rId3"/>
    <p:sldId id="330" r:id="rId4"/>
    <p:sldId id="338" r:id="rId5"/>
    <p:sldId id="318" r:id="rId6"/>
    <p:sldId id="288" r:id="rId7"/>
    <p:sldId id="340" r:id="rId8"/>
    <p:sldId id="346" r:id="rId9"/>
    <p:sldId id="348" r:id="rId10"/>
    <p:sldId id="342" r:id="rId11"/>
    <p:sldId id="349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forms.office.com/Pages/DesignPage.aspx#FormId=oyzTzM4Wj0KVQTctawUZKUgZ8CSpNhVGnQQEYnfAg5xURExFMDZQTzhMWEM4TVFMUEdJWDNSMEU4Ny4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hyperlink" Target="https://www.youtube.com/playlist?list=PLyCLoPd4VxBvQafyve889qVcPxYEjdSTl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pellzone.com/word_lists/games-1282.htm" TargetMode="Externa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s.glowscotland.org.uk/wl/public/stanthonypsblog/uploads/sites/2943/2020/06/09065349/Chapter-1-Prior-Knowledge.pdf" TargetMode="External"/><Relationship Id="rId5" Type="http://schemas.openxmlformats.org/officeDocument/2006/relationships/hyperlink" Target="https://blogs.glowscotland.org.uk/wl/public/stanthonypsblog/uploads/sites/2943/2020/06/09065327/Chapter-6-and-7-Visuliser.pdf" TargetMode="External"/><Relationship Id="rId4" Type="http://schemas.openxmlformats.org/officeDocument/2006/relationships/hyperlink" Target="https://blogs.glowscotland.org.uk/wl/public/stanthonypsblog/uploads/sites/2943/2020/06/09065307/Describing-feelings-bicycle-worries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acemuseum.org.uk/pmcreativechallenge-week-1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094" y="1484783"/>
            <a:ext cx="8144073" cy="3646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211" y="692697"/>
            <a:ext cx="711718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900" dirty="0" smtClean="0">
                <a:latin typeface="Comic Sans MS" panose="030F0702030302020204" pitchFamily="66" charset="0"/>
              </a:rPr>
              <a:t>Monday 09</a:t>
            </a:r>
            <a:r>
              <a:rPr lang="en-GB" sz="49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900" b="1" dirty="0" smtClean="0">
                <a:latin typeface="Comic Sans MS" panose="030F0702030302020204" pitchFamily="66" charset="0"/>
              </a:rPr>
              <a:t> </a:t>
            </a:r>
            <a:r>
              <a:rPr lang="en-GB" sz="4900" dirty="0" smtClean="0">
                <a:latin typeface="Comic Sans MS" panose="030F0702030302020204" pitchFamily="66" charset="0"/>
              </a:rPr>
              <a:t>June 2020</a:t>
            </a:r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836712"/>
            <a:ext cx="8128792" cy="4298032"/>
          </a:xfrm>
        </p:spPr>
        <p:txBody>
          <a:bodyPr/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Good Morning Primary 4!</a:t>
            </a: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French: </a:t>
            </a:r>
            <a:r>
              <a:rPr lang="en-GB" sz="3600" b="1" dirty="0" smtClean="0">
                <a:latin typeface="Comic Sans MS" panose="030F0702030302020204" pitchFamily="66" charset="0"/>
              </a:rPr>
              <a:t>Bonjour la class!  Ca </a:t>
            </a:r>
            <a:r>
              <a:rPr lang="en-GB" sz="3600" b="1" dirty="0" err="1" smtClean="0">
                <a:latin typeface="Comic Sans MS" panose="030F0702030302020204" pitchFamily="66" charset="0"/>
              </a:rPr>
              <a:t>Va</a:t>
            </a:r>
            <a:r>
              <a:rPr lang="en-GB" sz="3600" b="1" dirty="0" smtClean="0">
                <a:latin typeface="Comic Sans MS" panose="030F0702030302020204" pitchFamily="66" charset="0"/>
              </a:rPr>
              <a:t>?</a:t>
            </a:r>
            <a:endParaRPr lang="en-GB" sz="3200" b="1" dirty="0" smtClean="0">
              <a:latin typeface="Comic Sans MS" panose="030F0702030302020204" pitchFamily="66" charset="0"/>
            </a:endParaRPr>
          </a:p>
          <a:p>
            <a:pPr algn="ctr"/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3200" b="1" dirty="0" err="1" smtClean="0">
                <a:latin typeface="Comic Sans MS" panose="030F0702030302020204" pitchFamily="66" charset="0"/>
              </a:rPr>
              <a:t>Quelle</a:t>
            </a:r>
            <a:r>
              <a:rPr lang="en-GB" sz="3200" b="1" dirty="0" smtClean="0">
                <a:latin typeface="Comic Sans MS" panose="030F0702030302020204" pitchFamily="66" charset="0"/>
              </a:rPr>
              <a:t>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est</a:t>
            </a:r>
            <a:r>
              <a:rPr lang="en-GB" sz="3200" b="1" dirty="0" smtClean="0">
                <a:latin typeface="Comic Sans MS" panose="030F0702030302020204" pitchFamily="66" charset="0"/>
              </a:rPr>
              <a:t> la date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aujourd’hui</a:t>
            </a:r>
            <a:r>
              <a:rPr lang="en-GB" sz="3200" b="1" dirty="0" smtClean="0">
                <a:latin typeface="Comic Sans MS" panose="030F0702030302020204" pitchFamily="66" charset="0"/>
              </a:rPr>
              <a:t>? </a:t>
            </a:r>
          </a:p>
          <a:p>
            <a:pPr algn="ctr"/>
            <a:endParaRPr lang="en-GB" sz="32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cest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Mardi 09</a:t>
            </a:r>
            <a:r>
              <a:rPr lang="en-GB" sz="3200" b="1" baseline="30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June 2020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C:\Users\craig.paterson\AppData\Local\Microsoft\Windows\INetCache\IE\LNRCFLDQ\French_fla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575" y="4665043"/>
            <a:ext cx="2215110" cy="209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1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937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GB" sz="4400" u="sng" dirty="0" smtClean="0">
                <a:latin typeface="Comic Sans MS" panose="030F0702030302020204" pitchFamily="66" charset="0"/>
              </a:rPr>
              <a:t>New Topic! (slide 1) </a:t>
            </a:r>
            <a:endParaRPr lang="en-GB" sz="4400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4013" y="75225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anose="030F0702030302020204" pitchFamily="66" charset="0"/>
              </a:rPr>
              <a:t>Natural Disasters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901" y="1700808"/>
            <a:ext cx="7632848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Yesterday, to kick off our exciting new topic, I asked you to create a lesson all about </a:t>
            </a:r>
            <a:r>
              <a:rPr lang="en-GB" sz="2200" b="1" dirty="0" smtClean="0">
                <a:latin typeface="Comic Sans MS" panose="030F0702030302020204" pitchFamily="66" charset="0"/>
              </a:rPr>
              <a:t>natural disasters. 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You came up with some fantastic ideas, which we will use on our daily PowerPoints! 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Our first </a:t>
            </a:r>
            <a:r>
              <a:rPr lang="en-GB" sz="2200" b="1" dirty="0" smtClean="0">
                <a:latin typeface="Comic Sans MS" panose="030F0702030302020204" pitchFamily="66" charset="0"/>
              </a:rPr>
              <a:t>‘Teacher of the Topic’ </a:t>
            </a:r>
            <a:r>
              <a:rPr lang="en-GB" sz="2200" dirty="0" smtClean="0">
                <a:latin typeface="Comic Sans MS" panose="030F0702030302020204" pitchFamily="66" charset="0"/>
              </a:rPr>
              <a:t>is Aiden Berry! </a:t>
            </a:r>
          </a:p>
          <a:p>
            <a:pPr algn="ctr"/>
            <a:r>
              <a:rPr lang="en-GB" sz="2200" dirty="0">
                <a:latin typeface="Comic Sans MS" panose="030F0702030302020204" pitchFamily="66" charset="0"/>
              </a:rPr>
              <a:t>(</a:t>
            </a:r>
            <a:r>
              <a:rPr lang="en-GB" sz="2200" dirty="0" smtClean="0">
                <a:latin typeface="Comic Sans MS" panose="030F0702030302020204" pitchFamily="66" charset="0"/>
              </a:rPr>
              <a:t>It seems right to give Aiden the first go as he thought of the topic and he’s made an amazing quiz!)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Other people who have already submitted lessons are…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Sofia , Rebekah and Xavier - </a:t>
            </a:r>
            <a:r>
              <a:rPr lang="en-GB" sz="2200" dirty="0">
                <a:latin typeface="Comic Sans MS" panose="030F0702030302020204" pitchFamily="66" charset="0"/>
              </a:rPr>
              <a:t>t</a:t>
            </a:r>
            <a:r>
              <a:rPr lang="en-GB" sz="2200" dirty="0" smtClean="0">
                <a:latin typeface="Comic Sans MS" panose="030F0702030302020204" pitchFamily="66" charset="0"/>
              </a:rPr>
              <a:t>hey will get their lesson on a PowerPoint too at a later date!  </a:t>
            </a:r>
          </a:p>
        </p:txBody>
      </p:sp>
      <p:pic>
        <p:nvPicPr>
          <p:cNvPr id="3076" name="Picture 4" descr="C:\Users\craig.paterson\AppData\Local\Microsoft\Windows\INetCache\IE\LKKLT40I\NOAA-Good_Friday_Earthquake_at_Turnagain_Arm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"/>
            <a:ext cx="1697793" cy="12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raig.paterson\AppData\Local\Microsoft\Windows\INetCache\IE\S7I5Y6QY\images_(10)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37" y="7937"/>
            <a:ext cx="1703363" cy="11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937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GB" sz="4400" u="sng" dirty="0" smtClean="0">
                <a:latin typeface="Comic Sans MS" panose="030F0702030302020204" pitchFamily="66" charset="0"/>
              </a:rPr>
              <a:t>New Topic! (slide </a:t>
            </a:r>
            <a:r>
              <a:rPr lang="en-GB" sz="4400" u="sng" dirty="0">
                <a:latin typeface="Comic Sans MS" panose="030F0702030302020204" pitchFamily="66" charset="0"/>
              </a:rPr>
              <a:t>2</a:t>
            </a:r>
            <a:r>
              <a:rPr lang="en-GB" sz="4400" u="sng" dirty="0" smtClean="0">
                <a:latin typeface="Comic Sans MS" panose="030F0702030302020204" pitchFamily="66" charset="0"/>
              </a:rPr>
              <a:t>) </a:t>
            </a:r>
            <a:endParaRPr lang="en-GB" sz="4400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4013" y="75225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anose="030F0702030302020204" pitchFamily="66" charset="0"/>
              </a:rPr>
              <a:t>Natural Disasters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4" y="1700808"/>
            <a:ext cx="8288089" cy="44935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u="sng" dirty="0" smtClean="0">
                <a:latin typeface="Comic Sans MS" panose="030F0702030302020204" pitchFamily="66" charset="0"/>
              </a:rPr>
              <a:t>TASK: </a:t>
            </a:r>
          </a:p>
          <a:p>
            <a:pPr algn="ctr"/>
            <a:endParaRPr lang="en-GB" sz="2200" b="1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Click on the link to try Aiden’s excellent quiz about tornadoes and find out how much you know! </a:t>
            </a:r>
            <a:endParaRPr lang="en-GB" sz="2200" dirty="0">
              <a:latin typeface="Comic Sans MS" panose="030F0702030302020204" pitchFamily="66" charset="0"/>
            </a:endParaRPr>
          </a:p>
          <a:p>
            <a:pPr algn="ctr"/>
            <a:endParaRPr lang="en-GB" sz="2200" dirty="0" smtClean="0">
              <a:latin typeface="Comic Sans MS" panose="030F0702030302020204" pitchFamily="66" charset="0"/>
            </a:endParaRPr>
          </a:p>
          <a:p>
            <a:pPr algn="ctr"/>
            <a:endParaRPr lang="en-GB" sz="2200" dirty="0" smtClean="0">
              <a:latin typeface="Comic Sans MS" panose="030F0702030302020204" pitchFamily="66" charset="0"/>
            </a:endParaRP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hlinkClick r:id="rId2"/>
            </a:endParaRPr>
          </a:p>
          <a:p>
            <a:pPr algn="ctr"/>
            <a:endParaRPr lang="en-GB" sz="2400" dirty="0">
              <a:hlinkClick r:id="rId2"/>
            </a:endParaRPr>
          </a:p>
          <a:p>
            <a:pPr algn="ctr"/>
            <a:endParaRPr lang="en-GB" sz="2400" dirty="0" smtClean="0">
              <a:hlinkClick r:id="rId2"/>
            </a:endParaRPr>
          </a:p>
          <a:p>
            <a:pPr algn="ctr"/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://forms.office.com/Pages/ResponsePage.aspx?id=oyzTzM4Wj0KVQTctawUZKUgZ8CSpNhVGnQQEYnfAg5xURExFMDZQTzhMWEM4TVFMUEdJWDNSMEU4Ny4u</a:t>
            </a:r>
            <a:endParaRPr lang="en-GB" sz="2000" dirty="0" smtClean="0">
              <a:hlinkClick r:id="rId2"/>
            </a:endParaRPr>
          </a:p>
        </p:txBody>
      </p:sp>
      <p:pic>
        <p:nvPicPr>
          <p:cNvPr id="3076" name="Picture 4" descr="C:\Users\craig.paterson\AppData\Local\Microsoft\Windows\INetCache\IE\LKKLT40I\NOAA-Good_Friday_Earthquake_at_Turnagain_Arm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"/>
            <a:ext cx="1697793" cy="12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raig.paterson\AppData\Local\Microsoft\Windows\INetCache\IE\S7I5Y6QY\images_(10)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37" y="7937"/>
            <a:ext cx="1703363" cy="11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t="39475" r="20038" b="7400"/>
          <a:stretch/>
        </p:blipFill>
        <p:spPr bwMode="auto">
          <a:xfrm>
            <a:off x="3126716" y="3492898"/>
            <a:ext cx="2955404" cy="146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4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96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3687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Feel free to leave comments / questions on Teams throughout the day and I will try my best to get back to you.</a:t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Enjoy your day, Primary 4!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745263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6559" y="312737"/>
            <a:ext cx="7125113" cy="924475"/>
          </a:xfrm>
        </p:spPr>
        <p:txBody>
          <a:bodyPr/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Health and Wellbeing 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7975" y="2646204"/>
            <a:ext cx="8562282" cy="4023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73" y="130968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33207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We are learning to move our body well, exploring how to manage and control it, finding out how to use and share space.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776" y="2780928"/>
            <a:ext cx="803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P.E with Joe- Tuesday 09</a:t>
            </a:r>
            <a:r>
              <a:rPr lang="en-GB" sz="24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400" b="1" dirty="0" smtClean="0">
                <a:latin typeface="Comic Sans MS" panose="030F0702030302020204" pitchFamily="66" charset="0"/>
              </a:rPr>
              <a:t> June Video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(he is nearly as fun as Mr Martin, not quite, but nearly)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hlinkClick r:id="rId5"/>
              </a:rPr>
              <a:t>https://www.youtube.com/playlist?list=PLyCLoPd4VxBvQafyve889qVcPxYEjdSTl</a:t>
            </a:r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4"/>
            <a:ext cx="3816424" cy="219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3851920" y="5737994"/>
            <a:ext cx="3834322" cy="966846"/>
          </a:xfrm>
          <a:prstGeom prst="wedgeRoundRectCallout">
            <a:avLst>
              <a:gd name="adj1" fmla="val 62137"/>
              <a:gd name="adj2" fmla="val -646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100465" y="2646203"/>
            <a:ext cx="7215951" cy="27990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4437" y="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Spelling (slide 1)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3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76521"/>
            <a:ext cx="778531" cy="6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669" y="783163"/>
            <a:ext cx="805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LI: I am using spelling rules to help me spell words </a:t>
            </a:r>
            <a:endParaRPr lang="en-GB" sz="2000" b="1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975" y="1327770"/>
            <a:ext cx="85845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Yesterday, you found lots of words that used the </a:t>
            </a:r>
            <a:r>
              <a:rPr lang="en-GB" sz="2400" dirty="0" err="1" smtClean="0">
                <a:latin typeface="Comic Sans MS" panose="030F0702030302020204" pitchFamily="66" charset="0"/>
              </a:rPr>
              <a:t>follwing</a:t>
            </a:r>
            <a:r>
              <a:rPr lang="en-GB" sz="2400" dirty="0" smtClean="0">
                <a:latin typeface="Comic Sans MS" panose="030F0702030302020204" pitchFamily="66" charset="0"/>
              </a:rPr>
              <a:t> spelling rule…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Rule </a:t>
            </a:r>
            <a:r>
              <a:rPr lang="en-GB" sz="2400" u="sng" dirty="0" smtClean="0">
                <a:latin typeface="Comic Sans MS" panose="030F0702030302020204" pitchFamily="66" charset="0"/>
              </a:rPr>
              <a:t>1: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Soft ‘g’ – coming before ‘e’ (judge)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Soft ‘g’ – coming before ‘</a:t>
            </a:r>
            <a:r>
              <a:rPr lang="en-GB" sz="2400" dirty="0" err="1" smtClean="0">
                <a:latin typeface="Comic Sans MS" panose="030F0702030302020204" pitchFamily="66" charset="0"/>
              </a:rPr>
              <a:t>i</a:t>
            </a:r>
            <a:r>
              <a:rPr lang="en-GB" sz="2400" dirty="0" smtClean="0">
                <a:latin typeface="Comic Sans MS" panose="030F0702030302020204" pitchFamily="66" charset="0"/>
              </a:rPr>
              <a:t>’ (ginger) 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Soft ‘g’ – coming before ‘y’ (gym) </a:t>
            </a:r>
            <a:endParaRPr lang="en-GB" sz="2400" b="1" u="sng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craig.paterson\AppData\Local\Microsoft\Windows\INetCache\IE\LNRCFLDQ\be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63" y="5737994"/>
            <a:ext cx="966846" cy="96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93225" y="6034652"/>
            <a:ext cx="3551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TASK ON THE NEXT SLIDE 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4437" y="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Spelling (slide 2)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968794" y="2491056"/>
            <a:ext cx="3923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Click on the link below to access a selection of free spelling games that allow you to further explore ‘soft g’ words. 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Enjoy!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76521"/>
            <a:ext cx="778531" cy="6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669" y="783163"/>
            <a:ext cx="805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LI: I am using spelling rules to help me spell words </a:t>
            </a:r>
            <a:endParaRPr lang="en-GB" sz="2000" b="1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craig.paterson\AppData\Local\Microsoft\Windows\INetCache\IE\LNRCFLDQ\be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63" y="35000"/>
            <a:ext cx="966846" cy="96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5575" y="1412776"/>
            <a:ext cx="87369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TASK: 20 minutes of soft ‘g’ spelling games</a:t>
            </a:r>
          </a:p>
          <a:p>
            <a:pPr algn="ctr"/>
            <a:endParaRPr lang="en-GB" b="1" u="sng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85765" y="5589239"/>
            <a:ext cx="3438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6"/>
              </a:rPr>
              <a:t>https://www.spellzone.com/word_lists/games-1282.htm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16395" r="37484" b="32813"/>
          <a:stretch/>
        </p:blipFill>
        <p:spPr bwMode="auto">
          <a:xfrm>
            <a:off x="307975" y="2676361"/>
            <a:ext cx="4465768" cy="24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50534" y="67594"/>
            <a:ext cx="7125113" cy="59598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Spelling (David Walliams Group) 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3" t="11144" r="20597" b="26567"/>
          <a:stretch/>
        </p:blipFill>
        <p:spPr>
          <a:xfrm>
            <a:off x="155575" y="663575"/>
            <a:ext cx="5962852" cy="5032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189" y="5767149"/>
            <a:ext cx="50611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Example of how to practise your common words!</a:t>
            </a:r>
            <a:endParaRPr lang="en-GB" b="1" i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8793" y="2682598"/>
            <a:ext cx="3076568" cy="132321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574348" y="663575"/>
            <a:ext cx="25696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sz="2400" b="1" u="sng" dirty="0"/>
              <a:t>TASK: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Keep practising these common words for 1 more week! You’ll get a new set of words next week. </a:t>
            </a:r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Remember </a:t>
            </a:r>
            <a:r>
              <a:rPr lang="en-GB" sz="2400" dirty="0"/>
              <a:t>to use the ‘Read, Write and Spell’ strategy to help you practise. </a:t>
            </a:r>
          </a:p>
        </p:txBody>
      </p:sp>
      <p:cxnSp>
        <p:nvCxnSpPr>
          <p:cNvPr id="1025" name="Straight Arrow Connector 1024"/>
          <p:cNvCxnSpPr/>
          <p:nvPr/>
        </p:nvCxnSpPr>
        <p:spPr>
          <a:xfrm flipH="1" flipV="1">
            <a:off x="5868144" y="3179978"/>
            <a:ext cx="936104" cy="17025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9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67594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Reading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917575" y="814819"/>
            <a:ext cx="76232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L.I I am using different reading strategies to help me understand my book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04528"/>
            <a:ext cx="1017550" cy="81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0374" y="1722760"/>
            <a:ext cx="82880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800" b="1" dirty="0">
                <a:latin typeface="Comic Sans MS" panose="030F0702030302020204" pitchFamily="66" charset="0"/>
              </a:rPr>
              <a:t>Reading:</a:t>
            </a:r>
            <a:endParaRPr lang="en-GB" sz="2800" dirty="0">
              <a:latin typeface="Comic Sans MS" panose="030F0702030302020204" pitchFamily="66" charset="0"/>
            </a:endParaRPr>
          </a:p>
          <a:p>
            <a:pPr fontAlgn="base"/>
            <a:endParaRPr lang="en-GB" sz="2800" i="1" dirty="0" smtClean="0">
              <a:latin typeface="Comic Sans MS" panose="030F0702030302020204" pitchFamily="66" charset="0"/>
            </a:endParaRPr>
          </a:p>
          <a:p>
            <a:pPr fontAlgn="base"/>
            <a:r>
              <a:rPr lang="en-GB" sz="2800" i="1" dirty="0" smtClean="0">
                <a:latin typeface="Comic Sans MS" panose="030F0702030302020204" pitchFamily="66" charset="0"/>
              </a:rPr>
              <a:t>David </a:t>
            </a:r>
            <a:r>
              <a:rPr lang="en-GB" sz="2800" i="1" dirty="0">
                <a:latin typeface="Comic Sans MS" panose="030F0702030302020204" pitchFamily="66" charset="0"/>
              </a:rPr>
              <a:t>Walliams</a:t>
            </a:r>
            <a:r>
              <a:rPr lang="en-GB" sz="2800" dirty="0">
                <a:latin typeface="Comic Sans MS" panose="030F0702030302020204" pitchFamily="66" charset="0"/>
              </a:rPr>
              <a:t> – </a:t>
            </a:r>
            <a:r>
              <a:rPr lang="en-GB" sz="2800" dirty="0">
                <a:latin typeface="Comic Sans MS" panose="030F0702030302020204" pitchFamily="66" charset="0"/>
                <a:hlinkClick r:id="rId4"/>
              </a:rPr>
              <a:t>Describing feelings – bicycle worries</a:t>
            </a:r>
            <a:endParaRPr lang="en-GB" sz="2800" dirty="0">
              <a:latin typeface="Comic Sans MS" panose="030F0702030302020204" pitchFamily="66" charset="0"/>
            </a:endParaRPr>
          </a:p>
          <a:p>
            <a:pPr fontAlgn="base"/>
            <a:endParaRPr lang="en-GB" sz="2800" i="1" dirty="0" smtClean="0">
              <a:latin typeface="Comic Sans MS" panose="030F0702030302020204" pitchFamily="66" charset="0"/>
            </a:endParaRPr>
          </a:p>
          <a:p>
            <a:pPr fontAlgn="base"/>
            <a:r>
              <a:rPr lang="en-GB" sz="2800" i="1" dirty="0" smtClean="0">
                <a:latin typeface="Comic Sans MS" panose="030F0702030302020204" pitchFamily="66" charset="0"/>
              </a:rPr>
              <a:t>Roald </a:t>
            </a:r>
            <a:r>
              <a:rPr lang="en-GB" sz="2800" i="1" dirty="0">
                <a:latin typeface="Comic Sans MS" panose="030F0702030302020204" pitchFamily="66" charset="0"/>
              </a:rPr>
              <a:t>Dahl</a:t>
            </a:r>
            <a:r>
              <a:rPr lang="en-GB" sz="2800" dirty="0">
                <a:latin typeface="Comic Sans MS" panose="030F0702030302020204" pitchFamily="66" charset="0"/>
              </a:rPr>
              <a:t> – </a:t>
            </a:r>
            <a:r>
              <a:rPr lang="en-GB" sz="2800" dirty="0">
                <a:latin typeface="Comic Sans MS" panose="030F0702030302020204" pitchFamily="66" charset="0"/>
                <a:hlinkClick r:id="rId5"/>
              </a:rPr>
              <a:t>Chapter 6 and 7 – </a:t>
            </a:r>
            <a:r>
              <a:rPr lang="en-GB" sz="2800" dirty="0" err="1">
                <a:latin typeface="Comic Sans MS" panose="030F0702030302020204" pitchFamily="66" charset="0"/>
                <a:hlinkClick r:id="rId5"/>
              </a:rPr>
              <a:t>Visuliser</a:t>
            </a:r>
            <a:endParaRPr lang="en-GB" sz="2800" dirty="0">
              <a:latin typeface="Comic Sans MS" panose="030F0702030302020204" pitchFamily="66" charset="0"/>
            </a:endParaRPr>
          </a:p>
          <a:p>
            <a:pPr fontAlgn="base"/>
            <a:endParaRPr lang="en-GB" sz="2800" i="1" dirty="0" smtClean="0">
              <a:latin typeface="Comic Sans MS" panose="030F0702030302020204" pitchFamily="66" charset="0"/>
            </a:endParaRPr>
          </a:p>
          <a:p>
            <a:pPr fontAlgn="base"/>
            <a:r>
              <a:rPr lang="en-GB" sz="2800" i="1" dirty="0" smtClean="0">
                <a:latin typeface="Comic Sans MS" panose="030F0702030302020204" pitchFamily="66" charset="0"/>
              </a:rPr>
              <a:t>Tom </a:t>
            </a:r>
            <a:r>
              <a:rPr lang="en-GB" sz="2800" i="1" dirty="0">
                <a:latin typeface="Comic Sans MS" panose="030F0702030302020204" pitchFamily="66" charset="0"/>
              </a:rPr>
              <a:t>Fletcher</a:t>
            </a:r>
            <a:r>
              <a:rPr lang="en-GB" sz="2800" dirty="0">
                <a:latin typeface="Comic Sans MS" panose="030F0702030302020204" pitchFamily="66" charset="0"/>
              </a:rPr>
              <a:t> – You have a new book on Epic</a:t>
            </a:r>
            <a:r>
              <a:rPr lang="en-GB" sz="2800" dirty="0" smtClean="0">
                <a:latin typeface="Comic Sans MS" panose="030F0702030302020204" pitchFamily="66" charset="0"/>
              </a:rPr>
              <a:t>! Called </a:t>
            </a:r>
            <a:r>
              <a:rPr lang="en-GB" sz="2800" i="1" dirty="0" smtClean="0">
                <a:latin typeface="Comic Sans MS" panose="030F0702030302020204" pitchFamily="66" charset="0"/>
              </a:rPr>
              <a:t>‘The Bolds’</a:t>
            </a:r>
            <a:r>
              <a:rPr lang="en-GB" sz="2800" dirty="0" smtClean="0">
                <a:latin typeface="Comic Sans MS" panose="030F0702030302020204" pitchFamily="66" charset="0"/>
              </a:rPr>
              <a:t>  </a:t>
            </a:r>
            <a:r>
              <a:rPr lang="en-GB" sz="2800" dirty="0" smtClean="0">
                <a:latin typeface="Comic Sans MS" panose="030F0702030302020204" pitchFamily="66" charset="0"/>
                <a:hlinkClick r:id="rId6"/>
              </a:rPr>
              <a:t>Chapter </a:t>
            </a:r>
            <a:r>
              <a:rPr lang="en-GB" sz="2800" dirty="0">
                <a:latin typeface="Comic Sans MS" panose="030F0702030302020204" pitchFamily="66" charset="0"/>
                <a:hlinkClick r:id="rId6"/>
              </a:rPr>
              <a:t>1 – Prior Knowledge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937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u="sng" dirty="0" smtClean="0">
                <a:latin typeface="Comic Sans MS" panose="030F0702030302020204" pitchFamily="66" charset="0"/>
              </a:rPr>
              <a:t>Maths (slide </a:t>
            </a:r>
            <a:r>
              <a:rPr lang="en-GB" sz="3600" u="sng" dirty="0">
                <a:latin typeface="Comic Sans MS" panose="030F0702030302020204" pitchFamily="66" charset="0"/>
              </a:rPr>
              <a:t>1</a:t>
            </a:r>
            <a:r>
              <a:rPr lang="en-GB" sz="3600" u="sng" dirty="0" smtClean="0">
                <a:latin typeface="Comic Sans MS" panose="030F0702030302020204" pitchFamily="66" charset="0"/>
              </a:rPr>
              <a:t>)  </a:t>
            </a:r>
            <a:r>
              <a:rPr lang="en-GB" sz="3200" u="sng" dirty="0" smtClean="0">
                <a:latin typeface="Comic Sans MS" panose="030F0702030302020204" pitchFamily="66" charset="0"/>
              </a:rPr>
              <a:t> 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04" y="587366"/>
            <a:ext cx="791304" cy="6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mage result for add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5004"/>
            <a:ext cx="1478235" cy="108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77830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L.I. I am learning about fractions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589" y="1412776"/>
            <a:ext cx="83448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When we first discussed fractions, we used number lines to get a better understanding of them.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Today, you have a little revision task to secure you understanding.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11349" r="3542" b="24167"/>
          <a:stretch/>
        </p:blipFill>
        <p:spPr>
          <a:xfrm>
            <a:off x="972045" y="3252604"/>
            <a:ext cx="7063953" cy="36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827583" y="4149080"/>
            <a:ext cx="2615195" cy="1584176"/>
          </a:xfrm>
          <a:prstGeom prst="wedgeRoundRectCallout">
            <a:avLst>
              <a:gd name="adj1" fmla="val -10635"/>
              <a:gd name="adj2" fmla="val -7699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937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u="sng" dirty="0" smtClean="0">
                <a:latin typeface="Comic Sans MS" panose="030F0702030302020204" pitchFamily="66" charset="0"/>
              </a:rPr>
              <a:t>Maths (slide </a:t>
            </a:r>
            <a:r>
              <a:rPr lang="en-GB" sz="3600" u="sng" dirty="0">
                <a:latin typeface="Comic Sans MS" panose="030F0702030302020204" pitchFamily="66" charset="0"/>
              </a:rPr>
              <a:t>2</a:t>
            </a:r>
            <a:r>
              <a:rPr lang="en-GB" sz="3600" u="sng" dirty="0" smtClean="0">
                <a:latin typeface="Comic Sans MS" panose="030F0702030302020204" pitchFamily="66" charset="0"/>
              </a:rPr>
              <a:t>)  </a:t>
            </a:r>
            <a:r>
              <a:rPr lang="en-GB" sz="3200" u="sng" dirty="0" smtClean="0">
                <a:latin typeface="Comic Sans MS" panose="030F0702030302020204" pitchFamily="66" charset="0"/>
              </a:rPr>
              <a:t> 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04" y="587366"/>
            <a:ext cx="791304" cy="6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mage result for add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63" y="2852936"/>
            <a:ext cx="1478235" cy="108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77830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L.I. I am learning about fractions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115" y="1484784"/>
            <a:ext cx="8423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TASK: Complete the number line / ordering fractions activity page – use your jotter to record your answers </a:t>
            </a:r>
          </a:p>
          <a:p>
            <a:pPr algn="ctr"/>
            <a:endParaRPr lang="en-GB" sz="2000" b="1" u="sng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4293096"/>
            <a:ext cx="2615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Download the page from Teams or the Blog to get a closer look!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4851" r="24334"/>
          <a:stretch/>
        </p:blipFill>
        <p:spPr>
          <a:xfrm rot="5400000">
            <a:off x="4372105" y="2412310"/>
            <a:ext cx="4034606" cy="421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acemuseum.org.uk/wp-content/uploads/creative-challenge-long-600x4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t="3535" r="14134" b="7680"/>
          <a:stretch/>
        </p:blipFill>
        <p:spPr bwMode="auto">
          <a:xfrm>
            <a:off x="0" y="132965"/>
            <a:ext cx="2273275" cy="171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2827" y="346048"/>
            <a:ext cx="65710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GB" sz="5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R.E. Minnie Vinnies</a:t>
            </a:r>
          </a:p>
          <a:p>
            <a:pPr algn="ctr"/>
            <a:r>
              <a:rPr lang="en-GB" sz="5400" b="1" u="sng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Symbols of Peace</a:t>
            </a:r>
            <a:endParaRPr lang="en-GB" sz="54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155" y="2100374"/>
            <a:ext cx="3163089" cy="27578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latin typeface="SassoonCRInfant" panose="02010503020300020003" pitchFamily="2" charset="0"/>
            </a:endParaRPr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Miss Sloan has set you an R.E. task today! Your challenge is to have a look around your house for </a:t>
            </a:r>
            <a:r>
              <a:rPr lang="en-GB" dirty="0">
                <a:latin typeface="SassoonCRInfant" panose="02010503020300020003" pitchFamily="2" charset="0"/>
              </a:rPr>
              <a:t>an object that represents peace or </a:t>
            </a:r>
            <a:r>
              <a:rPr lang="en-GB" dirty="0" smtClean="0">
                <a:latin typeface="SassoonCRInfant" panose="02010503020300020003" pitchFamily="2" charset="0"/>
              </a:rPr>
              <a:t>makes you </a:t>
            </a:r>
            <a:r>
              <a:rPr lang="en-GB" dirty="0">
                <a:latin typeface="SassoonCRInfant" panose="02010503020300020003" pitchFamily="2" charset="0"/>
              </a:rPr>
              <a:t>feel peaceful, then draw it.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algn="ctr"/>
            <a:endParaRPr lang="en-GB" dirty="0">
              <a:latin typeface="SassoonCRInfant" panose="02010503020300020003" pitchFamily="2" charset="0"/>
            </a:endParaRPr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Watch this clip for more details-</a:t>
            </a:r>
          </a:p>
          <a:p>
            <a:pPr algn="ctr"/>
            <a:r>
              <a:rPr lang="en-GB" dirty="0" smtClean="0">
                <a:latin typeface="SassoonCRInfant" panose="02010503020300020003" pitchFamily="2" charset="0"/>
                <a:hlinkClick r:id="rId3"/>
              </a:rPr>
              <a:t>https://peacemuseum.org.uk/pmcreativechallenge-week-1/</a:t>
            </a:r>
            <a:endParaRPr lang="en-GB" dirty="0"/>
          </a:p>
          <a:p>
            <a:pPr algn="ctr"/>
            <a:endParaRPr lang="en-GB" dirty="0"/>
          </a:p>
        </p:txBody>
      </p:sp>
      <p:pic>
        <p:nvPicPr>
          <p:cNvPr id="1028" name="Picture 4" descr="https://peacemuseum.org.uk/wp-content/uploads/PMCreativeChallenge-p1-600x4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181" y="2348880"/>
            <a:ext cx="5436096" cy="417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05" y="5085184"/>
            <a:ext cx="3521676" cy="1628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Your finished piece can be shared with the Peace Museum on Twitter using #</a:t>
            </a:r>
            <a:r>
              <a:rPr lang="en-GB" dirty="0" err="1" smtClean="0">
                <a:latin typeface="SassoonCRInfant" panose="02010503020300020003" pitchFamily="2" charset="0"/>
              </a:rPr>
              <a:t>PMcreativechallenge</a:t>
            </a:r>
            <a:r>
              <a:rPr lang="en-GB" dirty="0" smtClean="0">
                <a:latin typeface="SassoonCRInfant" panose="02010503020300020003" pitchFamily="2" charset="0"/>
              </a:rPr>
              <a:t> and with The Minnie Vinnies on Twitter @</a:t>
            </a:r>
            <a:r>
              <a:rPr lang="en-GB" dirty="0" err="1" smtClean="0">
                <a:latin typeface="SassoonCRInfant" panose="02010503020300020003" pitchFamily="2" charset="0"/>
              </a:rPr>
              <a:t>SSVPyouth</a:t>
            </a:r>
            <a:r>
              <a:rPr lang="en-GB" dirty="0" smtClean="0">
                <a:latin typeface="SassoonCRInfant" panose="02010503020300020003" pitchFamily="2" charset="0"/>
              </a:rPr>
              <a:t>,</a:t>
            </a:r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4319</TotalTime>
  <Words>631</Words>
  <Application>Microsoft Office PowerPoint</Application>
  <PresentationFormat>On-screen Show (4:3)</PresentationFormat>
  <Paragraphs>98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 Monday 09th June 2020  </vt:lpstr>
      <vt:lpstr>Health and Wellbeing </vt:lpstr>
      <vt:lpstr>Spelling (slide 1) </vt:lpstr>
      <vt:lpstr>Spelling (slide 2) </vt:lpstr>
      <vt:lpstr>PowerPoint Presentation</vt:lpstr>
      <vt:lpstr>Reading </vt:lpstr>
      <vt:lpstr>Maths (slide 1)     </vt:lpstr>
      <vt:lpstr>Maths (slide 2)     </vt:lpstr>
      <vt:lpstr>PowerPoint Presentation</vt:lpstr>
      <vt:lpstr>New Topic! (slide 1) </vt:lpstr>
      <vt:lpstr>New Topic! (slide 2) </vt:lpstr>
      <vt:lpstr>Feel free to leave comments / questions on Teams throughout the day and I will try my best to get back to you.  Enjoy your day, Primary 4!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Craig Paterson</cp:lastModifiedBy>
  <cp:revision>363</cp:revision>
  <dcterms:created xsi:type="dcterms:W3CDTF">2020-03-21T18:06:53Z</dcterms:created>
  <dcterms:modified xsi:type="dcterms:W3CDTF">2020-06-09T07:56:32Z</dcterms:modified>
</cp:coreProperties>
</file>