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6/7/2020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6/7/2020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6/7/2020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btD_HCO1FT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bc.co.uk/bitesize/clips/z7w42h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Tuesday 9</a:t>
            </a:r>
            <a:r>
              <a:rPr lang="en-GB" baseline="30000" dirty="0" smtClean="0"/>
              <a:t>th</a:t>
            </a:r>
            <a:r>
              <a:rPr lang="en-GB" dirty="0" smtClean="0"/>
              <a:t> June</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10844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Volume – I am learning to convert litres in to millilitres.</a:t>
            </a:r>
            <a:endParaRPr lang="en-GB" dirty="0"/>
          </a:p>
        </p:txBody>
      </p:sp>
      <p:sp>
        <p:nvSpPr>
          <p:cNvPr id="3" name="Content Placeholder 2"/>
          <p:cNvSpPr>
            <a:spLocks noGrp="1"/>
          </p:cNvSpPr>
          <p:nvPr>
            <p:ph idx="1"/>
          </p:nvPr>
        </p:nvSpPr>
        <p:spPr/>
        <p:txBody>
          <a:bodyPr/>
          <a:lstStyle/>
          <a:p>
            <a:r>
              <a:rPr lang="en-GB" dirty="0" smtClean="0"/>
              <a:t>To convert litres in to millilitres we need to times by 1000.</a:t>
            </a:r>
            <a:endParaRPr lang="en-GB" dirty="0"/>
          </a:p>
          <a:p>
            <a:r>
              <a:rPr lang="en-GB" dirty="0" smtClean="0"/>
              <a:t>We times by 1000 as there is a 1000 ml in a litre.</a:t>
            </a:r>
          </a:p>
          <a:p>
            <a:endParaRPr lang="en-GB" dirty="0"/>
          </a:p>
          <a:p>
            <a:r>
              <a:rPr lang="en-GB" dirty="0" smtClean="0"/>
              <a:t>For example 7.2 litres x (1000) = 7200 ml.</a:t>
            </a:r>
            <a:endParaRPr lang="en-GB" dirty="0"/>
          </a:p>
        </p:txBody>
      </p:sp>
    </p:spTree>
    <p:extLst>
      <p:ext uri="{BB962C8B-B14F-4D97-AF65-F5344CB8AC3E}">
        <p14:creationId xmlns:p14="http://schemas.microsoft.com/office/powerpoint/2010/main" val="372270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Converting litres to millilitres.</a:t>
            </a:r>
            <a:endParaRPr lang="en-GB" dirty="0"/>
          </a:p>
        </p:txBody>
      </p:sp>
      <p:sp>
        <p:nvSpPr>
          <p:cNvPr id="3" name="Content Placeholder 2"/>
          <p:cNvSpPr>
            <a:spLocks noGrp="1"/>
          </p:cNvSpPr>
          <p:nvPr>
            <p:ph idx="1"/>
          </p:nvPr>
        </p:nvSpPr>
        <p:spPr>
          <a:xfrm>
            <a:off x="1371600" y="2286000"/>
            <a:ext cx="3108960" cy="3631474"/>
          </a:xfrm>
        </p:spPr>
        <p:txBody>
          <a:bodyPr/>
          <a:lstStyle/>
          <a:p>
            <a:r>
              <a:rPr lang="en-GB" dirty="0" smtClean="0"/>
              <a:t>A) 4 litres </a:t>
            </a:r>
          </a:p>
          <a:p>
            <a:r>
              <a:rPr lang="en-GB" dirty="0" smtClean="0"/>
              <a:t>B) 4.2 litres</a:t>
            </a:r>
          </a:p>
          <a:p>
            <a:r>
              <a:rPr lang="en-GB" dirty="0" smtClean="0"/>
              <a:t>C) 8 litres</a:t>
            </a:r>
          </a:p>
          <a:p>
            <a:r>
              <a:rPr lang="en-GB" dirty="0" smtClean="0"/>
              <a:t>D) 6.4 litres</a:t>
            </a:r>
          </a:p>
          <a:p>
            <a:r>
              <a:rPr lang="en-GB" dirty="0" smtClean="0"/>
              <a:t>E) 7.8 litres</a:t>
            </a:r>
          </a:p>
          <a:p>
            <a:r>
              <a:rPr lang="en-GB" dirty="0" smtClean="0"/>
              <a:t>F) 18 litres</a:t>
            </a:r>
          </a:p>
          <a:p>
            <a:r>
              <a:rPr lang="en-GB" dirty="0" smtClean="0"/>
              <a:t>G) 18.9 Litres</a:t>
            </a:r>
          </a:p>
          <a:p>
            <a:endParaRPr lang="en-GB" dirty="0"/>
          </a:p>
        </p:txBody>
      </p:sp>
      <p:sp>
        <p:nvSpPr>
          <p:cNvPr id="4" name="TextBox 3"/>
          <p:cNvSpPr txBox="1"/>
          <p:nvPr/>
        </p:nvSpPr>
        <p:spPr>
          <a:xfrm>
            <a:off x="5042263" y="2338251"/>
            <a:ext cx="4062548" cy="1754326"/>
          </a:xfrm>
          <a:prstGeom prst="rect">
            <a:avLst/>
          </a:prstGeom>
          <a:noFill/>
        </p:spPr>
        <p:txBody>
          <a:bodyPr wrap="square" rtlCol="0">
            <a:spAutoFit/>
          </a:bodyPr>
          <a:lstStyle/>
          <a:p>
            <a:pPr marL="285750" indent="-285750">
              <a:buFont typeface="Wingdings" panose="05000000000000000000" pitchFamily="2" charset="2"/>
              <a:buChar char="q"/>
            </a:pPr>
            <a:r>
              <a:rPr lang="en-GB" dirty="0" smtClean="0"/>
              <a:t>H) 1.06 litres</a:t>
            </a:r>
          </a:p>
          <a:p>
            <a:pPr marL="285750" indent="-285750">
              <a:buFont typeface="Wingdings" panose="05000000000000000000" pitchFamily="2" charset="2"/>
              <a:buChar char="q"/>
            </a:pPr>
            <a:r>
              <a:rPr lang="en-GB" dirty="0" err="1" smtClean="0"/>
              <a:t>i</a:t>
            </a:r>
            <a:r>
              <a:rPr lang="en-GB" dirty="0" smtClean="0"/>
              <a:t>) 0.2 litres</a:t>
            </a:r>
          </a:p>
          <a:p>
            <a:pPr marL="285750" indent="-285750">
              <a:buFont typeface="Wingdings" panose="05000000000000000000" pitchFamily="2" charset="2"/>
              <a:buChar char="q"/>
            </a:pPr>
            <a:r>
              <a:rPr lang="en-GB" dirty="0" smtClean="0"/>
              <a:t>J) 0.8 litres</a:t>
            </a:r>
          </a:p>
          <a:p>
            <a:pPr marL="285750" indent="-285750">
              <a:buFont typeface="Wingdings" panose="05000000000000000000" pitchFamily="2" charset="2"/>
              <a:buChar char="q"/>
            </a:pPr>
            <a:r>
              <a:rPr lang="en-GB" dirty="0" smtClean="0"/>
              <a:t>K) 0.03 litres</a:t>
            </a:r>
          </a:p>
          <a:p>
            <a:pPr marL="285750" indent="-285750">
              <a:buFont typeface="Wingdings" panose="05000000000000000000" pitchFamily="2" charset="2"/>
              <a:buChar char="q"/>
            </a:pPr>
            <a:r>
              <a:rPr lang="en-GB" dirty="0" smtClean="0"/>
              <a:t>L) 4.53 litres</a:t>
            </a:r>
          </a:p>
          <a:p>
            <a:pPr marL="285750" indent="-285750">
              <a:buFont typeface="Wingdings" panose="05000000000000000000" pitchFamily="2" charset="2"/>
              <a:buChar char="q"/>
            </a:pPr>
            <a:r>
              <a:rPr lang="en-GB" dirty="0" smtClean="0"/>
              <a:t>M) 2. 01 litres</a:t>
            </a:r>
            <a:endParaRPr lang="en-GB" dirty="0"/>
          </a:p>
        </p:txBody>
      </p:sp>
    </p:spTree>
    <p:extLst>
      <p:ext uri="{BB962C8B-B14F-4D97-AF65-F5344CB8AC3E}">
        <p14:creationId xmlns:p14="http://schemas.microsoft.com/office/powerpoint/2010/main" val="413456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a:xfrm>
            <a:off x="1371600" y="1410789"/>
            <a:ext cx="9601200" cy="4456611"/>
          </a:xfrm>
        </p:spPr>
        <p:txBody>
          <a:bodyPr>
            <a:normAutofit fontScale="85000" lnSpcReduction="20000"/>
          </a:bodyPr>
          <a:lstStyle/>
          <a:p>
            <a:r>
              <a:rPr lang="en-GB" dirty="0" smtClean="0"/>
              <a:t>A) 4000ml</a:t>
            </a:r>
          </a:p>
          <a:p>
            <a:r>
              <a:rPr lang="en-GB" dirty="0" smtClean="0"/>
              <a:t>B) 4200ml</a:t>
            </a:r>
          </a:p>
          <a:p>
            <a:r>
              <a:rPr lang="en-GB" dirty="0" smtClean="0"/>
              <a:t>C)8000ml</a:t>
            </a:r>
          </a:p>
          <a:p>
            <a:r>
              <a:rPr lang="en-GB" dirty="0" smtClean="0"/>
              <a:t>D)6400Ml</a:t>
            </a:r>
          </a:p>
          <a:p>
            <a:r>
              <a:rPr lang="en-GB" dirty="0" smtClean="0"/>
              <a:t>E)7800 ml</a:t>
            </a:r>
          </a:p>
          <a:p>
            <a:r>
              <a:rPr lang="en-GB" dirty="0" smtClean="0"/>
              <a:t>F) 18000 ml</a:t>
            </a:r>
          </a:p>
          <a:p>
            <a:r>
              <a:rPr lang="en-GB" dirty="0" smtClean="0"/>
              <a:t>G)18900 ml</a:t>
            </a:r>
          </a:p>
          <a:p>
            <a:r>
              <a:rPr lang="en-GB" dirty="0" smtClean="0"/>
              <a:t>H)1060 ml</a:t>
            </a:r>
          </a:p>
          <a:p>
            <a:r>
              <a:rPr lang="en-GB" dirty="0" smtClean="0"/>
              <a:t>I) 200 ml</a:t>
            </a:r>
          </a:p>
          <a:p>
            <a:r>
              <a:rPr lang="en-GB" dirty="0" smtClean="0"/>
              <a:t>J)800 ml</a:t>
            </a:r>
          </a:p>
          <a:p>
            <a:r>
              <a:rPr lang="en-GB" dirty="0" smtClean="0"/>
              <a:t>K) 30 ml</a:t>
            </a:r>
          </a:p>
          <a:p>
            <a:r>
              <a:rPr lang="en-GB" dirty="0" smtClean="0"/>
              <a:t>L) 4530 ml</a:t>
            </a:r>
          </a:p>
          <a:p>
            <a:r>
              <a:rPr lang="en-GB" dirty="0" smtClean="0"/>
              <a:t>M) 2010 ml</a:t>
            </a:r>
            <a:endParaRPr lang="en-GB" dirty="0"/>
          </a:p>
        </p:txBody>
      </p:sp>
    </p:spTree>
    <p:extLst>
      <p:ext uri="{BB962C8B-B14F-4D97-AF65-F5344CB8AC3E}">
        <p14:creationId xmlns:p14="http://schemas.microsoft.com/office/powerpoint/2010/main" val="392779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 – Mill Farm </a:t>
            </a:r>
          </a:p>
        </p:txBody>
      </p:sp>
      <p:sp>
        <p:nvSpPr>
          <p:cNvPr id="3" name="Content Placeholder 2"/>
          <p:cNvSpPr>
            <a:spLocks noGrp="1"/>
          </p:cNvSpPr>
          <p:nvPr>
            <p:ph idx="1"/>
          </p:nvPr>
        </p:nvSpPr>
        <p:spPr>
          <a:xfrm>
            <a:off x="1371600" y="1428750"/>
            <a:ext cx="9601200" cy="1698171"/>
          </a:xfrm>
        </p:spPr>
        <p:txBody>
          <a:bodyPr>
            <a:normAutofit lnSpcReduction="10000"/>
          </a:bodyPr>
          <a:lstStyle/>
          <a:p>
            <a:r>
              <a:rPr lang="en-GB" dirty="0"/>
              <a:t>Mill farm is also known as Almond Valley Heritage Centre and is situated within West Lothian.</a:t>
            </a:r>
          </a:p>
          <a:p>
            <a:r>
              <a:rPr lang="en-GB" dirty="0"/>
              <a:t>I would like you to research and find out some facts about Mill Farm. Think what it was maybe used for in the past and what it is used for now. You can display your findings in a power point, bullet points or even a fact file.</a:t>
            </a:r>
          </a:p>
          <a:p>
            <a:endParaRPr lang="en-GB" dirty="0"/>
          </a:p>
        </p:txBody>
      </p:sp>
      <p:pic>
        <p:nvPicPr>
          <p:cNvPr id="4" name="Picture 3"/>
          <p:cNvPicPr>
            <a:picLocks noChangeAspect="1"/>
          </p:cNvPicPr>
          <p:nvPr/>
        </p:nvPicPr>
        <p:blipFill>
          <a:blip r:embed="rId2"/>
          <a:stretch>
            <a:fillRect/>
          </a:stretch>
        </p:blipFill>
        <p:spPr>
          <a:xfrm>
            <a:off x="1371600" y="3126921"/>
            <a:ext cx="2547257" cy="3396342"/>
          </a:xfrm>
          <a:prstGeom prst="rect">
            <a:avLst/>
          </a:prstGeom>
        </p:spPr>
      </p:pic>
      <p:pic>
        <p:nvPicPr>
          <p:cNvPr id="5" name="Picture 4"/>
          <p:cNvPicPr>
            <a:picLocks noChangeAspect="1"/>
          </p:cNvPicPr>
          <p:nvPr/>
        </p:nvPicPr>
        <p:blipFill>
          <a:blip r:embed="rId3"/>
          <a:stretch>
            <a:fillRect/>
          </a:stretch>
        </p:blipFill>
        <p:spPr>
          <a:xfrm>
            <a:off x="4356781" y="3028747"/>
            <a:ext cx="2694666" cy="3590855"/>
          </a:xfrm>
          <a:prstGeom prst="rect">
            <a:avLst/>
          </a:prstGeom>
        </p:spPr>
      </p:pic>
      <p:pic>
        <p:nvPicPr>
          <p:cNvPr id="6" name="Picture 5"/>
          <p:cNvPicPr>
            <a:picLocks noChangeAspect="1"/>
          </p:cNvPicPr>
          <p:nvPr/>
        </p:nvPicPr>
        <p:blipFill>
          <a:blip r:embed="rId4"/>
          <a:stretch>
            <a:fillRect/>
          </a:stretch>
        </p:blipFill>
        <p:spPr>
          <a:xfrm>
            <a:off x="7357046" y="3028747"/>
            <a:ext cx="3834716" cy="1322947"/>
          </a:xfrm>
          <a:prstGeom prst="rect">
            <a:avLst/>
          </a:prstGeom>
        </p:spPr>
      </p:pic>
      <p:pic>
        <p:nvPicPr>
          <p:cNvPr id="7" name="Picture 6"/>
          <p:cNvPicPr>
            <a:picLocks noChangeAspect="1"/>
          </p:cNvPicPr>
          <p:nvPr/>
        </p:nvPicPr>
        <p:blipFill>
          <a:blip r:embed="rId5"/>
          <a:stretch>
            <a:fillRect/>
          </a:stretch>
        </p:blipFill>
        <p:spPr>
          <a:xfrm>
            <a:off x="7730877" y="4864995"/>
            <a:ext cx="3627434" cy="1048603"/>
          </a:xfrm>
          <a:prstGeom prst="rect">
            <a:avLst/>
          </a:prstGeom>
        </p:spPr>
      </p:pic>
    </p:spTree>
    <p:extLst>
      <p:ext uri="{BB962C8B-B14F-4D97-AF65-F5344CB8AC3E}">
        <p14:creationId xmlns:p14="http://schemas.microsoft.com/office/powerpoint/2010/main" val="398913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Daily Timetable</a:t>
            </a:r>
            <a:endParaRPr lang="en-GB" dirty="0"/>
          </a:p>
        </p:txBody>
      </p:sp>
      <p:sp>
        <p:nvSpPr>
          <p:cNvPr id="3" name="Content Placeholder 2"/>
          <p:cNvSpPr>
            <a:spLocks noGrp="1"/>
          </p:cNvSpPr>
          <p:nvPr>
            <p:ph idx="1"/>
          </p:nvPr>
        </p:nvSpPr>
        <p:spPr/>
        <p:txBody>
          <a:bodyPr/>
          <a:lstStyle/>
          <a:p>
            <a:r>
              <a:rPr lang="en-GB" dirty="0" smtClean="0"/>
              <a:t>Daily exercise</a:t>
            </a:r>
          </a:p>
          <a:p>
            <a:r>
              <a:rPr lang="en-GB" dirty="0" smtClean="0"/>
              <a:t>French</a:t>
            </a:r>
          </a:p>
          <a:p>
            <a:r>
              <a:rPr lang="en-GB" dirty="0" smtClean="0"/>
              <a:t>Spelling</a:t>
            </a:r>
          </a:p>
          <a:p>
            <a:r>
              <a:rPr lang="en-GB" dirty="0" smtClean="0"/>
              <a:t>Reading </a:t>
            </a:r>
          </a:p>
          <a:p>
            <a:r>
              <a:rPr lang="en-GB" dirty="0" smtClean="0"/>
              <a:t>Maths </a:t>
            </a:r>
          </a:p>
          <a:p>
            <a:r>
              <a:rPr lang="en-GB" dirty="0" smtClean="0"/>
              <a:t>Topic</a:t>
            </a:r>
            <a:endParaRPr lang="en-GB" dirty="0"/>
          </a:p>
        </p:txBody>
      </p:sp>
    </p:spTree>
    <p:extLst>
      <p:ext uri="{BB962C8B-B14F-4D97-AF65-F5344CB8AC3E}">
        <p14:creationId xmlns:p14="http://schemas.microsoft.com/office/powerpoint/2010/main" val="290983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Daily exercise</a:t>
            </a:r>
            <a:endParaRPr lang="en-GB" dirty="0"/>
          </a:p>
        </p:txBody>
      </p:sp>
      <p:sp>
        <p:nvSpPr>
          <p:cNvPr id="3" name="Content Placeholder 2"/>
          <p:cNvSpPr>
            <a:spLocks noGrp="1"/>
          </p:cNvSpPr>
          <p:nvPr>
            <p:ph idx="1"/>
          </p:nvPr>
        </p:nvSpPr>
        <p:spPr/>
        <p:txBody>
          <a:bodyPr/>
          <a:lstStyle/>
          <a:p>
            <a:r>
              <a:rPr lang="en-US" dirty="0" smtClean="0"/>
              <a:t>I am learning to move my body to the beat of a song.</a:t>
            </a:r>
          </a:p>
          <a:p>
            <a:r>
              <a:rPr lang="en-US" dirty="0" err="1" smtClean="0"/>
              <a:t>Oti</a:t>
            </a:r>
            <a:r>
              <a:rPr lang="en-US" dirty="0" smtClean="0"/>
              <a:t> </a:t>
            </a:r>
            <a:r>
              <a:rPr lang="en-US" dirty="0" err="1"/>
              <a:t>Mabuse</a:t>
            </a:r>
            <a:r>
              <a:rPr lang="en-US" dirty="0"/>
              <a:t> 11:30am (strictly dancer) </a:t>
            </a:r>
            <a:r>
              <a:rPr lang="en-GB" dirty="0">
                <a:hlinkClick r:id="rId2"/>
              </a:rPr>
              <a:t>https://www.youtube.com/watch?v=btD_HCO1FT4</a:t>
            </a:r>
            <a:endParaRPr lang="en-GB" dirty="0"/>
          </a:p>
          <a:p>
            <a:r>
              <a:rPr lang="en-GB" dirty="0" smtClean="0"/>
              <a:t>Why not try some dancing?</a:t>
            </a:r>
            <a:endParaRPr lang="en-GB" dirty="0"/>
          </a:p>
        </p:txBody>
      </p:sp>
    </p:spTree>
    <p:extLst>
      <p:ext uri="{BB962C8B-B14F-4D97-AF65-F5344CB8AC3E}">
        <p14:creationId xmlns:p14="http://schemas.microsoft.com/office/powerpoint/2010/main" val="142953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French</a:t>
            </a:r>
            <a:endParaRPr lang="en-GB" dirty="0"/>
          </a:p>
        </p:txBody>
      </p:sp>
      <p:pic>
        <p:nvPicPr>
          <p:cNvPr id="4" name="Content Placeholder 3"/>
          <p:cNvPicPr>
            <a:picLocks noGrp="1" noChangeAspect="1"/>
          </p:cNvPicPr>
          <p:nvPr>
            <p:ph idx="1"/>
          </p:nvPr>
        </p:nvPicPr>
        <p:blipFill>
          <a:blip r:embed="rId2"/>
          <a:stretch>
            <a:fillRect/>
          </a:stretch>
        </p:blipFill>
        <p:spPr>
          <a:xfrm>
            <a:off x="1371600" y="2618547"/>
            <a:ext cx="9601200" cy="2916306"/>
          </a:xfrm>
          <a:prstGeom prst="rect">
            <a:avLst/>
          </a:prstGeom>
        </p:spPr>
      </p:pic>
    </p:spTree>
    <p:extLst>
      <p:ext uri="{BB962C8B-B14F-4D97-AF65-F5344CB8AC3E}">
        <p14:creationId xmlns:p14="http://schemas.microsoft.com/office/powerpoint/2010/main" val="312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a:t>
            </a:r>
            <a:endParaRPr lang="en-GB" dirty="0"/>
          </a:p>
        </p:txBody>
      </p:sp>
      <p:sp>
        <p:nvSpPr>
          <p:cNvPr id="3" name="Content Placeholder 2"/>
          <p:cNvSpPr>
            <a:spLocks noGrp="1"/>
          </p:cNvSpPr>
          <p:nvPr>
            <p:ph idx="1"/>
          </p:nvPr>
        </p:nvSpPr>
        <p:spPr>
          <a:xfrm>
            <a:off x="1371600" y="1959430"/>
            <a:ext cx="9601200" cy="1097280"/>
          </a:xfrm>
        </p:spPr>
        <p:txBody>
          <a:bodyPr/>
          <a:lstStyle/>
          <a:p>
            <a:r>
              <a:rPr lang="en-GB" dirty="0" smtClean="0"/>
              <a:t>I am learning to use various spelling strategies. Select 6 words for Syllabification. Remember each break needs a vowel in it.</a:t>
            </a:r>
            <a:endParaRPr lang="en-GB" dirty="0"/>
          </a:p>
        </p:txBody>
      </p:sp>
      <p:pic>
        <p:nvPicPr>
          <p:cNvPr id="4" name="Content Placeholder 3"/>
          <p:cNvPicPr>
            <a:picLocks noChangeAspect="1"/>
          </p:cNvPicPr>
          <p:nvPr/>
        </p:nvPicPr>
        <p:blipFill>
          <a:blip r:embed="rId2"/>
          <a:stretch>
            <a:fillRect/>
          </a:stretch>
        </p:blipFill>
        <p:spPr>
          <a:xfrm>
            <a:off x="1371600" y="2769326"/>
            <a:ext cx="3558331" cy="3581400"/>
          </a:xfrm>
          <a:prstGeom prst="rect">
            <a:avLst/>
          </a:prstGeom>
        </p:spPr>
      </p:pic>
    </p:spTree>
    <p:extLst>
      <p:ext uri="{BB962C8B-B14F-4D97-AF65-F5344CB8AC3E}">
        <p14:creationId xmlns:p14="http://schemas.microsoft.com/office/powerpoint/2010/main" val="345319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 – I can watch a video and create a newspaper article from it.</a:t>
            </a:r>
            <a:endParaRPr lang="en-GB" dirty="0"/>
          </a:p>
        </p:txBody>
      </p:sp>
      <p:sp>
        <p:nvSpPr>
          <p:cNvPr id="3" name="Content Placeholder 2"/>
          <p:cNvSpPr>
            <a:spLocks noGrp="1"/>
          </p:cNvSpPr>
          <p:nvPr>
            <p:ph idx="1"/>
          </p:nvPr>
        </p:nvSpPr>
        <p:spPr/>
        <p:txBody>
          <a:bodyPr>
            <a:normAutofit fontScale="85000" lnSpcReduction="20000"/>
          </a:bodyPr>
          <a:lstStyle/>
          <a:p>
            <a:r>
              <a:rPr lang="en-GB" dirty="0">
                <a:hlinkClick r:id="rId2"/>
              </a:rPr>
              <a:t>https://</a:t>
            </a:r>
            <a:r>
              <a:rPr lang="en-GB" dirty="0" smtClean="0">
                <a:hlinkClick r:id="rId2"/>
              </a:rPr>
              <a:t>www.bbc.co.uk/bitesize/clips/z7w42hv</a:t>
            </a:r>
            <a:endParaRPr lang="en-GB" dirty="0" smtClean="0"/>
          </a:p>
          <a:p>
            <a:r>
              <a:rPr lang="en-GB" dirty="0" smtClean="0"/>
              <a:t>I want you to watch the above video about The Dragon Who Ate Our School.</a:t>
            </a:r>
          </a:p>
          <a:p>
            <a:r>
              <a:rPr lang="en-GB" dirty="0"/>
              <a:t>imagine that this event has really occurred and </a:t>
            </a:r>
            <a:r>
              <a:rPr lang="en-GB" dirty="0" smtClean="0"/>
              <a:t>create </a:t>
            </a:r>
            <a:r>
              <a:rPr lang="en-GB" dirty="0"/>
              <a:t>a newspaper report about the event. </a:t>
            </a:r>
            <a:r>
              <a:rPr lang="en-GB" dirty="0" smtClean="0"/>
              <a:t>You </a:t>
            </a:r>
            <a:r>
              <a:rPr lang="en-GB" dirty="0"/>
              <a:t>could interview people in the role of various people affected by the school-eating dragon including the </a:t>
            </a:r>
            <a:r>
              <a:rPr lang="en-GB" dirty="0" smtClean="0"/>
              <a:t>head teacher</a:t>
            </a:r>
            <a:r>
              <a:rPr lang="en-GB" dirty="0"/>
              <a:t>, school students and dinner lady. </a:t>
            </a:r>
            <a:endParaRPr lang="en-GB" dirty="0" smtClean="0"/>
          </a:p>
          <a:p>
            <a:r>
              <a:rPr lang="en-GB" dirty="0" smtClean="0"/>
              <a:t>Remember a newspaper needs to include:</a:t>
            </a:r>
          </a:p>
          <a:p>
            <a:r>
              <a:rPr lang="en-GB" dirty="0" smtClean="0"/>
              <a:t>Newspaper title</a:t>
            </a:r>
          </a:p>
          <a:p>
            <a:r>
              <a:rPr lang="en-GB" dirty="0" smtClean="0"/>
              <a:t>Head line (make it eye catching)</a:t>
            </a:r>
          </a:p>
          <a:p>
            <a:r>
              <a:rPr lang="en-GB" dirty="0" smtClean="0"/>
              <a:t>First paragraph which draws the reader in that includes the main event.</a:t>
            </a:r>
          </a:p>
          <a:p>
            <a:r>
              <a:rPr lang="en-GB" dirty="0" smtClean="0"/>
              <a:t>Then 2-3 paragraphs that tells the story. Remember it is not happening live.</a:t>
            </a:r>
          </a:p>
          <a:p>
            <a:r>
              <a:rPr lang="en-GB" dirty="0" smtClean="0"/>
              <a:t>You can include a photo to help with your story.</a:t>
            </a:r>
            <a:endParaRPr lang="en-GB" dirty="0"/>
          </a:p>
        </p:txBody>
      </p:sp>
    </p:spTree>
    <p:extLst>
      <p:ext uri="{BB962C8B-B14F-4D97-AF65-F5344CB8AC3E}">
        <p14:creationId xmlns:p14="http://schemas.microsoft.com/office/powerpoint/2010/main" val="270643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Starter</a:t>
            </a:r>
            <a:endParaRPr lang="en-GB" dirty="0"/>
          </a:p>
        </p:txBody>
      </p:sp>
      <p:sp>
        <p:nvSpPr>
          <p:cNvPr id="3" name="TextBox 2"/>
          <p:cNvSpPr txBox="1"/>
          <p:nvPr/>
        </p:nvSpPr>
        <p:spPr>
          <a:xfrm>
            <a:off x="1371600" y="2171700"/>
            <a:ext cx="2246812" cy="1200329"/>
          </a:xfrm>
          <a:prstGeom prst="rect">
            <a:avLst/>
          </a:prstGeom>
          <a:noFill/>
        </p:spPr>
        <p:txBody>
          <a:bodyPr wrap="square" rtlCol="0">
            <a:spAutoFit/>
          </a:bodyPr>
          <a:lstStyle/>
          <a:p>
            <a:r>
              <a:rPr lang="en-GB" dirty="0" smtClean="0"/>
              <a:t>1a) half of 122</a:t>
            </a:r>
          </a:p>
          <a:p>
            <a:r>
              <a:rPr lang="en-GB" dirty="0" smtClean="0"/>
              <a:t>1b) half of 146</a:t>
            </a:r>
          </a:p>
          <a:p>
            <a:r>
              <a:rPr lang="en-GB" dirty="0" smtClean="0"/>
              <a:t>1c) half of 116</a:t>
            </a:r>
          </a:p>
          <a:p>
            <a:r>
              <a:rPr lang="en-GB" dirty="0" smtClean="0"/>
              <a:t>1d) half of 86</a:t>
            </a:r>
            <a:endParaRPr lang="en-GB" dirty="0"/>
          </a:p>
        </p:txBody>
      </p:sp>
      <p:sp>
        <p:nvSpPr>
          <p:cNvPr id="6" name="TextBox 5"/>
          <p:cNvSpPr txBox="1"/>
          <p:nvPr/>
        </p:nvSpPr>
        <p:spPr>
          <a:xfrm>
            <a:off x="4167052" y="2171700"/>
            <a:ext cx="2756262" cy="2308324"/>
          </a:xfrm>
          <a:prstGeom prst="rect">
            <a:avLst/>
          </a:prstGeom>
          <a:noFill/>
        </p:spPr>
        <p:txBody>
          <a:bodyPr wrap="square" rtlCol="0">
            <a:spAutoFit/>
          </a:bodyPr>
          <a:lstStyle/>
          <a:p>
            <a:r>
              <a:rPr lang="en-GB" dirty="0" smtClean="0"/>
              <a:t>2a) round 120 to the nearest 100.</a:t>
            </a:r>
          </a:p>
          <a:p>
            <a:r>
              <a:rPr lang="en-GB" dirty="0" smtClean="0"/>
              <a:t>2b) round 345 to the nearest 100.</a:t>
            </a:r>
          </a:p>
          <a:p>
            <a:r>
              <a:rPr lang="en-GB" dirty="0" smtClean="0"/>
              <a:t>2c) round 569 to the nearest 100.</a:t>
            </a:r>
          </a:p>
          <a:p>
            <a:r>
              <a:rPr lang="en-GB" dirty="0" smtClean="0"/>
              <a:t>2d) round 680 to the nearest 100.</a:t>
            </a:r>
            <a:endParaRPr lang="en-GB" dirty="0"/>
          </a:p>
        </p:txBody>
      </p:sp>
      <p:sp>
        <p:nvSpPr>
          <p:cNvPr id="8" name="TextBox 7"/>
          <p:cNvSpPr txBox="1"/>
          <p:nvPr/>
        </p:nvSpPr>
        <p:spPr>
          <a:xfrm>
            <a:off x="7262949" y="1972491"/>
            <a:ext cx="3148148" cy="2308324"/>
          </a:xfrm>
          <a:prstGeom prst="rect">
            <a:avLst/>
          </a:prstGeom>
          <a:noFill/>
        </p:spPr>
        <p:txBody>
          <a:bodyPr wrap="square" rtlCol="0">
            <a:spAutoFit/>
          </a:bodyPr>
          <a:lstStyle/>
          <a:p>
            <a:r>
              <a:rPr lang="en-GB" dirty="0" smtClean="0"/>
              <a:t>3a) round 2345 to the nearest 1000.</a:t>
            </a:r>
          </a:p>
          <a:p>
            <a:r>
              <a:rPr lang="en-GB" dirty="0" smtClean="0"/>
              <a:t>3b) round 3547 to the nearest 1000.</a:t>
            </a:r>
          </a:p>
          <a:p>
            <a:r>
              <a:rPr lang="en-GB" dirty="0" smtClean="0"/>
              <a:t>3c) round 7654 to the nearest 1000.</a:t>
            </a:r>
          </a:p>
          <a:p>
            <a:r>
              <a:rPr lang="en-GB" dirty="0" smtClean="0"/>
              <a:t>3d) round 5432 to the nearest 1000.</a:t>
            </a:r>
            <a:endParaRPr lang="en-GB" dirty="0"/>
          </a:p>
        </p:txBody>
      </p:sp>
    </p:spTree>
    <p:extLst>
      <p:ext uri="{BB962C8B-B14F-4D97-AF65-F5344CB8AC3E}">
        <p14:creationId xmlns:p14="http://schemas.microsoft.com/office/powerpoint/2010/main" val="266195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Starter answers</a:t>
            </a:r>
            <a:endParaRPr lang="en-GB" dirty="0"/>
          </a:p>
        </p:txBody>
      </p:sp>
      <p:sp>
        <p:nvSpPr>
          <p:cNvPr id="8" name="TextBox 7"/>
          <p:cNvSpPr txBox="1"/>
          <p:nvPr/>
        </p:nvSpPr>
        <p:spPr>
          <a:xfrm>
            <a:off x="1952897" y="2767526"/>
            <a:ext cx="1469571" cy="1202319"/>
          </a:xfrm>
          <a:prstGeom prst="rect">
            <a:avLst/>
          </a:prstGeom>
          <a:noFill/>
        </p:spPr>
        <p:txBody>
          <a:bodyPr wrap="square" rtlCol="0">
            <a:spAutoFit/>
          </a:bodyPr>
          <a:lstStyle/>
          <a:p>
            <a:r>
              <a:rPr lang="en-GB" dirty="0" smtClean="0"/>
              <a:t>1a) 61</a:t>
            </a:r>
          </a:p>
          <a:p>
            <a:r>
              <a:rPr lang="en-GB" dirty="0" smtClean="0"/>
              <a:t>1b)73</a:t>
            </a:r>
          </a:p>
          <a:p>
            <a:r>
              <a:rPr lang="en-GB" dirty="0" smtClean="0"/>
              <a:t>1c)58</a:t>
            </a:r>
          </a:p>
          <a:p>
            <a:r>
              <a:rPr lang="en-GB" dirty="0" smtClean="0"/>
              <a:t>1d) 43</a:t>
            </a:r>
            <a:endParaRPr lang="en-GB" dirty="0"/>
          </a:p>
        </p:txBody>
      </p:sp>
      <p:pic>
        <p:nvPicPr>
          <p:cNvPr id="9" name="Picture 8"/>
          <p:cNvPicPr>
            <a:picLocks noChangeAspect="1"/>
          </p:cNvPicPr>
          <p:nvPr/>
        </p:nvPicPr>
        <p:blipFill>
          <a:blip r:embed="rId2"/>
          <a:stretch>
            <a:fillRect/>
          </a:stretch>
        </p:blipFill>
        <p:spPr>
          <a:xfrm>
            <a:off x="3724450" y="2767526"/>
            <a:ext cx="4743099" cy="1322947"/>
          </a:xfrm>
          <a:prstGeom prst="rect">
            <a:avLst/>
          </a:prstGeom>
        </p:spPr>
      </p:pic>
      <p:pic>
        <p:nvPicPr>
          <p:cNvPr id="10" name="Picture 9"/>
          <p:cNvPicPr>
            <a:picLocks noChangeAspect="1"/>
          </p:cNvPicPr>
          <p:nvPr/>
        </p:nvPicPr>
        <p:blipFill>
          <a:blip r:embed="rId3"/>
          <a:stretch>
            <a:fillRect/>
          </a:stretch>
        </p:blipFill>
        <p:spPr>
          <a:xfrm>
            <a:off x="6735443" y="2773623"/>
            <a:ext cx="4651651" cy="1316850"/>
          </a:xfrm>
          <a:prstGeom prst="rect">
            <a:avLst/>
          </a:prstGeom>
        </p:spPr>
      </p:pic>
    </p:spTree>
    <p:extLst>
      <p:ext uri="{BB962C8B-B14F-4D97-AF65-F5344CB8AC3E}">
        <p14:creationId xmlns:p14="http://schemas.microsoft.com/office/powerpoint/2010/main" val="377668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Volume</a:t>
            </a:r>
            <a:endParaRPr lang="en-GB" dirty="0"/>
          </a:p>
        </p:txBody>
      </p:sp>
      <p:sp>
        <p:nvSpPr>
          <p:cNvPr id="3" name="Content Placeholder 2"/>
          <p:cNvSpPr>
            <a:spLocks noGrp="1"/>
          </p:cNvSpPr>
          <p:nvPr>
            <p:ph idx="1"/>
          </p:nvPr>
        </p:nvSpPr>
        <p:spPr/>
        <p:txBody>
          <a:bodyPr/>
          <a:lstStyle/>
          <a:p>
            <a:r>
              <a:rPr lang="en-GB" dirty="0" smtClean="0"/>
              <a:t>When measuring volume in liquids we either use millilitres or litres.</a:t>
            </a:r>
          </a:p>
          <a:p>
            <a:r>
              <a:rPr lang="en-GB" dirty="0" smtClean="0"/>
              <a:t>For example a litre bottle of </a:t>
            </a:r>
            <a:r>
              <a:rPr lang="en-GB" dirty="0" err="1" smtClean="0"/>
              <a:t>Irn</a:t>
            </a:r>
            <a:r>
              <a:rPr lang="en-GB" dirty="0" smtClean="0"/>
              <a:t> </a:t>
            </a:r>
            <a:r>
              <a:rPr lang="en-GB" dirty="0" err="1" smtClean="0"/>
              <a:t>Bru</a:t>
            </a:r>
            <a:r>
              <a:rPr lang="en-GB" dirty="0" smtClean="0"/>
              <a:t> holds 1000ml. (millilitres)</a:t>
            </a:r>
          </a:p>
          <a:p>
            <a:endParaRPr lang="en-GB" dirty="0"/>
          </a:p>
          <a:p>
            <a:pPr marL="0" indent="0">
              <a:buNone/>
            </a:pPr>
            <a:endParaRPr lang="en-GB" dirty="0"/>
          </a:p>
        </p:txBody>
      </p:sp>
    </p:spTree>
    <p:extLst>
      <p:ext uri="{BB962C8B-B14F-4D97-AF65-F5344CB8AC3E}">
        <p14:creationId xmlns:p14="http://schemas.microsoft.com/office/powerpoint/2010/main" val="185482840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78</TotalTime>
  <Words>554</Words>
  <Application>Microsoft Office PowerPoint</Application>
  <PresentationFormat>Widescreen</PresentationFormat>
  <Paragraphs>82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Franklin Gothic Book</vt:lpstr>
      <vt:lpstr>Wingdings</vt:lpstr>
      <vt:lpstr>Crop</vt:lpstr>
      <vt:lpstr>Tuesday 9th June</vt:lpstr>
      <vt:lpstr>Daily Timetable</vt:lpstr>
      <vt:lpstr>Daily exercise</vt:lpstr>
      <vt:lpstr>French</vt:lpstr>
      <vt:lpstr>Spelling </vt:lpstr>
      <vt:lpstr>Literacy – I can watch a video and create a newspaper article from it.</vt:lpstr>
      <vt:lpstr>Maths Starter</vt:lpstr>
      <vt:lpstr>Maths Starter answers</vt:lpstr>
      <vt:lpstr>Volume</vt:lpstr>
      <vt:lpstr>Volume – I am learning to convert litres in to millilitres.</vt:lpstr>
      <vt:lpstr>Converting litres to millilitres.</vt:lpstr>
      <vt:lpstr>Answers</vt:lpstr>
      <vt:lpstr>Topic – Mill Farm </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9th June</dc:title>
  <dc:creator>Caitlyn Kerr</dc:creator>
  <cp:lastModifiedBy>Caitlyn Kerr</cp:lastModifiedBy>
  <cp:revision>10</cp:revision>
  <dcterms:created xsi:type="dcterms:W3CDTF">2020-05-29T15:47:12Z</dcterms:created>
  <dcterms:modified xsi:type="dcterms:W3CDTF">2020-06-07T17:02:55Z</dcterms:modified>
</cp:coreProperties>
</file>