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63" r:id="rId4"/>
    <p:sldId id="258" r:id="rId5"/>
    <p:sldId id="259" r:id="rId6"/>
    <p:sldId id="261" r:id="rId7"/>
    <p:sldId id="262" r:id="rId8"/>
    <p:sldId id="264" r:id="rId9"/>
    <p:sldId id="265" r:id="rId10"/>
    <p:sldId id="266" r:id="rId11"/>
    <p:sldId id="260" r:id="rId12"/>
    <p:sldId id="267" r:id="rId13"/>
    <p:sldId id="268" r:id="rId14"/>
    <p:sldId id="269" r:id="rId15"/>
    <p:sldId id="270" r:id="rId16"/>
    <p:sldId id="271" r:id="rId17"/>
    <p:sldId id="272" r:id="rId18"/>
    <p:sldId id="273" r:id="rId19"/>
    <p:sldId id="285" r:id="rId20"/>
    <p:sldId id="274" r:id="rId21"/>
    <p:sldId id="275" r:id="rId22"/>
    <p:sldId id="276" r:id="rId23"/>
    <p:sldId id="286" r:id="rId24"/>
    <p:sldId id="287" r:id="rId25"/>
    <p:sldId id="277" r:id="rId26"/>
    <p:sldId id="279" r:id="rId27"/>
    <p:sldId id="278" r:id="rId28"/>
    <p:sldId id="280" r:id="rId29"/>
    <p:sldId id="281" r:id="rId30"/>
    <p:sldId id="282"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8563A-DE93-4C06-9738-E93CAB5766CB}" type="datetimeFigureOut">
              <a:rPr lang="en-GB" smtClean="0"/>
              <a:t>08/06/2020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754EB-2B2C-4FE7-B243-2CC9A3F499D9}" type="slidenum">
              <a:rPr lang="en-GB" smtClean="0"/>
              <a:t>‹#›</a:t>
            </a:fld>
            <a:endParaRPr lang="en-GB"/>
          </a:p>
        </p:txBody>
      </p:sp>
    </p:spTree>
    <p:extLst>
      <p:ext uri="{BB962C8B-B14F-4D97-AF65-F5344CB8AC3E}">
        <p14:creationId xmlns:p14="http://schemas.microsoft.com/office/powerpoint/2010/main" val="138748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4754EB-2B2C-4FE7-B243-2CC9A3F499D9}" type="slidenum">
              <a:rPr lang="en-GB" smtClean="0"/>
              <a:t>11</a:t>
            </a:fld>
            <a:endParaRPr lang="en-GB"/>
          </a:p>
        </p:txBody>
      </p:sp>
    </p:spTree>
    <p:extLst>
      <p:ext uri="{BB962C8B-B14F-4D97-AF65-F5344CB8AC3E}">
        <p14:creationId xmlns:p14="http://schemas.microsoft.com/office/powerpoint/2010/main" val="120462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553984-FFE5-42E7-8672-3B079C8AC06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111539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553984-FFE5-42E7-8672-3B079C8AC06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234426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553984-FFE5-42E7-8672-3B079C8AC06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113192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553984-FFE5-42E7-8672-3B079C8AC06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384430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53984-FFE5-42E7-8672-3B079C8AC067}"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32818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553984-FFE5-42E7-8672-3B079C8AC067}"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71962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553984-FFE5-42E7-8672-3B079C8AC067}"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146052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553984-FFE5-42E7-8672-3B079C8AC067}"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355258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53984-FFE5-42E7-8672-3B079C8AC067}" type="datetimeFigureOut">
              <a:rPr lang="en-GB" smtClean="0"/>
              <a:t>08/06/2020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225742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53984-FFE5-42E7-8672-3B079C8AC067}"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69499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53984-FFE5-42E7-8672-3B079C8AC067}"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889FC8-ECC0-4357-80DB-E48D45D494A7}" type="slidenum">
              <a:rPr lang="en-GB" smtClean="0"/>
              <a:t>‹#›</a:t>
            </a:fld>
            <a:endParaRPr lang="en-GB"/>
          </a:p>
        </p:txBody>
      </p:sp>
    </p:spTree>
    <p:extLst>
      <p:ext uri="{BB962C8B-B14F-4D97-AF65-F5344CB8AC3E}">
        <p14:creationId xmlns:p14="http://schemas.microsoft.com/office/powerpoint/2010/main" val="247628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53984-FFE5-42E7-8672-3B079C8AC067}" type="datetimeFigureOut">
              <a:rPr lang="en-GB" smtClean="0"/>
              <a:t>08/06/2020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89FC8-ECC0-4357-80DB-E48D45D494A7}" type="slidenum">
              <a:rPr lang="en-GB" smtClean="0"/>
              <a:t>‹#›</a:t>
            </a:fld>
            <a:endParaRPr lang="en-GB"/>
          </a:p>
        </p:txBody>
      </p:sp>
    </p:spTree>
    <p:extLst>
      <p:ext uri="{BB962C8B-B14F-4D97-AF65-F5344CB8AC3E}">
        <p14:creationId xmlns:p14="http://schemas.microsoft.com/office/powerpoint/2010/main" val="353821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jacobites.org.uk/iwb/culloden.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03350" y="3213100"/>
            <a:ext cx="6400800" cy="1752600"/>
          </a:xfrm>
        </p:spPr>
        <p:txBody>
          <a:bodyPr rtlCol="0">
            <a:normAutofit/>
          </a:bodyPr>
          <a:lstStyle/>
          <a:p>
            <a:pPr fontAlgn="auto">
              <a:spcAft>
                <a:spcPts val="0"/>
              </a:spcAft>
              <a:buFont typeface="Arial" pitchFamily="34" charset="0"/>
              <a:buNone/>
              <a:defRPr/>
            </a:pPr>
            <a:r>
              <a:rPr lang="en-GB" dirty="0" smtClean="0"/>
              <a:t>Pre-Clearances</a:t>
            </a:r>
          </a:p>
        </p:txBody>
      </p:sp>
      <p:sp>
        <p:nvSpPr>
          <p:cNvPr id="6" name="Rectangle 5"/>
          <p:cNvSpPr/>
          <p:nvPr/>
        </p:nvSpPr>
        <p:spPr>
          <a:xfrm>
            <a:off x="197321" y="1556792"/>
            <a:ext cx="9182194" cy="923330"/>
          </a:xfrm>
          <a:prstGeom prst="rect">
            <a:avLst/>
          </a:prstGeom>
          <a:noFill/>
        </p:spPr>
        <p:txBody>
          <a:bodyPr>
            <a:spAutoFit/>
          </a:bodyPr>
          <a:lstStyle/>
          <a:p>
            <a:pPr algn="ctr">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 of Culloden</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3226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9410" y="159023"/>
            <a:ext cx="6767302" cy="923330"/>
          </a:xfrm>
          <a:prstGeom prst="rect">
            <a:avLst/>
          </a:prstGeom>
          <a:noFill/>
        </p:spPr>
        <p:txBody>
          <a:bodyPr wrap="none" lIns="91440" tIns="45720" rIns="91440" bIns="45720">
            <a:spAutoFit/>
          </a:bodyPr>
          <a:lstStyle/>
          <a:p>
            <a:pPr algn="ct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disadvantages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Rectangle 1"/>
          <p:cNvSpPr/>
          <p:nvPr/>
        </p:nvSpPr>
        <p:spPr>
          <a:xfrm>
            <a:off x="179512" y="1231234"/>
            <a:ext cx="4824536" cy="5262979"/>
          </a:xfrm>
          <a:prstGeom prst="rect">
            <a:avLst/>
          </a:prstGeom>
        </p:spPr>
        <p:txBody>
          <a:bodyPr wrap="square">
            <a:spAutoFit/>
          </a:bodyPr>
          <a:lstStyle/>
          <a:p>
            <a:pPr marL="342900" indent="-342900">
              <a:buFont typeface="Wingdings" pitchFamily="2" charset="2"/>
              <a:buChar char="Ø"/>
            </a:pPr>
            <a:r>
              <a:rPr lang="en-GB" sz="2400" dirty="0" smtClean="0">
                <a:latin typeface="Comic Sans MS" pitchFamily="66" charset="0"/>
              </a:rPr>
              <a:t>They were exhausted and hungry.</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They lacked training </a:t>
            </a:r>
          </a:p>
          <a:p>
            <a:pPr marL="342900" indent="-342900">
              <a:buFont typeface="Wingdings" pitchFamily="2" charset="2"/>
              <a:buChar char="Ø"/>
            </a:pPr>
            <a:endParaRPr lang="en-GB" sz="2400" dirty="0" smtClean="0">
              <a:latin typeface="Comic Sans MS" pitchFamily="66" charset="0"/>
            </a:endParaRPr>
          </a:p>
          <a:p>
            <a:pPr marL="342900" indent="-342900">
              <a:buFont typeface="Wingdings" pitchFamily="2" charset="2"/>
              <a:buChar char="Ø"/>
            </a:pPr>
            <a:r>
              <a:rPr lang="en-GB" sz="2400" dirty="0" smtClean="0">
                <a:latin typeface="Comic Sans MS" pitchFamily="66" charset="0"/>
              </a:rPr>
              <a:t>Their weapons were surpassed by the Governments artillery. </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The battleground itself was also disadvantageous, the ground being marshy and uneven with thick grasses growing underfoot.</a:t>
            </a:r>
            <a:endParaRPr lang="en-GB" sz="2400" dirty="0">
              <a:latin typeface="Comic Sans MS" pitchFamily="66" charset="0"/>
            </a:endParaRPr>
          </a:p>
        </p:txBody>
      </p:sp>
      <p:pic>
        <p:nvPicPr>
          <p:cNvPr id="10242" name="Picture 2" descr="http://www.jacobites.org.uk/ipad/images/culloden_fil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1207315"/>
            <a:ext cx="4027511" cy="267976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jacobites.org.uk/ipad/images/culloden_film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452" y="4044266"/>
            <a:ext cx="3953082" cy="262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1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002" y="48106"/>
            <a:ext cx="6566093"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 of Culloden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descr="http://www.jacobites.org.uk/ipad/images/culloden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45" y="1156102"/>
            <a:ext cx="8763000" cy="5343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399" y="786770"/>
            <a:ext cx="8962455" cy="369332"/>
          </a:xfrm>
          <a:prstGeom prst="rect">
            <a:avLst/>
          </a:prstGeom>
        </p:spPr>
        <p:txBody>
          <a:bodyPr wrap="square">
            <a:spAutoFit/>
          </a:bodyPr>
          <a:lstStyle/>
          <a:p>
            <a:r>
              <a:rPr lang="en-GB" dirty="0" smtClean="0"/>
              <a:t>An 18th century hand-coloured engraving portraying the Battle of Culloden in Inverness-shire.</a:t>
            </a:r>
            <a:endParaRPr lang="en-GB" dirty="0"/>
          </a:p>
        </p:txBody>
      </p:sp>
      <p:sp>
        <p:nvSpPr>
          <p:cNvPr id="5" name="Rectangle 4"/>
          <p:cNvSpPr/>
          <p:nvPr/>
        </p:nvSpPr>
        <p:spPr>
          <a:xfrm>
            <a:off x="147752" y="6530405"/>
            <a:ext cx="6038120" cy="307777"/>
          </a:xfrm>
          <a:prstGeom prst="rect">
            <a:avLst/>
          </a:prstGeom>
        </p:spPr>
        <p:txBody>
          <a:bodyPr wrap="square">
            <a:spAutoFit/>
          </a:bodyPr>
          <a:lstStyle/>
          <a:p>
            <a:r>
              <a:rPr lang="en-GB" sz="1400" b="1" dirty="0" smtClean="0">
                <a:solidFill>
                  <a:schemeClr val="bg1"/>
                </a:solidFill>
                <a:latin typeface="Comic Sans MS" pitchFamily="66" charset="0"/>
                <a:hlinkClick r:id="rId4"/>
              </a:rPr>
              <a:t>http://www.jacobites.org.uk/iwb/culloden.html</a:t>
            </a:r>
            <a:r>
              <a:rPr lang="en-GB" sz="1400" b="1" dirty="0" smtClean="0">
                <a:solidFill>
                  <a:schemeClr val="bg1"/>
                </a:solidFill>
                <a:latin typeface="Comic Sans MS" pitchFamily="66" charset="0"/>
              </a:rPr>
              <a:t>  </a:t>
            </a:r>
            <a:endParaRPr lang="en-GB" sz="1400" b="1" dirty="0">
              <a:solidFill>
                <a:schemeClr val="bg1"/>
              </a:solidFill>
              <a:latin typeface="Comic Sans MS" pitchFamily="66" charset="0"/>
            </a:endParaRPr>
          </a:p>
        </p:txBody>
      </p:sp>
    </p:spTree>
    <p:extLst>
      <p:ext uri="{BB962C8B-B14F-4D97-AF65-F5344CB8AC3E}">
        <p14:creationId xmlns:p14="http://schemas.microsoft.com/office/powerpoint/2010/main" val="1227996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045" y="159023"/>
            <a:ext cx="3118034"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42" name="Picture 2" descr="http://www.jacobites.org.uk/ipad/images/culloden_fil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36912"/>
            <a:ext cx="5832648" cy="38808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0452" y="1268760"/>
            <a:ext cx="8386004" cy="1508105"/>
          </a:xfrm>
          <a:prstGeom prst="rect">
            <a:avLst/>
          </a:prstGeom>
        </p:spPr>
        <p:txBody>
          <a:bodyPr wrap="square">
            <a:spAutoFit/>
          </a:bodyPr>
          <a:lstStyle/>
          <a:p>
            <a:r>
              <a:rPr lang="en-GB" sz="2400" dirty="0" smtClean="0">
                <a:latin typeface="Comic Sans MS" pitchFamily="66" charset="0"/>
              </a:rPr>
              <a:t>The armies faced each other and the </a:t>
            </a:r>
            <a:r>
              <a:rPr lang="en-GB" sz="2400" dirty="0" err="1" smtClean="0">
                <a:latin typeface="Comic Sans MS" pitchFamily="66" charset="0"/>
              </a:rPr>
              <a:t>Jacobites</a:t>
            </a:r>
            <a:r>
              <a:rPr lang="en-GB" sz="2400" dirty="0" smtClean="0">
                <a:latin typeface="Comic Sans MS" pitchFamily="66" charset="0"/>
              </a:rPr>
              <a:t> slowly advanced, waiting to be given the order to break into the infamous "Highland Charge". </a:t>
            </a:r>
          </a:p>
          <a:p>
            <a:endParaRPr lang="en-GB" sz="2000" dirty="0">
              <a:latin typeface="Comic Sans MS" pitchFamily="66" charset="0"/>
            </a:endParaRPr>
          </a:p>
        </p:txBody>
      </p:sp>
    </p:spTree>
    <p:extLst>
      <p:ext uri="{BB962C8B-B14F-4D97-AF65-F5344CB8AC3E}">
        <p14:creationId xmlns:p14="http://schemas.microsoft.com/office/powerpoint/2010/main" val="1143393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045" y="159023"/>
            <a:ext cx="3118034"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44" name="Picture 4" descr="http://www.jacobites.org.uk/ipad/images/culloden_fil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77625"/>
            <a:ext cx="4961194" cy="32945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048" y="1069301"/>
            <a:ext cx="8602028" cy="2308324"/>
          </a:xfrm>
          <a:prstGeom prst="rect">
            <a:avLst/>
          </a:prstGeom>
        </p:spPr>
        <p:txBody>
          <a:bodyPr wrap="square">
            <a:spAutoFit/>
          </a:bodyPr>
          <a:lstStyle/>
          <a:p>
            <a:pPr marL="342900" indent="-342900">
              <a:buFont typeface="Wingdings" pitchFamily="2" charset="2"/>
              <a:buChar char="Ø"/>
            </a:pPr>
            <a:r>
              <a:rPr lang="en-GB" sz="2400" dirty="0" smtClean="0">
                <a:latin typeface="Comic Sans MS" pitchFamily="66" charset="0"/>
              </a:rPr>
              <a:t>Some of the Government troops separated and headed for the </a:t>
            </a:r>
            <a:r>
              <a:rPr lang="en-GB" sz="2400" dirty="0" err="1" smtClean="0">
                <a:latin typeface="Comic Sans MS" pitchFamily="66" charset="0"/>
              </a:rPr>
              <a:t>Jacobites</a:t>
            </a:r>
            <a:r>
              <a:rPr lang="en-GB" sz="2400" dirty="0" smtClean="0">
                <a:latin typeface="Comic Sans MS" pitchFamily="66" charset="0"/>
              </a:rPr>
              <a:t>' right flank. </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While a small part of the </a:t>
            </a:r>
            <a:r>
              <a:rPr lang="en-GB" sz="2400" dirty="0" err="1" smtClean="0">
                <a:latin typeface="Comic Sans MS" pitchFamily="66" charset="0"/>
              </a:rPr>
              <a:t>Jacobite</a:t>
            </a:r>
            <a:r>
              <a:rPr lang="en-GB" sz="2400" dirty="0" smtClean="0">
                <a:latin typeface="Comic Sans MS" pitchFamily="66" charset="0"/>
              </a:rPr>
              <a:t> army broke off to protect its right flank the rest continued their advance towards the enemy. </a:t>
            </a:r>
          </a:p>
        </p:txBody>
      </p:sp>
    </p:spTree>
    <p:extLst>
      <p:ext uri="{BB962C8B-B14F-4D97-AF65-F5344CB8AC3E}">
        <p14:creationId xmlns:p14="http://schemas.microsoft.com/office/powerpoint/2010/main" val="3971423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045" y="159023"/>
            <a:ext cx="3118034"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332230" y="4878937"/>
            <a:ext cx="8461662" cy="1569660"/>
          </a:xfrm>
          <a:prstGeom prst="rect">
            <a:avLst/>
          </a:prstGeom>
        </p:spPr>
        <p:txBody>
          <a:bodyPr wrap="square">
            <a:spAutoFit/>
          </a:bodyPr>
          <a:lstStyle/>
          <a:p>
            <a:r>
              <a:rPr lang="en-GB" sz="2400" dirty="0" smtClean="0">
                <a:latin typeface="Comic Sans MS" pitchFamily="66" charset="0"/>
              </a:rPr>
              <a:t>This strategy relied on the </a:t>
            </a:r>
            <a:r>
              <a:rPr lang="en-GB" sz="2400" dirty="0" err="1" smtClean="0">
                <a:latin typeface="Comic Sans MS" pitchFamily="66" charset="0"/>
              </a:rPr>
              <a:t>Jacobites</a:t>
            </a:r>
            <a:r>
              <a:rPr lang="en-GB" sz="2400" dirty="0" smtClean="0">
                <a:latin typeface="Comic Sans MS" pitchFamily="66" charset="0"/>
              </a:rPr>
              <a:t> advancing in line formation but the uneven ground meant the flanks to the far right moved faster than the rest and lines were broken up.</a:t>
            </a:r>
            <a:endParaRPr lang="en-GB" sz="2400" dirty="0">
              <a:latin typeface="Comic Sans MS" pitchFamily="66" charset="0"/>
            </a:endParaRPr>
          </a:p>
        </p:txBody>
      </p:sp>
      <p:pic>
        <p:nvPicPr>
          <p:cNvPr id="12290" name="Picture 2" descr="http://www.jacobites.org.uk/ipad/images/cullod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986" y="1196752"/>
            <a:ext cx="5880151" cy="349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0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3274" y="0"/>
            <a:ext cx="2679580"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Too late!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Rectangle 1"/>
          <p:cNvSpPr/>
          <p:nvPr/>
        </p:nvSpPr>
        <p:spPr>
          <a:xfrm>
            <a:off x="196997" y="906134"/>
            <a:ext cx="8856984" cy="2554545"/>
          </a:xfrm>
          <a:prstGeom prst="rect">
            <a:avLst/>
          </a:prstGeom>
        </p:spPr>
        <p:txBody>
          <a:bodyPr wrap="square">
            <a:spAutoFit/>
          </a:bodyPr>
          <a:lstStyle/>
          <a:p>
            <a:pPr marL="342900" indent="-342900">
              <a:buFont typeface="Wingdings" pitchFamily="2" charset="2"/>
              <a:buChar char="Ø"/>
            </a:pPr>
            <a:r>
              <a:rPr lang="en-GB" sz="2000" dirty="0" smtClean="0">
                <a:latin typeface="Comic Sans MS" pitchFamily="66" charset="0"/>
              </a:rPr>
              <a:t>The order for the Highland Charge to begin was given far too late, the right flankers being almost on top of the government when the order was given. </a:t>
            </a:r>
          </a:p>
          <a:p>
            <a:pPr marL="342900" indent="-342900">
              <a:buFont typeface="Wingdings" pitchFamily="2" charset="2"/>
              <a:buChar char="Ø"/>
            </a:pPr>
            <a:endParaRPr lang="en-GB" sz="2000" dirty="0">
              <a:latin typeface="Comic Sans MS" pitchFamily="66" charset="0"/>
            </a:endParaRPr>
          </a:p>
          <a:p>
            <a:pPr marL="342900" indent="-342900">
              <a:buFont typeface="Wingdings" pitchFamily="2" charset="2"/>
              <a:buChar char="Ø"/>
            </a:pPr>
            <a:r>
              <a:rPr lang="en-GB" sz="2000" dirty="0" smtClean="0">
                <a:latin typeface="Comic Sans MS" pitchFamily="66" charset="0"/>
              </a:rPr>
              <a:t>The </a:t>
            </a:r>
            <a:r>
              <a:rPr lang="en-GB" sz="2000" dirty="0" err="1" smtClean="0">
                <a:latin typeface="Comic Sans MS" pitchFamily="66" charset="0"/>
              </a:rPr>
              <a:t>Jacobites</a:t>
            </a:r>
            <a:r>
              <a:rPr lang="en-GB" sz="2000" dirty="0" smtClean="0">
                <a:latin typeface="Comic Sans MS" pitchFamily="66" charset="0"/>
              </a:rPr>
              <a:t> didn't stand a chance. </a:t>
            </a:r>
          </a:p>
          <a:p>
            <a:pPr marL="342900" indent="-342900">
              <a:buFont typeface="Wingdings" pitchFamily="2" charset="2"/>
              <a:buChar char="Ø"/>
            </a:pPr>
            <a:endParaRPr lang="en-GB" sz="2000" dirty="0">
              <a:latin typeface="Comic Sans MS" pitchFamily="66" charset="0"/>
            </a:endParaRPr>
          </a:p>
          <a:p>
            <a:pPr marL="342900" indent="-342900">
              <a:buFont typeface="Wingdings" pitchFamily="2" charset="2"/>
              <a:buChar char="Ø"/>
            </a:pPr>
            <a:r>
              <a:rPr lang="en-GB" sz="2000" dirty="0" smtClean="0">
                <a:latin typeface="Comic Sans MS" pitchFamily="66" charset="0"/>
              </a:rPr>
              <a:t>Government troops simply fired into the </a:t>
            </a:r>
            <a:r>
              <a:rPr lang="en-GB" sz="2000" dirty="0" err="1" smtClean="0">
                <a:latin typeface="Comic Sans MS" pitchFamily="66" charset="0"/>
              </a:rPr>
              <a:t>Jacobites</a:t>
            </a:r>
            <a:r>
              <a:rPr lang="en-GB" sz="2000" dirty="0" smtClean="0">
                <a:latin typeface="Comic Sans MS" pitchFamily="66" charset="0"/>
              </a:rPr>
              <a:t>, many were dead before they charged. </a:t>
            </a:r>
            <a:endParaRPr lang="en-GB" sz="2000" dirty="0">
              <a:latin typeface="Comic Sans MS" pitchFamily="66" charset="0"/>
            </a:endParaRPr>
          </a:p>
        </p:txBody>
      </p:sp>
      <p:pic>
        <p:nvPicPr>
          <p:cNvPr id="16386" name="Picture 2" descr="http://www.jacobites.org.uk/ipad/images/weathersp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60678"/>
            <a:ext cx="6707143" cy="336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83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2627" y="159023"/>
            <a:ext cx="4380879"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Aftermath</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Rectangle 1"/>
          <p:cNvSpPr/>
          <p:nvPr/>
        </p:nvSpPr>
        <p:spPr>
          <a:xfrm>
            <a:off x="539552" y="1340768"/>
            <a:ext cx="8208912" cy="2554545"/>
          </a:xfrm>
          <a:prstGeom prst="rect">
            <a:avLst/>
          </a:prstGeom>
        </p:spPr>
        <p:txBody>
          <a:bodyPr wrap="square">
            <a:spAutoFit/>
          </a:bodyPr>
          <a:lstStyle/>
          <a:p>
            <a:r>
              <a:rPr lang="en-GB" sz="2000" dirty="0" smtClean="0">
                <a:latin typeface="Comic Sans MS" pitchFamily="66" charset="0"/>
              </a:rPr>
              <a:t>Many </a:t>
            </a:r>
            <a:r>
              <a:rPr lang="en-GB" sz="2000" dirty="0" err="1" smtClean="0">
                <a:latin typeface="Comic Sans MS" pitchFamily="66" charset="0"/>
              </a:rPr>
              <a:t>Jacobites</a:t>
            </a:r>
            <a:r>
              <a:rPr lang="en-GB" sz="2000" dirty="0" smtClean="0">
                <a:latin typeface="Comic Sans MS" pitchFamily="66" charset="0"/>
              </a:rPr>
              <a:t> fled the battlefield and those who stayed to fight were easily killed. </a:t>
            </a:r>
          </a:p>
          <a:p>
            <a:endParaRPr lang="en-GB" sz="2000" dirty="0">
              <a:latin typeface="Comic Sans MS" pitchFamily="66" charset="0"/>
            </a:endParaRPr>
          </a:p>
          <a:p>
            <a:r>
              <a:rPr lang="en-GB" sz="2000" dirty="0" smtClean="0">
                <a:latin typeface="Comic Sans MS" pitchFamily="66" charset="0"/>
              </a:rPr>
              <a:t>Around 1500 </a:t>
            </a:r>
            <a:r>
              <a:rPr lang="en-GB" sz="2000" dirty="0" err="1" smtClean="0">
                <a:latin typeface="Comic Sans MS" pitchFamily="66" charset="0"/>
              </a:rPr>
              <a:t>Jacobites</a:t>
            </a:r>
            <a:r>
              <a:rPr lang="en-GB" sz="2000" dirty="0" smtClean="0">
                <a:latin typeface="Comic Sans MS" pitchFamily="66" charset="0"/>
              </a:rPr>
              <a:t> were killed that day. </a:t>
            </a:r>
          </a:p>
          <a:p>
            <a:endParaRPr lang="en-GB" sz="2000" dirty="0">
              <a:latin typeface="Comic Sans MS" pitchFamily="66" charset="0"/>
            </a:endParaRPr>
          </a:p>
          <a:p>
            <a:r>
              <a:rPr lang="en-GB" sz="2000" dirty="0" smtClean="0">
                <a:latin typeface="Comic Sans MS" pitchFamily="66" charset="0"/>
              </a:rPr>
              <a:t>The </a:t>
            </a:r>
            <a:r>
              <a:rPr lang="en-GB" sz="2000" dirty="0" err="1" smtClean="0">
                <a:latin typeface="Comic Sans MS" pitchFamily="66" charset="0"/>
              </a:rPr>
              <a:t>Jacobites</a:t>
            </a:r>
            <a:r>
              <a:rPr lang="en-GB" sz="2000" dirty="0" smtClean="0">
                <a:latin typeface="Comic Sans MS" pitchFamily="66" charset="0"/>
              </a:rPr>
              <a:t> themselves only killed 50 of the Government's men. </a:t>
            </a:r>
          </a:p>
          <a:p>
            <a:endParaRPr lang="en-GB" sz="2000" dirty="0">
              <a:latin typeface="Comic Sans MS" pitchFamily="66" charset="0"/>
            </a:endParaRPr>
          </a:p>
          <a:p>
            <a:r>
              <a:rPr lang="en-GB" sz="2000" dirty="0" smtClean="0">
                <a:latin typeface="Comic Sans MS" pitchFamily="66" charset="0"/>
              </a:rPr>
              <a:t>The entire battle lasted less than an hour.</a:t>
            </a:r>
            <a:endParaRPr lang="en-GB" sz="2000" dirty="0">
              <a:latin typeface="Comic Sans MS" pitchFamily="66" charset="0"/>
            </a:endParaRPr>
          </a:p>
        </p:txBody>
      </p:sp>
      <p:pic>
        <p:nvPicPr>
          <p:cNvPr id="5" name="Picture 2" descr="http://www.jacobites.org.uk/ipad/images/weathersp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711" y="3895313"/>
            <a:ext cx="5411120" cy="271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4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0311" y="159023"/>
            <a:ext cx="2805512"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Defeated</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528314" y="1268760"/>
            <a:ext cx="4619750" cy="4524315"/>
          </a:xfrm>
          <a:prstGeom prst="rect">
            <a:avLst/>
          </a:prstGeom>
        </p:spPr>
        <p:txBody>
          <a:bodyPr wrap="square">
            <a:spAutoFit/>
          </a:bodyPr>
          <a:lstStyle/>
          <a:p>
            <a:pPr marL="342900" indent="-342900">
              <a:buFont typeface="Wingdings" pitchFamily="2" charset="2"/>
              <a:buChar char="Ø"/>
            </a:pPr>
            <a:r>
              <a:rPr lang="en-GB" sz="2400" dirty="0" smtClean="0">
                <a:latin typeface="Comic Sans MS" pitchFamily="66" charset="0"/>
              </a:rPr>
              <a:t>Bonnie Prince Charlie felt thoroughly defeated after Culloden. </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His supporters were willing to fight for him again and gathered to plan their next move but the Prince ordered them to disperse. </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He went into hiding and fled for France.</a:t>
            </a:r>
          </a:p>
        </p:txBody>
      </p:sp>
      <p:pic>
        <p:nvPicPr>
          <p:cNvPr id="6" name="Picture 2" descr="http://www.jacobites.org.uk/ipad/images/pg1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651" y="1420190"/>
            <a:ext cx="3481960" cy="41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750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2388" y="159023"/>
            <a:ext cx="7341369"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change to Highland life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539552" y="1196752"/>
            <a:ext cx="8496944" cy="4893647"/>
          </a:xfrm>
          <a:prstGeom prst="rect">
            <a:avLst/>
          </a:prstGeom>
        </p:spPr>
        <p:txBody>
          <a:bodyPr wrap="square">
            <a:spAutoFit/>
          </a:bodyPr>
          <a:lstStyle/>
          <a:p>
            <a:pPr marL="342900" indent="-342900">
              <a:buFont typeface="Wingdings" pitchFamily="2" charset="2"/>
              <a:buChar char="Ø"/>
            </a:pPr>
            <a:r>
              <a:rPr lang="en-GB" sz="2400" dirty="0" smtClean="0">
                <a:latin typeface="Comic Sans MS" pitchFamily="66" charset="0"/>
              </a:rPr>
              <a:t>The Government wanted to punish anyone who had supported the Stuart claim to the throne. </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As so many of the </a:t>
            </a:r>
            <a:r>
              <a:rPr lang="en-GB" sz="2400" dirty="0" err="1" smtClean="0">
                <a:latin typeface="Comic Sans MS" pitchFamily="66" charset="0"/>
              </a:rPr>
              <a:t>Jacobites</a:t>
            </a:r>
            <a:r>
              <a:rPr lang="en-GB" sz="2400" dirty="0" smtClean="0">
                <a:latin typeface="Comic Sans MS" pitchFamily="66" charset="0"/>
              </a:rPr>
              <a:t> were made up of the Highland Clans they destroyed many of the Highlander ways of life. </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Clan chiefs were stripped of their power.</a:t>
            </a:r>
          </a:p>
          <a:p>
            <a:pPr marL="342900" indent="-342900">
              <a:buFont typeface="Wingdings" pitchFamily="2" charset="2"/>
              <a:buChar char="Ø"/>
            </a:pPr>
            <a:endParaRPr lang="en-GB" sz="2400" dirty="0" smtClean="0">
              <a:latin typeface="Comic Sans MS" pitchFamily="66" charset="0"/>
            </a:endParaRPr>
          </a:p>
          <a:p>
            <a:pPr marL="342900" indent="-342900">
              <a:buFont typeface="Wingdings" pitchFamily="2" charset="2"/>
              <a:buChar char="Ø"/>
            </a:pPr>
            <a:r>
              <a:rPr lang="en-GB" sz="2400" dirty="0">
                <a:latin typeface="Comic Sans MS" pitchFamily="66" charset="0"/>
              </a:rPr>
              <a:t>W</a:t>
            </a:r>
            <a:r>
              <a:rPr lang="en-GB" sz="2400" dirty="0" smtClean="0">
                <a:latin typeface="Comic Sans MS" pitchFamily="66" charset="0"/>
              </a:rPr>
              <a:t>eapons were taken from their owners.</a:t>
            </a:r>
          </a:p>
          <a:p>
            <a:endParaRPr lang="en-GB" sz="2400" dirty="0" smtClean="0">
              <a:latin typeface="Comic Sans MS" pitchFamily="66" charset="0"/>
            </a:endParaRPr>
          </a:p>
          <a:p>
            <a:pPr marL="342900" indent="-342900">
              <a:buFont typeface="Wingdings" pitchFamily="2" charset="2"/>
              <a:buChar char="Ø"/>
            </a:pPr>
            <a:r>
              <a:rPr lang="en-GB" sz="2400" dirty="0">
                <a:latin typeface="Comic Sans MS" pitchFamily="66" charset="0"/>
              </a:rPr>
              <a:t>T</a:t>
            </a:r>
            <a:r>
              <a:rPr lang="en-GB" sz="2400" dirty="0" smtClean="0">
                <a:latin typeface="Comic Sans MS" pitchFamily="66" charset="0"/>
              </a:rPr>
              <a:t>he kilt and tartan were banned.</a:t>
            </a:r>
          </a:p>
          <a:p>
            <a:endParaRPr lang="en-GB" sz="2400" dirty="0">
              <a:latin typeface="Comic Sans MS" pitchFamily="66" charset="0"/>
            </a:endParaRPr>
          </a:p>
        </p:txBody>
      </p:sp>
    </p:spTree>
    <p:extLst>
      <p:ext uri="{BB962C8B-B14F-4D97-AF65-F5344CB8AC3E}">
        <p14:creationId xmlns:p14="http://schemas.microsoft.com/office/powerpoint/2010/main" val="52990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321" y="1556792"/>
            <a:ext cx="8623151" cy="1754326"/>
          </a:xfrm>
          <a:prstGeom prst="rect">
            <a:avLst/>
          </a:prstGeom>
          <a:noFill/>
        </p:spPr>
        <p:txBody>
          <a:bodyPr wrap="square">
            <a:spAutoFit/>
          </a:bodyPr>
          <a:lstStyle/>
          <a:p>
            <a:pPr algn="ctr">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Weapons of the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and Redcoat Soldiers</a:t>
            </a:r>
          </a:p>
        </p:txBody>
      </p:sp>
    </p:spTree>
    <p:extLst>
      <p:ext uri="{BB962C8B-B14F-4D97-AF65-F5344CB8AC3E}">
        <p14:creationId xmlns:p14="http://schemas.microsoft.com/office/powerpoint/2010/main" val="511039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9992" y="620688"/>
            <a:ext cx="6566093"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 of Culloden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Rectangle 3"/>
          <p:cNvSpPr>
            <a:spLocks noChangeArrowheads="1"/>
          </p:cNvSpPr>
          <p:nvPr/>
        </p:nvSpPr>
        <p:spPr bwMode="auto">
          <a:xfrm>
            <a:off x="196850" y="1582738"/>
            <a:ext cx="82629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b="1" dirty="0">
                <a:latin typeface="Comic Sans MS" pitchFamily="66" charset="0"/>
              </a:rPr>
              <a:t>We are learning to: </a:t>
            </a:r>
          </a:p>
          <a:p>
            <a:pPr marL="342900" indent="-342900">
              <a:buFont typeface="Wingdings" pitchFamily="2" charset="2"/>
              <a:buChar char="Ø"/>
            </a:pPr>
            <a:r>
              <a:rPr lang="en-GB" sz="2400" dirty="0">
                <a:latin typeface="Comic Sans MS" pitchFamily="66" charset="0"/>
              </a:rPr>
              <a:t>Describe the main events of the </a:t>
            </a:r>
            <a:r>
              <a:rPr lang="en-GB" sz="2400" dirty="0" smtClean="0">
                <a:latin typeface="Comic Sans MS" pitchFamily="66" charset="0"/>
              </a:rPr>
              <a:t>1746 Battle of Culloden and the reasons for the </a:t>
            </a:r>
            <a:r>
              <a:rPr lang="en-GB" sz="2400" dirty="0" err="1" smtClean="0">
                <a:latin typeface="Comic Sans MS" pitchFamily="66" charset="0"/>
              </a:rPr>
              <a:t>Jacobites</a:t>
            </a:r>
            <a:r>
              <a:rPr lang="en-GB" sz="2400" dirty="0" smtClean="0">
                <a:latin typeface="Comic Sans MS" pitchFamily="66" charset="0"/>
              </a:rPr>
              <a:t> defeat.</a:t>
            </a:r>
            <a:endParaRPr lang="en-GB" sz="2400" dirty="0">
              <a:latin typeface="Comic Sans MS" pitchFamily="66" charset="0"/>
            </a:endParaRPr>
          </a:p>
          <a:p>
            <a:endParaRPr lang="en-GB" sz="2400" dirty="0">
              <a:latin typeface="Comic Sans MS" pitchFamily="66" charset="0"/>
            </a:endParaRPr>
          </a:p>
          <a:p>
            <a:r>
              <a:rPr lang="en-GB" sz="2400" b="1" dirty="0" smtClean="0">
                <a:latin typeface="Comic Sans MS" pitchFamily="66" charset="0"/>
              </a:rPr>
              <a:t>Success Criteria</a:t>
            </a:r>
          </a:p>
          <a:p>
            <a:pPr marL="342900" indent="-342900">
              <a:buFont typeface="Wingdings" pitchFamily="2" charset="2"/>
              <a:buChar char="Ø"/>
            </a:pPr>
            <a:r>
              <a:rPr lang="en-GB" sz="2400" dirty="0" smtClean="0">
                <a:latin typeface="Comic Sans MS" pitchFamily="66" charset="0"/>
              </a:rPr>
              <a:t>I can identify the date of the Battle of Culloden.</a:t>
            </a:r>
            <a:endParaRPr lang="en-GB" sz="2400" dirty="0">
              <a:latin typeface="Comic Sans MS" pitchFamily="66" charset="0"/>
            </a:endParaRPr>
          </a:p>
          <a:p>
            <a:pPr marL="342900" indent="-342900">
              <a:buFont typeface="Wingdings" pitchFamily="2" charset="2"/>
              <a:buChar char="Ø"/>
            </a:pPr>
            <a:r>
              <a:rPr lang="en-GB" sz="2400" dirty="0">
                <a:latin typeface="Comic Sans MS" pitchFamily="66" charset="0"/>
              </a:rPr>
              <a:t>I can </a:t>
            </a:r>
            <a:r>
              <a:rPr lang="en-GB" sz="2400" dirty="0" smtClean="0">
                <a:latin typeface="Comic Sans MS" pitchFamily="66" charset="0"/>
              </a:rPr>
              <a:t>list the advantages and disadvantages the </a:t>
            </a:r>
            <a:r>
              <a:rPr lang="en-GB" sz="2400" dirty="0" err="1" smtClean="0">
                <a:latin typeface="Comic Sans MS" pitchFamily="66" charset="0"/>
              </a:rPr>
              <a:t>Jacobites</a:t>
            </a:r>
            <a:r>
              <a:rPr lang="en-GB" sz="2400" dirty="0" smtClean="0">
                <a:latin typeface="Comic Sans MS" pitchFamily="66" charset="0"/>
              </a:rPr>
              <a:t> and the Redcoats had in the 1746 battle.</a:t>
            </a:r>
            <a:endParaRPr lang="en-GB" sz="2400" dirty="0">
              <a:latin typeface="Comic Sans MS" pitchFamily="66" charset="0"/>
            </a:endParaRPr>
          </a:p>
          <a:p>
            <a:pPr marL="342900" indent="-342900">
              <a:buFont typeface="Wingdings" pitchFamily="2" charset="2"/>
              <a:buChar char="Ø"/>
            </a:pPr>
            <a:r>
              <a:rPr lang="en-GB" sz="2400" dirty="0">
                <a:latin typeface="Comic Sans MS" pitchFamily="66" charset="0"/>
              </a:rPr>
              <a:t>I can explain two reasons </a:t>
            </a:r>
            <a:r>
              <a:rPr lang="en-GB" sz="2400" dirty="0" smtClean="0">
                <a:latin typeface="Comic Sans MS" pitchFamily="66" charset="0"/>
              </a:rPr>
              <a:t>the </a:t>
            </a:r>
            <a:r>
              <a:rPr lang="en-GB" sz="2400" dirty="0" err="1" smtClean="0">
                <a:latin typeface="Comic Sans MS" pitchFamily="66" charset="0"/>
              </a:rPr>
              <a:t>Jacobites</a:t>
            </a:r>
            <a:r>
              <a:rPr lang="en-GB" sz="2400" dirty="0" smtClean="0">
                <a:latin typeface="Comic Sans MS" pitchFamily="66" charset="0"/>
              </a:rPr>
              <a:t> lost the battle of Culloden.</a:t>
            </a:r>
            <a:endParaRPr lang="en-GB" sz="2400" dirty="0">
              <a:latin typeface="Comic Sans MS" pitchFamily="66" charset="0"/>
            </a:endParaRPr>
          </a:p>
          <a:p>
            <a:pPr marL="342900" indent="-342900">
              <a:buFont typeface="Wingdings" pitchFamily="2" charset="2"/>
              <a:buChar char="Ø"/>
            </a:pPr>
            <a:r>
              <a:rPr lang="en-GB" sz="2400" dirty="0">
                <a:latin typeface="Comic Sans MS" pitchFamily="66" charset="0"/>
              </a:rPr>
              <a:t>I can </a:t>
            </a:r>
            <a:r>
              <a:rPr lang="en-GB" sz="2400" dirty="0" smtClean="0">
                <a:latin typeface="Comic Sans MS" pitchFamily="66" charset="0"/>
              </a:rPr>
              <a:t>label the weapons used by a </a:t>
            </a:r>
            <a:r>
              <a:rPr lang="en-GB" sz="2400" dirty="0" err="1" smtClean="0">
                <a:latin typeface="Comic Sans MS" pitchFamily="66" charset="0"/>
              </a:rPr>
              <a:t>Jacobite</a:t>
            </a:r>
            <a:r>
              <a:rPr lang="en-GB" sz="2400" dirty="0" smtClean="0">
                <a:latin typeface="Comic Sans MS" pitchFamily="66" charset="0"/>
              </a:rPr>
              <a:t> soldier and a Redcoat soldier.</a:t>
            </a:r>
            <a:endParaRPr lang="en-GB" sz="2400" dirty="0">
              <a:latin typeface="Comic Sans MS" pitchFamily="66" charset="0"/>
            </a:endParaRPr>
          </a:p>
          <a:p>
            <a:endParaRPr lang="en-GB" sz="2400" dirty="0">
              <a:latin typeface="Comic Sans MS" pitchFamily="66" charset="0"/>
            </a:endParaRPr>
          </a:p>
        </p:txBody>
      </p:sp>
    </p:spTree>
    <p:extLst>
      <p:ext uri="{BB962C8B-B14F-4D97-AF65-F5344CB8AC3E}">
        <p14:creationId xmlns:p14="http://schemas.microsoft.com/office/powerpoint/2010/main" val="391192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59023"/>
            <a:ext cx="52751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410" name="Picture 2" descr="http://www.jacobites.org.uk/ipad/images/jacob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88" y="107660"/>
            <a:ext cx="2886075"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22346" y="1340768"/>
            <a:ext cx="5042142" cy="3970318"/>
          </a:xfrm>
          <a:prstGeom prst="rect">
            <a:avLst/>
          </a:prstGeom>
        </p:spPr>
        <p:txBody>
          <a:bodyPr wrap="square">
            <a:spAutoFit/>
          </a:bodyPr>
          <a:lstStyle/>
          <a:p>
            <a:r>
              <a:rPr lang="en-GB" b="1" u="sng" dirty="0" err="1" smtClean="0">
                <a:latin typeface="Comic Sans MS" pitchFamily="66" charset="0"/>
              </a:rPr>
              <a:t>Targe</a:t>
            </a:r>
            <a:r>
              <a:rPr lang="en-GB" b="1" dirty="0" smtClean="0">
                <a:latin typeface="Comic Sans MS" pitchFamily="66" charset="0"/>
              </a:rPr>
              <a:t> </a:t>
            </a:r>
          </a:p>
          <a:p>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A </a:t>
            </a:r>
            <a:r>
              <a:rPr lang="en-GB" dirty="0" err="1" smtClean="0">
                <a:latin typeface="Comic Sans MS" pitchFamily="66" charset="0"/>
              </a:rPr>
              <a:t>Jacobite</a:t>
            </a:r>
            <a:r>
              <a:rPr lang="en-GB" dirty="0" smtClean="0">
                <a:latin typeface="Comic Sans MS" pitchFamily="66" charset="0"/>
              </a:rPr>
              <a:t> shield is known as a </a:t>
            </a:r>
            <a:r>
              <a:rPr lang="en-GB" dirty="0" err="1" smtClean="0">
                <a:latin typeface="Comic Sans MS" pitchFamily="66" charset="0"/>
              </a:rPr>
              <a:t>targe</a:t>
            </a:r>
            <a:r>
              <a:rPr lang="en-GB" dirty="0" smtClean="0">
                <a:latin typeface="Comic Sans MS" pitchFamily="66" charset="0"/>
              </a:rPr>
              <a:t>. </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It is made from a circular piece of wood about 48cm in diameter, covered in leather (cowhide) on the front. </a:t>
            </a:r>
          </a:p>
          <a:p>
            <a:pPr marL="285750" indent="-285750">
              <a:buFont typeface="Wingdings" pitchFamily="2" charset="2"/>
              <a:buChar char="Ø"/>
            </a:pPr>
            <a:r>
              <a:rPr lang="en-GB" dirty="0" smtClean="0">
                <a:latin typeface="Comic Sans MS" pitchFamily="66" charset="0"/>
              </a:rPr>
              <a:t>The back is covered in deerskin, or cowhide (hair on), with handle and </a:t>
            </a:r>
            <a:r>
              <a:rPr lang="en-GB" dirty="0" err="1" smtClean="0">
                <a:latin typeface="Comic Sans MS" pitchFamily="66" charset="0"/>
              </a:rPr>
              <a:t>armstrap</a:t>
            </a:r>
            <a:r>
              <a:rPr lang="en-GB" dirty="0" smtClean="0">
                <a:latin typeface="Comic Sans MS" pitchFamily="66" charset="0"/>
              </a:rPr>
              <a:t>, and a leather "keeper" for the spike (if it has one). </a:t>
            </a:r>
          </a:p>
          <a:p>
            <a:pPr marL="285750" indent="-285750">
              <a:buFont typeface="Wingdings" pitchFamily="2" charset="2"/>
              <a:buChar char="Ø"/>
            </a:pPr>
            <a:r>
              <a:rPr lang="en-GB" dirty="0" smtClean="0">
                <a:latin typeface="Comic Sans MS" pitchFamily="66" charset="0"/>
              </a:rPr>
              <a:t>The front is hand dyed, patterned and nailed up with brass studs (sometimes up to 900 per </a:t>
            </a:r>
            <a:r>
              <a:rPr lang="en-GB" dirty="0" err="1" smtClean="0">
                <a:latin typeface="Comic Sans MS" pitchFamily="66" charset="0"/>
              </a:rPr>
              <a:t>targe</a:t>
            </a:r>
            <a:r>
              <a:rPr lang="en-GB" dirty="0" smtClean="0">
                <a:latin typeface="Comic Sans MS" pitchFamily="66" charset="0"/>
              </a:rPr>
              <a:t>).</a:t>
            </a:r>
            <a:endParaRPr lang="en-GB" dirty="0">
              <a:latin typeface="Comic Sans MS" pitchFamily="66" charset="0"/>
            </a:endParaRPr>
          </a:p>
        </p:txBody>
      </p:sp>
      <p:pic>
        <p:nvPicPr>
          <p:cNvPr id="17412" name="Picture 4" descr="http://www.jacobites.org.uk/ipad/images/tar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5148294"/>
            <a:ext cx="2796462" cy="143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24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83803"/>
            <a:ext cx="52751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410" name="Picture 2" descr="http://www.jacobites.org.uk/ipad/images/jacob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73" y="188200"/>
            <a:ext cx="2886075"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07904" y="908720"/>
            <a:ext cx="5328592" cy="5909310"/>
          </a:xfrm>
          <a:prstGeom prst="rect">
            <a:avLst/>
          </a:prstGeom>
        </p:spPr>
        <p:txBody>
          <a:bodyPr wrap="square">
            <a:spAutoFit/>
          </a:bodyPr>
          <a:lstStyle/>
          <a:p>
            <a:r>
              <a:rPr lang="en-GB" b="1" u="sng" dirty="0" smtClean="0">
                <a:latin typeface="Comic Sans MS" pitchFamily="66" charset="0"/>
              </a:rPr>
              <a:t>Sword  </a:t>
            </a:r>
          </a:p>
          <a:p>
            <a:pPr marL="285750" indent="-285750">
              <a:buFont typeface="Wingdings" pitchFamily="2" charset="2"/>
              <a:buChar char="Ø"/>
            </a:pPr>
            <a:r>
              <a:rPr lang="en-GB" dirty="0" smtClean="0">
                <a:latin typeface="Comic Sans MS" pitchFamily="66" charset="0"/>
              </a:rPr>
              <a:t>A </a:t>
            </a:r>
            <a:r>
              <a:rPr lang="en-GB" dirty="0" err="1" smtClean="0">
                <a:latin typeface="Comic Sans MS" pitchFamily="66" charset="0"/>
              </a:rPr>
              <a:t>Jacobite</a:t>
            </a:r>
            <a:r>
              <a:rPr lang="en-GB" dirty="0" smtClean="0">
                <a:latin typeface="Comic Sans MS" pitchFamily="66" charset="0"/>
              </a:rPr>
              <a:t> soldier would be armed with a basket-hilted broadsword. The basket protected their hand and could also trap an opponent's blade.</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Some </a:t>
            </a:r>
            <a:r>
              <a:rPr lang="en-GB" dirty="0" err="1" smtClean="0">
                <a:latin typeface="Comic Sans MS" pitchFamily="66" charset="0"/>
              </a:rPr>
              <a:t>Jacobite</a:t>
            </a:r>
            <a:r>
              <a:rPr lang="en-GB" dirty="0" smtClean="0">
                <a:latin typeface="Comic Sans MS" pitchFamily="66" charset="0"/>
              </a:rPr>
              <a:t> swords had slogans inscribed upon them, for example, 'God Save King James VIII' and 'Prosperity to Scotland and No Union'.</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The blades most sought after by the Highlanders were those bearing the "magic" name, Andrea </a:t>
            </a:r>
            <a:r>
              <a:rPr lang="en-GB" dirty="0" err="1" smtClean="0">
                <a:latin typeface="Comic Sans MS" pitchFamily="66" charset="0"/>
              </a:rPr>
              <a:t>Ferara</a:t>
            </a:r>
            <a:r>
              <a:rPr lang="en-GB" dirty="0" smtClean="0">
                <a:latin typeface="Comic Sans MS" pitchFamily="66" charset="0"/>
              </a:rPr>
              <a:t>. </a:t>
            </a:r>
            <a:r>
              <a:rPr lang="en-GB" dirty="0" err="1" smtClean="0">
                <a:latin typeface="Comic Sans MS" pitchFamily="66" charset="0"/>
              </a:rPr>
              <a:t>Ferara</a:t>
            </a:r>
            <a:r>
              <a:rPr lang="en-GB" dirty="0" smtClean="0">
                <a:latin typeface="Comic Sans MS" pitchFamily="66" charset="0"/>
              </a:rPr>
              <a:t> Highland blades are usually remarkable for their great breadth, their suppleness and fine temper.</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The Highland broadsword was used entirely for cutting, the point being rarely if ever used in battle.</a:t>
            </a:r>
            <a:endParaRPr lang="en-GB" dirty="0">
              <a:latin typeface="Comic Sans MS" pitchFamily="66" charset="0"/>
            </a:endParaRPr>
          </a:p>
        </p:txBody>
      </p:sp>
      <p:pic>
        <p:nvPicPr>
          <p:cNvPr id="20484" name="Picture 4" descr="http://www.jacobites.org.uk/ipad/images/jacobiteSw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060848"/>
            <a:ext cx="2857500" cy="5905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2159320" y="1556792"/>
            <a:ext cx="1764608" cy="2011383"/>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944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59023"/>
            <a:ext cx="52751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410" name="Picture 2" descr="http://www.jacobites.org.uk/ipad/images/jacob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314"/>
            <a:ext cx="2520280" cy="56560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8462" y="1082353"/>
            <a:ext cx="5258033" cy="5632311"/>
          </a:xfrm>
          <a:prstGeom prst="rect">
            <a:avLst/>
          </a:prstGeom>
        </p:spPr>
        <p:txBody>
          <a:bodyPr wrap="square">
            <a:spAutoFit/>
          </a:bodyPr>
          <a:lstStyle/>
          <a:p>
            <a:r>
              <a:rPr lang="en-GB" b="1" u="sng" dirty="0" smtClean="0">
                <a:latin typeface="Comic Sans MS" pitchFamily="66" charset="0"/>
              </a:rPr>
              <a:t>Dirk </a:t>
            </a:r>
          </a:p>
          <a:p>
            <a:endParaRPr lang="en-GB" u="sng" dirty="0" smtClean="0">
              <a:latin typeface="Comic Sans MS" pitchFamily="66" charset="0"/>
            </a:endParaRPr>
          </a:p>
          <a:p>
            <a:pPr marL="285750" indent="-285750">
              <a:buFont typeface="Wingdings" pitchFamily="2" charset="2"/>
              <a:buChar char="Ø"/>
            </a:pPr>
            <a:r>
              <a:rPr lang="en-GB" dirty="0" smtClean="0">
                <a:latin typeface="Comic Sans MS" pitchFamily="66" charset="0"/>
              </a:rPr>
              <a:t>All </a:t>
            </a:r>
            <a:r>
              <a:rPr lang="en-GB" dirty="0" err="1" smtClean="0">
                <a:latin typeface="Comic Sans MS" pitchFamily="66" charset="0"/>
              </a:rPr>
              <a:t>Jacobites</a:t>
            </a:r>
            <a:r>
              <a:rPr lang="en-GB" dirty="0" smtClean="0">
                <a:latin typeface="Comic Sans MS" pitchFamily="66" charset="0"/>
              </a:rPr>
              <a:t> carried their own dirk, a type of long dagger. The dirk was used for lots of different things such as eating, as well as being used for hand to hand fighting.</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The blade of the dirk was usually about 50cm long.</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In battle the Highlander would have his </a:t>
            </a:r>
            <a:r>
              <a:rPr lang="en-GB" dirty="0" err="1" smtClean="0">
                <a:latin typeface="Comic Sans MS" pitchFamily="66" charset="0"/>
              </a:rPr>
              <a:t>targe</a:t>
            </a:r>
            <a:r>
              <a:rPr lang="en-GB" dirty="0" smtClean="0">
                <a:latin typeface="Comic Sans MS" pitchFamily="66" charset="0"/>
              </a:rPr>
              <a:t> on his left arm with his dirk in his left hand with the tip of the blade sticking out the bottom of the </a:t>
            </a:r>
            <a:r>
              <a:rPr lang="en-GB" dirty="0" err="1" smtClean="0">
                <a:latin typeface="Comic Sans MS" pitchFamily="66" charset="0"/>
              </a:rPr>
              <a:t>targe</a:t>
            </a:r>
            <a:r>
              <a:rPr lang="en-GB" dirty="0" smtClean="0">
                <a:latin typeface="Comic Sans MS" pitchFamily="66" charset="0"/>
              </a:rPr>
              <a:t>.</a:t>
            </a:r>
          </a:p>
          <a:p>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Many of the dirk blades of the 1745 period were made from the broken blades of swords shortened and fitted to dirk handles.</a:t>
            </a:r>
            <a:endParaRPr lang="en-GB" dirty="0">
              <a:latin typeface="Comic Sans MS" pitchFamily="66" charset="0"/>
            </a:endParaRPr>
          </a:p>
        </p:txBody>
      </p:sp>
      <p:pic>
        <p:nvPicPr>
          <p:cNvPr id="21506" name="Picture 2" descr="http://www.jacobites.org.uk/ipad/images/di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809313"/>
            <a:ext cx="19050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jacobites.org.uk/ipad/images/dirk_and_t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4392">
            <a:off x="2349713" y="4789938"/>
            <a:ext cx="1428750" cy="17621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1043609" y="1340768"/>
            <a:ext cx="2592287" cy="1944216"/>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648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59023"/>
            <a:ext cx="52751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410" name="Picture 2" descr="http://www.jacobites.org.uk/ipad/images/jacob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5277"/>
            <a:ext cx="2570871" cy="57696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395536" y="1988840"/>
            <a:ext cx="3382927" cy="1944216"/>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94597" y="1268760"/>
            <a:ext cx="4572000" cy="4247317"/>
          </a:xfrm>
          <a:prstGeom prst="rect">
            <a:avLst/>
          </a:prstGeom>
        </p:spPr>
        <p:txBody>
          <a:bodyPr>
            <a:spAutoFit/>
          </a:bodyPr>
          <a:lstStyle/>
          <a:p>
            <a:r>
              <a:rPr lang="en-GB" b="1" u="sng" dirty="0">
                <a:latin typeface="Comic Sans MS" pitchFamily="66" charset="0"/>
              </a:rPr>
              <a:t>Firelock Musket</a:t>
            </a:r>
          </a:p>
          <a:p>
            <a:endParaRPr lang="en-GB" dirty="0">
              <a:latin typeface="Comic Sans MS" pitchFamily="66" charset="0"/>
            </a:endParaRPr>
          </a:p>
          <a:p>
            <a:r>
              <a:rPr lang="en-GB" dirty="0">
                <a:latin typeface="Comic Sans MS" pitchFamily="66" charset="0"/>
              </a:rPr>
              <a:t>Just over half of the </a:t>
            </a:r>
            <a:r>
              <a:rPr lang="en-GB" dirty="0" err="1">
                <a:latin typeface="Comic Sans MS" pitchFamily="66" charset="0"/>
              </a:rPr>
              <a:t>Jacobite</a:t>
            </a:r>
            <a:r>
              <a:rPr lang="en-GB" dirty="0">
                <a:latin typeface="Comic Sans MS" pitchFamily="66" charset="0"/>
              </a:rPr>
              <a:t> army had muskets. The muskets were either captured British 'Brown Bess' muskets or muskets imported from Spain or France.</a:t>
            </a:r>
          </a:p>
          <a:p>
            <a:endParaRPr lang="en-GB" dirty="0" smtClean="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The </a:t>
            </a:r>
            <a:r>
              <a:rPr lang="en-GB" dirty="0" err="1">
                <a:latin typeface="Comic Sans MS" pitchFamily="66" charset="0"/>
              </a:rPr>
              <a:t>Jacobites</a:t>
            </a:r>
            <a:r>
              <a:rPr lang="en-GB" dirty="0">
                <a:latin typeface="Comic Sans MS" pitchFamily="66" charset="0"/>
              </a:rPr>
              <a:t> would run towards the opposing force and stop once in musket range (about 60 yards/55 metres) fire a volley and then charge forward, not bothering to reload.</a:t>
            </a:r>
          </a:p>
        </p:txBody>
      </p:sp>
      <p:pic>
        <p:nvPicPr>
          <p:cNvPr id="1026" name="Picture 2" descr="http://www.jacobites.org.uk/ipad/images/frenchMusk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008" y="3244910"/>
            <a:ext cx="4312003" cy="6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56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59023"/>
            <a:ext cx="52751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410" name="Picture 2" descr="http://www.jacobites.org.uk/ipad/images/jacob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66" y="182065"/>
            <a:ext cx="2898549" cy="650499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1619672" y="1700808"/>
            <a:ext cx="2520280" cy="1008112"/>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355976" y="1152147"/>
            <a:ext cx="4572000" cy="5355312"/>
          </a:xfrm>
          <a:prstGeom prst="rect">
            <a:avLst/>
          </a:prstGeom>
        </p:spPr>
        <p:txBody>
          <a:bodyPr>
            <a:spAutoFit/>
          </a:bodyPr>
          <a:lstStyle/>
          <a:p>
            <a:r>
              <a:rPr lang="en-GB" b="1" u="sng" dirty="0">
                <a:latin typeface="Comic Sans MS" pitchFamily="66" charset="0"/>
              </a:rPr>
              <a:t>Powder Horn </a:t>
            </a:r>
            <a:endParaRPr lang="en-GB" dirty="0" smtClean="0">
              <a:latin typeface="Comic Sans MS" pitchFamily="66" charset="0"/>
            </a:endParaRPr>
          </a:p>
          <a:p>
            <a:r>
              <a:rPr lang="en-GB" dirty="0" smtClean="0">
                <a:latin typeface="Comic Sans MS" pitchFamily="66" charset="0"/>
              </a:rPr>
              <a:t>Before </a:t>
            </a:r>
            <a:r>
              <a:rPr lang="en-GB" dirty="0">
                <a:latin typeface="Comic Sans MS" pitchFamily="66" charset="0"/>
              </a:rPr>
              <a:t>preparing the charge for a pistol or rifle, powder was stored in a small watertight container, or horn. The term comes from the use of animal horn to form the vessel. The shape was convenient for carrying and the pointed tip could be adapted to form a spout for pouring the gunpowder into the paper charge.</a:t>
            </a:r>
          </a:p>
          <a:p>
            <a:endParaRPr lang="en-GB" dirty="0">
              <a:latin typeface="Comic Sans MS" pitchFamily="66" charset="0"/>
            </a:endParaRPr>
          </a:p>
          <a:p>
            <a:r>
              <a:rPr lang="en-GB" dirty="0">
                <a:latin typeface="Comic Sans MS" pitchFamily="66" charset="0"/>
              </a:rPr>
              <a:t>The vessel is prepared from a single horn from a cow. The hard shell is softened with water and then beaten and pressed to form a flat sided vessel. The wide end is sealed with a shaped wooden plug and a pouring spout of brass with a wooden plug is fitted to the cut horn tip.</a:t>
            </a:r>
          </a:p>
        </p:txBody>
      </p:sp>
      <p:pic>
        <p:nvPicPr>
          <p:cNvPr id="2050" name="Picture 2" descr="http://www.jacobites.org.uk/ipad/images/ho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34688">
            <a:off x="2482573" y="4721561"/>
            <a:ext cx="1838808" cy="94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20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59023"/>
            <a:ext cx="52751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410" name="Picture 2" descr="http://www.jacobites.org.uk/ipad/images/jacob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88" y="107660"/>
            <a:ext cx="2886075"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39952" y="1268760"/>
            <a:ext cx="4572000" cy="3693319"/>
          </a:xfrm>
          <a:prstGeom prst="rect">
            <a:avLst/>
          </a:prstGeom>
        </p:spPr>
        <p:txBody>
          <a:bodyPr>
            <a:spAutoFit/>
          </a:bodyPr>
          <a:lstStyle/>
          <a:p>
            <a:r>
              <a:rPr lang="en-GB" b="1" u="sng" dirty="0" smtClean="0">
                <a:latin typeface="Comic Sans MS" pitchFamily="66" charset="0"/>
              </a:rPr>
              <a:t>Sporran  </a:t>
            </a:r>
          </a:p>
          <a:p>
            <a:pPr marL="285750" indent="-285750">
              <a:buFont typeface="Wingdings" pitchFamily="2" charset="2"/>
              <a:buChar char="Ø"/>
            </a:pPr>
            <a:r>
              <a:rPr lang="en-GB" dirty="0" smtClean="0">
                <a:latin typeface="Comic Sans MS" pitchFamily="66" charset="0"/>
              </a:rPr>
              <a:t>A sporran, Gaelic for 'purse', is a pouch, often made of leather, fur and ornate metals, which is worn around the waist and commonly accompanies traditional tartan attire, such as the kilt.</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Today it is worn as a decorative item, but traditionally its use was more practical, serving as a container for personal items, which could not be kept in the wearer's pocket-less kilt.</a:t>
            </a:r>
            <a:endParaRPr lang="en-GB" dirty="0">
              <a:latin typeface="Comic Sans MS" pitchFamily="66" charset="0"/>
            </a:endParaRPr>
          </a:p>
        </p:txBody>
      </p:sp>
      <p:pic>
        <p:nvPicPr>
          <p:cNvPr id="22530" name="Picture 2" descr="http://scotweb-objects.com/images/items/sr_wscot_sporran_8sc_pl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438" y="5085184"/>
            <a:ext cx="1207759" cy="127596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2159320" y="1700808"/>
            <a:ext cx="1980632" cy="1867367"/>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347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59023"/>
            <a:ext cx="527516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7410" name="Picture 2" descr="http://www.jacobites.org.uk/ipad/images/jacob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5277"/>
            <a:ext cx="2570871" cy="57696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78463" y="935663"/>
            <a:ext cx="5005497" cy="5355312"/>
          </a:xfrm>
          <a:prstGeom prst="rect">
            <a:avLst/>
          </a:prstGeom>
        </p:spPr>
        <p:txBody>
          <a:bodyPr wrap="square">
            <a:spAutoFit/>
          </a:bodyPr>
          <a:lstStyle/>
          <a:p>
            <a:pPr marL="285750" indent="-285750">
              <a:buFont typeface="Wingdings" pitchFamily="2" charset="2"/>
              <a:buChar char="Ø"/>
            </a:pPr>
            <a:r>
              <a:rPr lang="en-GB" dirty="0" smtClean="0">
                <a:latin typeface="Comic Sans MS" pitchFamily="66" charset="0"/>
              </a:rPr>
              <a:t>The </a:t>
            </a:r>
            <a:r>
              <a:rPr lang="en-GB" dirty="0" err="1" smtClean="0">
                <a:latin typeface="Comic Sans MS" pitchFamily="66" charset="0"/>
              </a:rPr>
              <a:t>Jacobites</a:t>
            </a:r>
            <a:r>
              <a:rPr lang="en-GB" dirty="0" smtClean="0">
                <a:latin typeface="Comic Sans MS" pitchFamily="66" charset="0"/>
              </a:rPr>
              <a:t> had no formal uniform but they all wore a blue bonnet and a white cockade.</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b="1" u="sng" dirty="0" smtClean="0">
                <a:latin typeface="Comic Sans MS" pitchFamily="66" charset="0"/>
              </a:rPr>
              <a:t>Cockade</a:t>
            </a:r>
            <a:r>
              <a:rPr lang="en-GB" dirty="0" smtClean="0">
                <a:latin typeface="Comic Sans MS" pitchFamily="66" charset="0"/>
              </a:rPr>
              <a:t> </a:t>
            </a:r>
            <a:br>
              <a:rPr lang="en-GB" dirty="0" smtClean="0">
                <a:latin typeface="Comic Sans MS" pitchFamily="66" charset="0"/>
              </a:rPr>
            </a:br>
            <a:r>
              <a:rPr lang="en-GB" dirty="0" smtClean="0">
                <a:latin typeface="Comic Sans MS" pitchFamily="66" charset="0"/>
              </a:rPr>
              <a:t>A cockade is a length of ribbon folded into the shape of a cross which was sewn onto the left hand side of a bonnet. Local tradition says that when Bonnie Prince Charlie's army rested at </a:t>
            </a:r>
            <a:r>
              <a:rPr lang="en-GB" dirty="0" err="1" smtClean="0">
                <a:latin typeface="Comic Sans MS" pitchFamily="66" charset="0"/>
              </a:rPr>
              <a:t>Fassfern</a:t>
            </a:r>
            <a:r>
              <a:rPr lang="en-GB" dirty="0" smtClean="0">
                <a:latin typeface="Comic Sans MS" pitchFamily="66" charset="0"/>
              </a:rPr>
              <a:t> on </a:t>
            </a:r>
            <a:r>
              <a:rPr lang="en-GB" dirty="0" err="1" smtClean="0">
                <a:latin typeface="Comic Sans MS" pitchFamily="66" charset="0"/>
              </a:rPr>
              <a:t>Locheilside</a:t>
            </a:r>
            <a:r>
              <a:rPr lang="en-GB" dirty="0" smtClean="0">
                <a:latin typeface="Comic Sans MS" pitchFamily="66" charset="0"/>
              </a:rPr>
              <a:t> after raising the standard, Charlie picked a flower from the small white rose there and put it in his bonnet.</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During the </a:t>
            </a:r>
            <a:r>
              <a:rPr lang="en-GB" dirty="0" err="1" smtClean="0">
                <a:latin typeface="Comic Sans MS" pitchFamily="66" charset="0"/>
              </a:rPr>
              <a:t>Jacobite</a:t>
            </a:r>
            <a:r>
              <a:rPr lang="en-GB" dirty="0" smtClean="0">
                <a:latin typeface="Comic Sans MS" pitchFamily="66" charset="0"/>
              </a:rPr>
              <a:t> rising of 1745 the White Cockade was worn by the </a:t>
            </a:r>
            <a:r>
              <a:rPr lang="en-GB" dirty="0" err="1" smtClean="0">
                <a:latin typeface="Comic Sans MS" pitchFamily="66" charset="0"/>
              </a:rPr>
              <a:t>Jacobite</a:t>
            </a:r>
            <a:r>
              <a:rPr lang="en-GB" dirty="0" smtClean="0">
                <a:latin typeface="Comic Sans MS" pitchFamily="66" charset="0"/>
              </a:rPr>
              <a:t> army, a symbol of the House of Stuart. The Hanoverians wore a black cockade to show their allegiance to King George</a:t>
            </a:r>
            <a:endParaRPr lang="en-GB" dirty="0">
              <a:latin typeface="Comic Sans MS" pitchFamily="66" charset="0"/>
            </a:endParaRPr>
          </a:p>
        </p:txBody>
      </p:sp>
      <p:pic>
        <p:nvPicPr>
          <p:cNvPr id="23554" name="Picture 2" descr="http://www.jbyous.com/3396x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75381">
            <a:off x="2623716" y="4611355"/>
            <a:ext cx="1160265" cy="17298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1536955" y="332656"/>
            <a:ext cx="2241508" cy="1656184"/>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44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24262"/>
            <a:ext cx="5257465"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Redcoat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4578" name="Picture 2" descr="http://www.jacobites.org.uk/ipad/images/redco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 y="153989"/>
            <a:ext cx="2619375"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00548" y="772087"/>
            <a:ext cx="6743452" cy="5909310"/>
          </a:xfrm>
          <a:prstGeom prst="rect">
            <a:avLst/>
          </a:prstGeom>
        </p:spPr>
        <p:txBody>
          <a:bodyPr wrap="square">
            <a:spAutoFit/>
          </a:bodyPr>
          <a:lstStyle/>
          <a:p>
            <a:r>
              <a:rPr lang="en-GB" b="1" u="sng" dirty="0" smtClean="0">
                <a:latin typeface="Comic Sans MS" pitchFamily="66" charset="0"/>
              </a:rPr>
              <a:t>Mitre</a:t>
            </a:r>
          </a:p>
          <a:p>
            <a:pPr marL="285750" indent="-285750">
              <a:buFont typeface="Wingdings" pitchFamily="2" charset="2"/>
              <a:buChar char="Ø"/>
            </a:pPr>
            <a:r>
              <a:rPr lang="en-GB" dirty="0" smtClean="0">
                <a:latin typeface="Comic Sans MS" pitchFamily="66" charset="0"/>
              </a:rPr>
              <a:t>The tall hat shown in the picture was called a Mitre and was designed to make the wearer look taller. </a:t>
            </a:r>
          </a:p>
          <a:p>
            <a:pPr marL="285750" indent="-285750">
              <a:buFont typeface="Wingdings" pitchFamily="2" charset="2"/>
              <a:buChar char="Ø"/>
            </a:pPr>
            <a:endParaRPr lang="en-GB" dirty="0">
              <a:latin typeface="Comic Sans MS" pitchFamily="66" charset="0"/>
            </a:endParaRPr>
          </a:p>
          <a:p>
            <a:pPr marL="285750" indent="-285750">
              <a:buFont typeface="Wingdings" pitchFamily="2" charset="2"/>
              <a:buChar char="Ø"/>
            </a:pPr>
            <a:r>
              <a:rPr lang="en-GB" dirty="0" smtClean="0">
                <a:latin typeface="Comic Sans MS" pitchFamily="66" charset="0"/>
              </a:rPr>
              <a:t>Worn by Grenadiers, the cap's front had a shaped panel of material that was like the boards of a book. </a:t>
            </a:r>
          </a:p>
          <a:p>
            <a:pPr marL="285750" indent="-285750">
              <a:buFont typeface="Wingdings" pitchFamily="2" charset="2"/>
              <a:buChar char="Ø"/>
            </a:pPr>
            <a:endParaRPr lang="en-GB" dirty="0">
              <a:latin typeface="Comic Sans MS" pitchFamily="66" charset="0"/>
            </a:endParaRPr>
          </a:p>
          <a:p>
            <a:pPr marL="285750" indent="-285750">
              <a:buFont typeface="Wingdings" pitchFamily="2" charset="2"/>
              <a:buChar char="Ø"/>
            </a:pPr>
            <a:r>
              <a:rPr lang="en-GB" dirty="0" smtClean="0">
                <a:latin typeface="Comic Sans MS" pitchFamily="66" charset="0"/>
              </a:rPr>
              <a:t>This was covered with a heavily embroidered piece of wool in the colour of their regiment. In 1743 it was ordered that King George II's royal cypher of a G.R. with a crown be embroidered on the front. A small red flap, with "NEC ASPERA TERRENT" (difficulties daunt us not) and the running horse of Hanover, was attached to the front.</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The rear of the cap had a piece of red wool stitched to the edge of the stiffened front and was kept smooth and round with two pieces of cane sewn on the inside. The rear bottom band was made of wool of the regiment's colour and had embroidered on it, along with other ornamentation, the numbers of the regiment and a grenade. Completing the cap was a woollen tuft at the top.</a:t>
            </a:r>
            <a:endParaRPr lang="en-GB" dirty="0">
              <a:latin typeface="Comic Sans MS" pitchFamily="66" charset="0"/>
            </a:endParaRPr>
          </a:p>
        </p:txBody>
      </p:sp>
      <p:cxnSp>
        <p:nvCxnSpPr>
          <p:cNvPr id="8" name="Straight Arrow Connector 7"/>
          <p:cNvCxnSpPr/>
          <p:nvPr/>
        </p:nvCxnSpPr>
        <p:spPr>
          <a:xfrm flipH="1" flipV="1">
            <a:off x="1475656" y="332656"/>
            <a:ext cx="1118324" cy="432048"/>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312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24262"/>
            <a:ext cx="5257465"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Redcoat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4578" name="Picture 2" descr="http://www.jacobites.org.uk/ipad/images/redco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 y="153989"/>
            <a:ext cx="2619375"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16139" y="936516"/>
            <a:ext cx="5277222" cy="5909310"/>
          </a:xfrm>
          <a:prstGeom prst="rect">
            <a:avLst/>
          </a:prstGeom>
        </p:spPr>
        <p:txBody>
          <a:bodyPr wrap="square">
            <a:spAutoFit/>
          </a:bodyPr>
          <a:lstStyle/>
          <a:p>
            <a:r>
              <a:rPr lang="en-GB" b="1" u="sng" dirty="0" smtClean="0">
                <a:latin typeface="Comic Sans MS" pitchFamily="66" charset="0"/>
              </a:rPr>
              <a:t>Musket </a:t>
            </a:r>
          </a:p>
          <a:p>
            <a:pPr marL="285750" indent="-285750">
              <a:buFont typeface="Wingdings" pitchFamily="2" charset="2"/>
              <a:buChar char="Ø"/>
            </a:pPr>
            <a:r>
              <a:rPr lang="en-GB" dirty="0" smtClean="0">
                <a:latin typeface="Comic Sans MS" pitchFamily="66" charset="0"/>
              </a:rPr>
              <a:t>From the 1730s the Redcoats used the Brown Bess musket.</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A well trained soldier could fire up to four rounds per minute, and by standing in three lines meant that a constant volley of fire could be employed. </a:t>
            </a:r>
          </a:p>
          <a:p>
            <a:pPr marL="285750" indent="-285750">
              <a:buFont typeface="Wingdings" pitchFamily="2" charset="2"/>
              <a:buChar char="Ø"/>
            </a:pPr>
            <a:r>
              <a:rPr lang="en-GB" dirty="0" smtClean="0">
                <a:latin typeface="Comic Sans MS" pitchFamily="66" charset="0"/>
              </a:rPr>
              <a:t>Lots could go wrong with the musket - from misfires in wet weather, to the gun firing at random due to sparks which set the powder off. </a:t>
            </a:r>
          </a:p>
          <a:p>
            <a:pPr marL="285750" indent="-285750">
              <a:buFont typeface="Wingdings" pitchFamily="2" charset="2"/>
              <a:buChar char="Ø"/>
            </a:pPr>
            <a:r>
              <a:rPr lang="en-GB" dirty="0" smtClean="0">
                <a:latin typeface="Comic Sans MS" pitchFamily="66" charset="0"/>
              </a:rPr>
              <a:t>In the heat of war a soldier may forget to remove the ramrod from the barrel before firing, and the inaccuracy of the flintlock (even though it was more reliable than the matchlock) meant that the enemy had to be within at least 30 paces for an accurate shot to be fired.</a:t>
            </a:r>
          </a:p>
        </p:txBody>
      </p:sp>
      <p:pic>
        <p:nvPicPr>
          <p:cNvPr id="26626" name="Picture 2" descr="http://www.jacobites.org.uk/ipad/images/brownbess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988840"/>
            <a:ext cx="2857500" cy="4476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1316909" y="1196752"/>
            <a:ext cx="2299230" cy="1656184"/>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766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24262"/>
            <a:ext cx="5257465"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Redcoat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4578" name="Picture 2" descr="http://www.jacobites.org.uk/ipad/images/redco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 y="153989"/>
            <a:ext cx="2619375"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78628" y="1124744"/>
            <a:ext cx="4572000" cy="3693319"/>
          </a:xfrm>
          <a:prstGeom prst="rect">
            <a:avLst/>
          </a:prstGeom>
        </p:spPr>
        <p:txBody>
          <a:bodyPr>
            <a:spAutoFit/>
          </a:bodyPr>
          <a:lstStyle/>
          <a:p>
            <a:r>
              <a:rPr lang="en-GB" b="1" u="sng" dirty="0" smtClean="0">
                <a:latin typeface="Comic Sans MS" pitchFamily="66" charset="0"/>
              </a:rPr>
              <a:t>Bayonet </a:t>
            </a:r>
          </a:p>
          <a:p>
            <a:pPr marL="285750" indent="-285750">
              <a:buFont typeface="Wingdings" pitchFamily="2" charset="2"/>
              <a:buChar char="Ø"/>
            </a:pPr>
            <a:r>
              <a:rPr lang="en-GB" dirty="0" smtClean="0">
                <a:latin typeface="Comic Sans MS" pitchFamily="66" charset="0"/>
              </a:rPr>
              <a:t>A sword-like stabbing blade which was fixed to the muzzle of a gun for use in hand to hand fighting. </a:t>
            </a:r>
          </a:p>
          <a:p>
            <a:pPr marL="285750" indent="-285750">
              <a:buFont typeface="Wingdings" pitchFamily="2" charset="2"/>
              <a:buChar char="Ø"/>
            </a:pPr>
            <a:endParaRPr lang="en-GB" dirty="0">
              <a:latin typeface="Comic Sans MS" pitchFamily="66" charset="0"/>
            </a:endParaRPr>
          </a:p>
          <a:p>
            <a:pPr marL="285750" indent="-285750">
              <a:buFont typeface="Wingdings" pitchFamily="2" charset="2"/>
              <a:buChar char="Ø"/>
            </a:pPr>
            <a:r>
              <a:rPr lang="en-GB" dirty="0" smtClean="0">
                <a:latin typeface="Comic Sans MS" pitchFamily="66" charset="0"/>
              </a:rPr>
              <a:t>The Battle of Culloden was the first time that a new bayonet drill was adopted by the Royalist forces. </a:t>
            </a:r>
          </a:p>
          <a:p>
            <a:pPr marL="285750" indent="-285750">
              <a:buFont typeface="Wingdings" pitchFamily="2" charset="2"/>
              <a:buChar char="Ø"/>
            </a:pPr>
            <a:endParaRPr lang="en-GB" dirty="0">
              <a:latin typeface="Comic Sans MS" pitchFamily="66" charset="0"/>
            </a:endParaRPr>
          </a:p>
          <a:p>
            <a:pPr marL="285750" indent="-285750">
              <a:buFont typeface="Wingdings" pitchFamily="2" charset="2"/>
              <a:buChar char="Ø"/>
            </a:pPr>
            <a:r>
              <a:rPr lang="en-GB" dirty="0" smtClean="0">
                <a:latin typeface="Comic Sans MS" pitchFamily="66" charset="0"/>
              </a:rPr>
              <a:t>The technique involved directing thrusts at the Highlander to their right, rather than at the one directly in front of them.</a:t>
            </a:r>
            <a:endParaRPr lang="en-GB" dirty="0">
              <a:latin typeface="Comic Sans MS" pitchFamily="66" charset="0"/>
            </a:endParaRPr>
          </a:p>
        </p:txBody>
      </p:sp>
      <p:cxnSp>
        <p:nvCxnSpPr>
          <p:cNvPr id="5" name="Straight Arrow Connector 4"/>
          <p:cNvCxnSpPr/>
          <p:nvPr/>
        </p:nvCxnSpPr>
        <p:spPr>
          <a:xfrm flipH="1" flipV="1">
            <a:off x="2411760" y="947592"/>
            <a:ext cx="1566869" cy="465184"/>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17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9991" y="159023"/>
            <a:ext cx="6566093"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 of Culloden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458581" y="1129968"/>
            <a:ext cx="8208912" cy="2677656"/>
          </a:xfrm>
          <a:prstGeom prst="rect">
            <a:avLst/>
          </a:prstGeom>
        </p:spPr>
        <p:txBody>
          <a:bodyPr wrap="square">
            <a:spAutoFit/>
          </a:bodyPr>
          <a:lstStyle/>
          <a:p>
            <a:pPr marL="342900" indent="-342900">
              <a:buFont typeface="Wingdings" pitchFamily="2" charset="2"/>
              <a:buChar char="Ø"/>
            </a:pPr>
            <a:r>
              <a:rPr lang="en-GB" sz="2400" dirty="0" smtClean="0">
                <a:latin typeface="Comic Sans MS" pitchFamily="66" charset="0"/>
              </a:rPr>
              <a:t>The battle at Culloden was fought on the 16th April 1746.</a:t>
            </a:r>
          </a:p>
          <a:p>
            <a:pPr marL="342900" indent="-342900">
              <a:buFont typeface="Wingdings" pitchFamily="2" charset="2"/>
              <a:buChar char="Ø"/>
            </a:pPr>
            <a:r>
              <a:rPr lang="en-GB" sz="2400" dirty="0" smtClean="0">
                <a:latin typeface="Comic Sans MS" pitchFamily="66" charset="0"/>
              </a:rPr>
              <a:t>It was the last major battle to be fought on British soil. </a:t>
            </a:r>
          </a:p>
          <a:p>
            <a:pPr marL="342900" indent="-342900">
              <a:buFont typeface="Wingdings" pitchFamily="2" charset="2"/>
              <a:buChar char="Ø"/>
            </a:pPr>
            <a:r>
              <a:rPr lang="en-GB" sz="2400" dirty="0" smtClean="0">
                <a:latin typeface="Comic Sans MS" pitchFamily="66" charset="0"/>
              </a:rPr>
              <a:t>It is commonly believed to have been a battle between the Scottish and the English, but in reality Scottish and English fought on both sides.</a:t>
            </a:r>
            <a:endParaRPr lang="en-GB" sz="2400" dirty="0">
              <a:latin typeface="Comic Sans MS" pitchFamily="66" charset="0"/>
            </a:endParaRPr>
          </a:p>
        </p:txBody>
      </p:sp>
      <p:pic>
        <p:nvPicPr>
          <p:cNvPr id="7170" name="Picture 2" descr="http://www.jacobites.org.uk/ipad/images/culloden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37" y="4005064"/>
            <a:ext cx="7239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13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66489"/>
            <a:ext cx="5257465"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Redcoat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4578" name="Picture 2" descr="http://www.jacobites.org.uk/ipad/images/redco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 y="153989"/>
            <a:ext cx="2619375"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3849" y="836712"/>
            <a:ext cx="5689512" cy="4801314"/>
          </a:xfrm>
          <a:prstGeom prst="rect">
            <a:avLst/>
          </a:prstGeom>
        </p:spPr>
        <p:txBody>
          <a:bodyPr wrap="square">
            <a:spAutoFit/>
          </a:bodyPr>
          <a:lstStyle/>
          <a:p>
            <a:r>
              <a:rPr lang="en-GB" b="1" u="sng" dirty="0" smtClean="0">
                <a:latin typeface="Comic Sans MS" pitchFamily="66" charset="0"/>
              </a:rPr>
              <a:t>British Infantry Sword</a:t>
            </a:r>
          </a:p>
          <a:p>
            <a:pPr marL="285750" indent="-285750">
              <a:buFont typeface="Wingdings" pitchFamily="2" charset="2"/>
              <a:buChar char="Ø"/>
            </a:pPr>
            <a:r>
              <a:rPr lang="en-GB" dirty="0" smtClean="0">
                <a:latin typeface="Comic Sans MS" pitchFamily="66" charset="0"/>
              </a:rPr>
              <a:t>The Redcoats used a standard infantry pattern sword that they had to pay for themselves.</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This was the main sidearm of the British Army in the Mid 18th Century. A sword of the 'Hanger' type, the short 25” blade is slightly curved, single-edged blade. </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The heart shaped hilt is entirely cast in brass with the grip cast in a spiral pattern. </a:t>
            </a:r>
          </a:p>
          <a:p>
            <a:pPr marL="285750" indent="-285750">
              <a:buFont typeface="Wingdings" pitchFamily="2" charset="2"/>
              <a:buChar char="Ø"/>
            </a:pPr>
            <a:endParaRPr lang="en-GB" dirty="0" smtClean="0">
              <a:latin typeface="Comic Sans MS" pitchFamily="66" charset="0"/>
            </a:endParaRPr>
          </a:p>
          <a:p>
            <a:pPr marL="285750" indent="-285750">
              <a:buFont typeface="Wingdings" pitchFamily="2" charset="2"/>
              <a:buChar char="Ø"/>
            </a:pPr>
            <a:r>
              <a:rPr lang="en-GB" dirty="0" smtClean="0">
                <a:latin typeface="Comic Sans MS" pitchFamily="66" charset="0"/>
              </a:rPr>
              <a:t>This type of weapon was used extensively by private soldiers and sergeants during the wars with France in the early 18th century and during the 1745 </a:t>
            </a:r>
            <a:r>
              <a:rPr lang="en-GB" dirty="0" err="1" smtClean="0">
                <a:latin typeface="Comic Sans MS" pitchFamily="66" charset="0"/>
              </a:rPr>
              <a:t>Jacobite</a:t>
            </a:r>
            <a:r>
              <a:rPr lang="en-GB" dirty="0" smtClean="0">
                <a:latin typeface="Comic Sans MS" pitchFamily="66" charset="0"/>
              </a:rPr>
              <a:t> Rebellion including the battle of Culloden.</a:t>
            </a:r>
            <a:endParaRPr lang="en-GB" dirty="0">
              <a:latin typeface="Comic Sans MS" pitchFamily="66" charset="0"/>
            </a:endParaRPr>
          </a:p>
        </p:txBody>
      </p:sp>
      <p:pic>
        <p:nvPicPr>
          <p:cNvPr id="27650" name="Picture 2" descr="http://www.brlsi.org/sites/all/files/EW03_British_Infantry_sword_6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351588"/>
            <a:ext cx="2023074" cy="150641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159320" y="1196752"/>
            <a:ext cx="1044529" cy="2371423"/>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510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1204" y="130175"/>
            <a:ext cx="5257465"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Redcoat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8674" name="Picture 2" descr="http://www.jacobites.org.uk/ipad/images/redco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04" y="130175"/>
            <a:ext cx="2857500" cy="6477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78628" y="1124744"/>
            <a:ext cx="4572000" cy="1569660"/>
          </a:xfrm>
          <a:prstGeom prst="rect">
            <a:avLst/>
          </a:prstGeom>
        </p:spPr>
        <p:txBody>
          <a:bodyPr>
            <a:spAutoFit/>
          </a:bodyPr>
          <a:lstStyle/>
          <a:p>
            <a:r>
              <a:rPr lang="en-GB" sz="3200" dirty="0" smtClean="0">
                <a:latin typeface="Comic Sans MS" pitchFamily="66" charset="0"/>
              </a:rPr>
              <a:t>Can you identify the weapons of the Redcoat soldier?</a:t>
            </a:r>
            <a:endParaRPr lang="en-GB" sz="3200" dirty="0">
              <a:latin typeface="Comic Sans MS" pitchFamily="66" charset="0"/>
            </a:endParaRPr>
          </a:p>
        </p:txBody>
      </p:sp>
    </p:spTree>
    <p:extLst>
      <p:ext uri="{BB962C8B-B14F-4D97-AF65-F5344CB8AC3E}">
        <p14:creationId xmlns:p14="http://schemas.microsoft.com/office/powerpoint/2010/main" val="2571851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2357" y="130175"/>
            <a:ext cx="5275162"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Jacobite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Soldier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Rectangle 7"/>
          <p:cNvSpPr/>
          <p:nvPr/>
        </p:nvSpPr>
        <p:spPr>
          <a:xfrm>
            <a:off x="3978628" y="1124744"/>
            <a:ext cx="4572000" cy="1569660"/>
          </a:xfrm>
          <a:prstGeom prst="rect">
            <a:avLst/>
          </a:prstGeom>
        </p:spPr>
        <p:txBody>
          <a:bodyPr>
            <a:spAutoFit/>
          </a:bodyPr>
          <a:lstStyle/>
          <a:p>
            <a:r>
              <a:rPr lang="en-GB" sz="3200" dirty="0" smtClean="0">
                <a:latin typeface="Comic Sans MS" pitchFamily="66" charset="0"/>
              </a:rPr>
              <a:t>Can you identify the weapons of the </a:t>
            </a:r>
            <a:r>
              <a:rPr lang="en-GB" sz="3200" dirty="0" err="1" smtClean="0">
                <a:latin typeface="Comic Sans MS" pitchFamily="66" charset="0"/>
              </a:rPr>
              <a:t>Jacobite</a:t>
            </a:r>
            <a:r>
              <a:rPr lang="en-GB" sz="3200" dirty="0" smtClean="0">
                <a:latin typeface="Comic Sans MS" pitchFamily="66" charset="0"/>
              </a:rPr>
              <a:t> soldier?</a:t>
            </a:r>
            <a:endParaRPr lang="en-GB" sz="3200" dirty="0">
              <a:latin typeface="Comic Sans MS" pitchFamily="66" charset="0"/>
            </a:endParaRPr>
          </a:p>
        </p:txBody>
      </p:sp>
      <p:pic>
        <p:nvPicPr>
          <p:cNvPr id="29698" name="Picture 2" descr="http://www.jacobites.org.uk/ipad/images/macb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349567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9991" y="159023"/>
            <a:ext cx="6566093"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 of Culloden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Rectangle 1"/>
          <p:cNvSpPr/>
          <p:nvPr/>
        </p:nvSpPr>
        <p:spPr>
          <a:xfrm>
            <a:off x="395537" y="1092332"/>
            <a:ext cx="4536504" cy="4524315"/>
          </a:xfrm>
          <a:prstGeom prst="rect">
            <a:avLst/>
          </a:prstGeom>
        </p:spPr>
        <p:txBody>
          <a:bodyPr wrap="square">
            <a:spAutoFit/>
          </a:bodyPr>
          <a:lstStyle/>
          <a:p>
            <a:r>
              <a:rPr lang="en-GB" sz="2400" dirty="0" smtClean="0">
                <a:latin typeface="Comic Sans MS" pitchFamily="66" charset="0"/>
              </a:rPr>
              <a:t>After hearing that 30,000 government troops were heading towards them, the </a:t>
            </a:r>
            <a:r>
              <a:rPr lang="en-GB" sz="2400" dirty="0" err="1" smtClean="0">
                <a:latin typeface="Comic Sans MS" pitchFamily="66" charset="0"/>
              </a:rPr>
              <a:t>Jacobites</a:t>
            </a:r>
            <a:r>
              <a:rPr lang="en-GB" sz="2400" dirty="0" smtClean="0">
                <a:latin typeface="Comic Sans MS" pitchFamily="66" charset="0"/>
              </a:rPr>
              <a:t> slowly made their way through the hills back home to the Highlands. </a:t>
            </a:r>
          </a:p>
          <a:p>
            <a:endParaRPr lang="en-GB" sz="2400" dirty="0">
              <a:latin typeface="Comic Sans MS" pitchFamily="66" charset="0"/>
            </a:endParaRPr>
          </a:p>
          <a:p>
            <a:r>
              <a:rPr lang="en-GB" sz="2400" dirty="0" smtClean="0">
                <a:latin typeface="Comic Sans MS" pitchFamily="66" charset="0"/>
              </a:rPr>
              <a:t>They had barely made camp in Inverness when news arrived that Cumberland had made camp in Nairn: about 15 miles away.</a:t>
            </a:r>
            <a:endParaRPr lang="en-GB" sz="2400" dirty="0">
              <a:latin typeface="Comic Sans MS" pitchFamily="66" charset="0"/>
            </a:endParaRPr>
          </a:p>
        </p:txBody>
      </p:sp>
      <p:pic>
        <p:nvPicPr>
          <p:cNvPr id="6" name="Picture 5" descr="http://upload.wikimedia.org/wikipedia/commons/thumb/e/ee/Pettie_-_Jacobites,_1745.jpg/250px-Pettie_-_Jacobites,_17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79" y="1577035"/>
            <a:ext cx="3888759" cy="27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150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806" y="159023"/>
            <a:ext cx="1656479"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Tired</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467544" y="1827454"/>
            <a:ext cx="3096344" cy="2677656"/>
          </a:xfrm>
          <a:prstGeom prst="rect">
            <a:avLst/>
          </a:prstGeom>
        </p:spPr>
        <p:txBody>
          <a:bodyPr wrap="square">
            <a:spAutoFit/>
          </a:bodyPr>
          <a:lstStyle/>
          <a:p>
            <a:r>
              <a:rPr lang="en-GB" sz="2400" dirty="0" smtClean="0">
                <a:latin typeface="Comic Sans MS" pitchFamily="66" charset="0"/>
              </a:rPr>
              <a:t>Exhausted, freezing, starving, out of supplies and ammunition some of his army went home to their families and some stayed. </a:t>
            </a:r>
            <a:endParaRPr lang="en-GB" sz="2400" dirty="0">
              <a:latin typeface="Comic Sans MS" pitchFamily="66" charset="0"/>
            </a:endParaRPr>
          </a:p>
        </p:txBody>
      </p:sp>
      <p:pic>
        <p:nvPicPr>
          <p:cNvPr id="7" name="Picture 2" descr="http://www.photoeverywhere.co.uk/britain/westernisles/blackhouse37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6445" y="1438090"/>
            <a:ext cx="4608511"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660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5109" y="159023"/>
            <a:ext cx="5795882"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Charle</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 Supporters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Rectangle 1"/>
          <p:cNvSpPr/>
          <p:nvPr/>
        </p:nvSpPr>
        <p:spPr>
          <a:xfrm>
            <a:off x="755576" y="1082353"/>
            <a:ext cx="4572000" cy="4708981"/>
          </a:xfrm>
          <a:prstGeom prst="rect">
            <a:avLst/>
          </a:prstGeom>
        </p:spPr>
        <p:txBody>
          <a:bodyPr>
            <a:spAutoFit/>
          </a:bodyPr>
          <a:lstStyle/>
          <a:p>
            <a:r>
              <a:rPr lang="en-GB" sz="2000" dirty="0" smtClean="0">
                <a:latin typeface="Comic Sans MS" pitchFamily="66" charset="0"/>
              </a:rPr>
              <a:t>Charles thought he would take the upper hand and strike first. </a:t>
            </a:r>
          </a:p>
          <a:p>
            <a:endParaRPr lang="en-GB" sz="2000" dirty="0" smtClean="0">
              <a:latin typeface="Comic Sans MS" pitchFamily="66" charset="0"/>
            </a:endParaRPr>
          </a:p>
          <a:p>
            <a:r>
              <a:rPr lang="en-GB" sz="2000" dirty="0" smtClean="0">
                <a:latin typeface="Comic Sans MS" pitchFamily="66" charset="0"/>
              </a:rPr>
              <a:t>Just over 4,000 </a:t>
            </a:r>
            <a:r>
              <a:rPr lang="en-GB" sz="2000" dirty="0" err="1" smtClean="0">
                <a:latin typeface="Comic Sans MS" pitchFamily="66" charset="0"/>
              </a:rPr>
              <a:t>Jacobite</a:t>
            </a:r>
            <a:r>
              <a:rPr lang="en-GB" sz="2000" dirty="0" smtClean="0">
                <a:latin typeface="Comic Sans MS" pitchFamily="66" charset="0"/>
              </a:rPr>
              <a:t> supporters stood in the snow driven moors in mid morning, some had been up all night after their night march, all were starving, tired and worse for wear..</a:t>
            </a:r>
          </a:p>
          <a:p>
            <a:endParaRPr lang="en-GB" sz="2000" dirty="0" smtClean="0">
              <a:latin typeface="Comic Sans MS" pitchFamily="66" charset="0"/>
            </a:endParaRPr>
          </a:p>
          <a:p>
            <a:r>
              <a:rPr lang="en-GB" sz="2000" dirty="0" smtClean="0">
                <a:latin typeface="Comic Sans MS" pitchFamily="66" charset="0"/>
              </a:rPr>
              <a:t>A mixture of Clans, Irish and men from the ages of 51 years to as young as 13 stood in front of a veteran force of over 9,000 well supplied infantry and cavalry.</a:t>
            </a:r>
            <a:endParaRPr lang="en-GB" sz="2000" dirty="0">
              <a:latin typeface="Comic Sans MS" pitchFamily="66" charset="0"/>
            </a:endParaRPr>
          </a:p>
        </p:txBody>
      </p:sp>
      <p:pic>
        <p:nvPicPr>
          <p:cNvPr id="6146" name="Picture 2" descr="http://www.jacobites.org.uk/ipad/images/pg1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576" y="1341504"/>
            <a:ext cx="3481960" cy="41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9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2207" y="159023"/>
            <a:ext cx="5021696"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Night Before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467544" y="1248297"/>
            <a:ext cx="4896544" cy="5293757"/>
          </a:xfrm>
          <a:prstGeom prst="rect">
            <a:avLst/>
          </a:prstGeom>
        </p:spPr>
        <p:txBody>
          <a:bodyPr wrap="square">
            <a:spAutoFit/>
          </a:bodyPr>
          <a:lstStyle/>
          <a:p>
            <a:pPr marL="285750" indent="-285750">
              <a:buFont typeface="Wingdings" pitchFamily="2" charset="2"/>
              <a:buChar char="Ø"/>
            </a:pPr>
            <a:r>
              <a:rPr lang="en-GB" sz="2000" dirty="0" smtClean="0">
                <a:latin typeface="Comic Sans MS" pitchFamily="66" charset="0"/>
              </a:rPr>
              <a:t>The Duke of Cumberland commanded the Government troops. </a:t>
            </a:r>
          </a:p>
          <a:p>
            <a:pPr marL="285750" indent="-285750">
              <a:buFont typeface="Wingdings" pitchFamily="2" charset="2"/>
              <a:buChar char="Ø"/>
            </a:pPr>
            <a:endParaRPr lang="en-GB" sz="2000" dirty="0" smtClean="0">
              <a:latin typeface="Comic Sans MS" pitchFamily="66" charset="0"/>
            </a:endParaRPr>
          </a:p>
          <a:p>
            <a:pPr marL="285750" indent="-285750">
              <a:buFont typeface="Wingdings" pitchFamily="2" charset="2"/>
              <a:buChar char="Ø"/>
            </a:pPr>
            <a:r>
              <a:rPr lang="en-GB" sz="2000" dirty="0" smtClean="0">
                <a:latin typeface="Comic Sans MS" pitchFamily="66" charset="0"/>
              </a:rPr>
              <a:t>They arrived in Nairn on April 15th, the Dukes 25th Birthday, and to celebrate the men were all given brandy. </a:t>
            </a:r>
          </a:p>
          <a:p>
            <a:pPr marL="285750" indent="-285750">
              <a:buFont typeface="Wingdings" pitchFamily="2" charset="2"/>
              <a:buChar char="Ø"/>
            </a:pPr>
            <a:endParaRPr lang="en-GB" sz="2000" dirty="0">
              <a:latin typeface="Comic Sans MS" pitchFamily="66" charset="0"/>
            </a:endParaRPr>
          </a:p>
          <a:p>
            <a:pPr marL="285750" indent="-285750">
              <a:buFont typeface="Wingdings" pitchFamily="2" charset="2"/>
              <a:buChar char="Ø"/>
            </a:pPr>
            <a:r>
              <a:rPr lang="en-GB" sz="2000" dirty="0" smtClean="0">
                <a:latin typeface="Comic Sans MS" pitchFamily="66" charset="0"/>
              </a:rPr>
              <a:t>The </a:t>
            </a:r>
            <a:r>
              <a:rPr lang="en-GB" sz="2000" dirty="0" err="1" smtClean="0">
                <a:latin typeface="Comic Sans MS" pitchFamily="66" charset="0"/>
              </a:rPr>
              <a:t>Jacobites</a:t>
            </a:r>
            <a:r>
              <a:rPr lang="en-GB" sz="2000" dirty="0" smtClean="0">
                <a:latin typeface="Comic Sans MS" pitchFamily="66" charset="0"/>
              </a:rPr>
              <a:t> decided to use an old trick and sneak up on the Government forces at night and attack. </a:t>
            </a:r>
          </a:p>
          <a:p>
            <a:pPr marL="285750" indent="-285750">
              <a:buFont typeface="Wingdings" pitchFamily="2" charset="2"/>
              <a:buChar char="Ø"/>
            </a:pPr>
            <a:endParaRPr lang="en-GB" sz="2000" dirty="0">
              <a:latin typeface="Comic Sans MS" pitchFamily="66" charset="0"/>
            </a:endParaRPr>
          </a:p>
          <a:p>
            <a:pPr marL="285750" indent="-285750">
              <a:buFont typeface="Wingdings" pitchFamily="2" charset="2"/>
              <a:buChar char="Ø"/>
            </a:pPr>
            <a:r>
              <a:rPr lang="en-GB" sz="2000" dirty="0" smtClean="0">
                <a:latin typeface="Comic Sans MS" pitchFamily="66" charset="0"/>
              </a:rPr>
              <a:t>They would have a huge advantage over the sleepy, hung-over and very surprised Government men.</a:t>
            </a:r>
          </a:p>
          <a:p>
            <a:endParaRPr lang="en-GB" dirty="0" smtClean="0"/>
          </a:p>
        </p:txBody>
      </p:sp>
      <p:pic>
        <p:nvPicPr>
          <p:cNvPr id="8194" name="Picture 2" descr="http://www.jacobites.org.uk/ipad/images/mw01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68" y="1262079"/>
            <a:ext cx="3149818" cy="375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47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2207" y="159023"/>
            <a:ext cx="5021696"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Night Before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2"/>
          <p:cNvSpPr/>
          <p:nvPr/>
        </p:nvSpPr>
        <p:spPr>
          <a:xfrm>
            <a:off x="173547" y="1196752"/>
            <a:ext cx="5184576" cy="4401205"/>
          </a:xfrm>
          <a:prstGeom prst="rect">
            <a:avLst/>
          </a:prstGeom>
        </p:spPr>
        <p:txBody>
          <a:bodyPr wrap="square">
            <a:spAutoFit/>
          </a:bodyPr>
          <a:lstStyle/>
          <a:p>
            <a:pPr marL="342900" indent="-342900">
              <a:buFont typeface="Wingdings" pitchFamily="2" charset="2"/>
              <a:buChar char="Ø"/>
            </a:pPr>
            <a:r>
              <a:rPr lang="en-GB" sz="2000" dirty="0" smtClean="0">
                <a:latin typeface="Comic Sans MS" pitchFamily="66" charset="0"/>
              </a:rPr>
              <a:t>This should have proved to be a winning move, but moving large amounts of men across dark, marshy moorland </a:t>
            </a:r>
            <a:r>
              <a:rPr lang="en-GB" sz="2000" dirty="0" smtClean="0">
                <a:latin typeface="Comic Sans MS" pitchFamily="66" charset="0"/>
              </a:rPr>
              <a:t>proved</a:t>
            </a:r>
            <a:r>
              <a:rPr lang="en-GB" sz="2000" dirty="0" smtClean="0">
                <a:latin typeface="Comic Sans MS" pitchFamily="66" charset="0"/>
              </a:rPr>
              <a:t> </a:t>
            </a:r>
            <a:r>
              <a:rPr lang="en-GB" sz="2000" dirty="0" smtClean="0">
                <a:latin typeface="Comic Sans MS" pitchFamily="66" charset="0"/>
              </a:rPr>
              <a:t>problematic. </a:t>
            </a:r>
          </a:p>
          <a:p>
            <a:pPr marL="342900" indent="-342900">
              <a:buFont typeface="Wingdings" pitchFamily="2" charset="2"/>
              <a:buChar char="Ø"/>
            </a:pPr>
            <a:endParaRPr lang="en-GB" sz="2000" dirty="0">
              <a:latin typeface="Comic Sans MS" pitchFamily="66" charset="0"/>
            </a:endParaRPr>
          </a:p>
          <a:p>
            <a:pPr marL="342900" indent="-342900">
              <a:buFont typeface="Wingdings" pitchFamily="2" charset="2"/>
              <a:buChar char="Ø"/>
            </a:pPr>
            <a:r>
              <a:rPr lang="en-GB" sz="2000" dirty="0" smtClean="0">
                <a:latin typeface="Comic Sans MS" pitchFamily="66" charset="0"/>
              </a:rPr>
              <a:t>Dawn was rising before the </a:t>
            </a:r>
            <a:r>
              <a:rPr lang="en-GB" sz="2000" dirty="0" err="1" smtClean="0">
                <a:latin typeface="Comic Sans MS" pitchFamily="66" charset="0"/>
              </a:rPr>
              <a:t>Jacobites</a:t>
            </a:r>
            <a:r>
              <a:rPr lang="en-GB" sz="2000" dirty="0" smtClean="0">
                <a:latin typeface="Comic Sans MS" pitchFamily="66" charset="0"/>
              </a:rPr>
              <a:t> had reached their enemies and as the element of surprise would be lost in daylight, they turned back. </a:t>
            </a:r>
          </a:p>
          <a:p>
            <a:pPr marL="342900" indent="-342900">
              <a:buFont typeface="Wingdings" pitchFamily="2" charset="2"/>
              <a:buChar char="Ø"/>
            </a:pPr>
            <a:endParaRPr lang="en-GB" sz="2000" dirty="0">
              <a:latin typeface="Comic Sans MS" pitchFamily="66" charset="0"/>
            </a:endParaRPr>
          </a:p>
          <a:p>
            <a:pPr marL="342900" indent="-342900">
              <a:buFont typeface="Wingdings" pitchFamily="2" charset="2"/>
              <a:buChar char="Ø"/>
            </a:pPr>
            <a:r>
              <a:rPr lang="en-GB" sz="2000" dirty="0" smtClean="0">
                <a:latin typeface="Comic Sans MS" pitchFamily="66" charset="0"/>
              </a:rPr>
              <a:t>On arrival back at Culloden the men were exhausted and hungry, but rest was not an option as enemy forces were already approaching.</a:t>
            </a:r>
            <a:endParaRPr lang="en-GB" sz="2000" dirty="0">
              <a:latin typeface="Comic Sans MS" pitchFamily="66" charset="0"/>
            </a:endParaRPr>
          </a:p>
        </p:txBody>
      </p:sp>
      <p:pic>
        <p:nvPicPr>
          <p:cNvPr id="5" name="Picture 2" descr="http://www.jacobites.org.uk/ipad/images/pg1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576" y="1341504"/>
            <a:ext cx="3481960" cy="41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8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039" y="0"/>
            <a:ext cx="3118034"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Battle</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Rectangle 1"/>
          <p:cNvSpPr/>
          <p:nvPr/>
        </p:nvSpPr>
        <p:spPr>
          <a:xfrm>
            <a:off x="323528" y="908720"/>
            <a:ext cx="8496944" cy="2308324"/>
          </a:xfrm>
          <a:prstGeom prst="rect">
            <a:avLst/>
          </a:prstGeom>
        </p:spPr>
        <p:txBody>
          <a:bodyPr wrap="square">
            <a:spAutoFit/>
          </a:bodyPr>
          <a:lstStyle/>
          <a:p>
            <a:pPr marL="342900" indent="-342900">
              <a:buFont typeface="Wingdings" pitchFamily="2" charset="2"/>
              <a:buChar char="Ø"/>
            </a:pPr>
            <a:r>
              <a:rPr lang="en-GB" sz="2400" dirty="0" smtClean="0">
                <a:latin typeface="Comic Sans MS" pitchFamily="66" charset="0"/>
              </a:rPr>
              <a:t>The </a:t>
            </a:r>
            <a:r>
              <a:rPr lang="en-GB" sz="2400" dirty="0" err="1" smtClean="0">
                <a:latin typeface="Comic Sans MS" pitchFamily="66" charset="0"/>
              </a:rPr>
              <a:t>Jacobite</a:t>
            </a:r>
            <a:r>
              <a:rPr lang="en-GB" sz="2400" dirty="0" smtClean="0">
                <a:latin typeface="Comic Sans MS" pitchFamily="66" charset="0"/>
              </a:rPr>
              <a:t> army, led by Bonnie Prince Charlie was around 7000 strong.</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a:latin typeface="Comic Sans MS" pitchFamily="66" charset="0"/>
              </a:rPr>
              <a:t>T</a:t>
            </a:r>
            <a:r>
              <a:rPr lang="en-GB" sz="2400" dirty="0" smtClean="0">
                <a:latin typeface="Comic Sans MS" pitchFamily="66" charset="0"/>
              </a:rPr>
              <a:t>he Government troops numbers were around 8000. </a:t>
            </a:r>
          </a:p>
          <a:p>
            <a:pPr marL="342900" indent="-342900">
              <a:buFont typeface="Wingdings" pitchFamily="2" charset="2"/>
              <a:buChar char="Ø"/>
            </a:pPr>
            <a:endParaRPr lang="en-GB" sz="2400" dirty="0">
              <a:latin typeface="Comic Sans MS" pitchFamily="66" charset="0"/>
            </a:endParaRPr>
          </a:p>
          <a:p>
            <a:pPr marL="342900" indent="-342900">
              <a:buFont typeface="Wingdings" pitchFamily="2" charset="2"/>
              <a:buChar char="Ø"/>
            </a:pPr>
            <a:r>
              <a:rPr lang="en-GB" sz="2400" dirty="0" smtClean="0">
                <a:latin typeface="Comic Sans MS" pitchFamily="66" charset="0"/>
              </a:rPr>
              <a:t>The </a:t>
            </a:r>
            <a:r>
              <a:rPr lang="en-GB" sz="2400" dirty="0" err="1" smtClean="0">
                <a:latin typeface="Comic Sans MS" pitchFamily="66" charset="0"/>
              </a:rPr>
              <a:t>Jacobite</a:t>
            </a:r>
            <a:r>
              <a:rPr lang="en-GB" sz="2400" dirty="0" smtClean="0">
                <a:latin typeface="Comic Sans MS" pitchFamily="66" charset="0"/>
              </a:rPr>
              <a:t> army were outnumbered.</a:t>
            </a:r>
            <a:endParaRPr lang="en-GB" sz="2400" dirty="0">
              <a:latin typeface="Comic Sans MS" pitchFamily="66" charset="0"/>
            </a:endParaRPr>
          </a:p>
        </p:txBody>
      </p:sp>
      <p:pic>
        <p:nvPicPr>
          <p:cNvPr id="11266" name="Picture 2" descr="http://www.jacobites.org.uk/ipad/images/cullod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678" y="3231208"/>
            <a:ext cx="5923490" cy="352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82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2003</Words>
  <Application>Microsoft Office PowerPoint</Application>
  <PresentationFormat>On-screen Show (4:3)</PresentationFormat>
  <Paragraphs>190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dc:creator>
  <cp:lastModifiedBy>Marianne Docherty</cp:lastModifiedBy>
  <cp:revision>27</cp:revision>
  <dcterms:created xsi:type="dcterms:W3CDTF">2013-02-13T17:04:23Z</dcterms:created>
  <dcterms:modified xsi:type="dcterms:W3CDTF">2020-06-08T17:12:41Z</dcterms:modified>
</cp:coreProperties>
</file>